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notesSlides/notesSlide14.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theme/themeOverride6.xml" ContentType="application/vnd.openxmlformats-officedocument.themeOverride+xml"/>
  <Override PartName="/ppt/charts/chart11.xml" ContentType="application/vnd.openxmlformats-officedocument.drawingml.chart+xml"/>
  <Override PartName="/ppt/notesSlides/notesSlide18.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theme/themeOverride7.xml" ContentType="application/vnd.openxmlformats-officedocument.themeOverride+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heme/themeOverride8.xml" ContentType="application/vnd.openxmlformats-officedocument.themeOverride+xml"/>
  <Override PartName="/ppt/notesSlides/notesSlide23.xml" ContentType="application/vnd.openxmlformats-officedocument.presentationml.notesSlide+xml"/>
  <Override PartName="/ppt/charts/chart18.xml" ContentType="application/vnd.openxmlformats-officedocument.drawingml.chart+xml"/>
  <Override PartName="/ppt/theme/themeOverride9.xml" ContentType="application/vnd.openxmlformats-officedocument.themeOverride+xml"/>
  <Override PartName="/ppt/charts/chart19.xml" ContentType="application/vnd.openxmlformats-officedocument.drawingml.chart+xml"/>
  <Override PartName="/ppt/notesSlides/notesSlide24.xml" ContentType="application/vnd.openxmlformats-officedocument.presentationml.notesSlide+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theme/themeOverride10.xml" ContentType="application/vnd.openxmlformats-officedocument.themeOverride+xml"/>
  <Override PartName="/ppt/charts/chart22.xml" ContentType="application/vnd.openxmlformats-officedocument.drawingml.chart+xml"/>
  <Override PartName="/ppt/theme/themeOverride1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drawings/drawing1.xml" ContentType="application/vnd.openxmlformats-officedocument.drawingml.chartshapes+xml"/>
  <Override PartName="/ppt/notesSlides/notesSlide28.xml" ContentType="application/vnd.openxmlformats-officedocument.presentationml.notesSlide+xml"/>
  <Override PartName="/ppt/charts/chart24.xml" ContentType="application/vnd.openxmlformats-officedocument.drawingml.chart+xml"/>
  <Override PartName="/ppt/notesSlides/notesSlide29.xml" ContentType="application/vnd.openxmlformats-officedocument.presentationml.notesSlide+xml"/>
  <Override PartName="/ppt/charts/chart25.xml" ContentType="application/vnd.openxmlformats-officedocument.drawingml.chart+xml"/>
  <Override PartName="/ppt/notesSlides/notesSlide30.xml" ContentType="application/vnd.openxmlformats-officedocument.presentationml.notesSlide+xml"/>
  <Override PartName="/ppt/charts/chart26.xml" ContentType="application/vnd.openxmlformats-officedocument.drawingml.chart+xml"/>
  <Override PartName="/ppt/theme/themeOverride12.xml" ContentType="application/vnd.openxmlformats-officedocument.themeOverride+xml"/>
  <Override PartName="/ppt/charts/chart27.xml" ContentType="application/vnd.openxmlformats-officedocument.drawingml.chart+xml"/>
  <Override PartName="/ppt/theme/themeOverride13.xml" ContentType="application/vnd.openxmlformats-officedocument.themeOverride+xml"/>
  <Override PartName="/ppt/notesSlides/notesSlide31.xml" ContentType="application/vnd.openxmlformats-officedocument.presentationml.notesSlide+xml"/>
  <Override PartName="/ppt/charts/chart28.xml" ContentType="application/vnd.openxmlformats-officedocument.drawingml.chart+xml"/>
  <Override PartName="/ppt/theme/themeOverride14.xml" ContentType="application/vnd.openxmlformats-officedocument.themeOverride+xml"/>
  <Override PartName="/ppt/charts/chart29.xml" ContentType="application/vnd.openxmlformats-officedocument.drawingml.chart+xml"/>
  <Override PartName="/ppt/theme/themeOverride15.xml" ContentType="application/vnd.openxmlformats-officedocument.themeOverride+xml"/>
  <Override PartName="/ppt/notesSlides/notesSlide32.xml" ContentType="application/vnd.openxmlformats-officedocument.presentationml.notesSlide+xml"/>
  <Override PartName="/ppt/charts/chart30.xml" ContentType="application/vnd.openxmlformats-officedocument.drawingml.chart+xml"/>
  <Override PartName="/ppt/theme/themeOverride16.xml" ContentType="application/vnd.openxmlformats-officedocument.themeOverride+xml"/>
  <Override PartName="/ppt/charts/chart31.xml" ContentType="application/vnd.openxmlformats-officedocument.drawingml.chart+xml"/>
  <Override PartName="/ppt/theme/themeOverride17.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2.xml" ContentType="application/vnd.openxmlformats-officedocument.drawingml.chart+xml"/>
  <Override PartName="/ppt/theme/themeOverride18.xml" ContentType="application/vnd.openxmlformats-officedocument.themeOverride+xml"/>
  <Override PartName="/ppt/charts/chart33.xml" ContentType="application/vnd.openxmlformats-officedocument.drawingml.chart+xml"/>
  <Override PartName="/ppt/theme/themeOverride19.xml" ContentType="application/vnd.openxmlformats-officedocument.themeOverride+xml"/>
  <Override PartName="/ppt/notesSlides/notesSlide35.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6.xml" ContentType="application/vnd.openxmlformats-officedocument.presentationml.notesSlide+xml"/>
  <Override PartName="/ppt/charts/chart37.xml" ContentType="application/vnd.openxmlformats-officedocument.drawingml.chart+xml"/>
  <Override PartName="/ppt/theme/themeOverride20.xml" ContentType="application/vnd.openxmlformats-officedocument.themeOverride+xml"/>
  <Override PartName="/ppt/notesSlides/notesSlide37.xml" ContentType="application/vnd.openxmlformats-officedocument.presentationml.notesSlide+xml"/>
  <Override PartName="/ppt/charts/chart38.xml" ContentType="application/vnd.openxmlformats-officedocument.drawingml.chart+xml"/>
  <Override PartName="/ppt/theme/themeOverride2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540" r:id="rId2"/>
    <p:sldId id="510" r:id="rId3"/>
    <p:sldId id="559" r:id="rId4"/>
    <p:sldId id="560" r:id="rId5"/>
    <p:sldId id="561" r:id="rId6"/>
    <p:sldId id="562" r:id="rId7"/>
    <p:sldId id="563" r:id="rId8"/>
    <p:sldId id="276" r:id="rId9"/>
    <p:sldId id="452" r:id="rId10"/>
    <p:sldId id="552" r:id="rId11"/>
    <p:sldId id="513" r:id="rId12"/>
    <p:sldId id="522" r:id="rId13"/>
    <p:sldId id="523" r:id="rId14"/>
    <p:sldId id="524" r:id="rId15"/>
    <p:sldId id="544" r:id="rId16"/>
    <p:sldId id="525" r:id="rId17"/>
    <p:sldId id="547" r:id="rId18"/>
    <p:sldId id="517" r:id="rId19"/>
    <p:sldId id="553" r:id="rId20"/>
    <p:sldId id="518" r:id="rId21"/>
    <p:sldId id="558" r:id="rId22"/>
    <p:sldId id="526" r:id="rId23"/>
    <p:sldId id="520" r:id="rId24"/>
    <p:sldId id="521" r:id="rId25"/>
    <p:sldId id="546" r:id="rId26"/>
    <p:sldId id="548" r:id="rId27"/>
    <p:sldId id="534" r:id="rId28"/>
    <p:sldId id="529" r:id="rId29"/>
    <p:sldId id="549" r:id="rId30"/>
    <p:sldId id="550" r:id="rId31"/>
    <p:sldId id="530" r:id="rId32"/>
    <p:sldId id="554" r:id="rId33"/>
    <p:sldId id="557" r:id="rId34"/>
    <p:sldId id="535" r:id="rId35"/>
    <p:sldId id="531" r:id="rId36"/>
    <p:sldId id="532" r:id="rId37"/>
    <p:sldId id="533" r:id="rId38"/>
    <p:sldId id="543" r:id="rId39"/>
    <p:sldId id="312" r:id="rId40"/>
  </p:sldIdLst>
  <p:sldSz cx="13439775" cy="7561263"/>
  <p:notesSz cx="6881813" cy="9296400"/>
  <p:defaultText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81">
          <p15:clr>
            <a:srgbClr val="A4A3A4"/>
          </p15:clr>
        </p15:guide>
        <p15:guide id="2" orient="horz" pos="113">
          <p15:clr>
            <a:srgbClr val="A4A3A4"/>
          </p15:clr>
        </p15:guide>
        <p15:guide id="3" orient="horz" pos="4649">
          <p15:clr>
            <a:srgbClr val="A4A3A4"/>
          </p15:clr>
        </p15:guide>
        <p15:guide id="4" orient="horz" pos="3787">
          <p15:clr>
            <a:srgbClr val="A4A3A4"/>
          </p15:clr>
        </p15:guide>
        <p15:guide id="5" orient="horz" pos="4422">
          <p15:clr>
            <a:srgbClr val="A4A3A4"/>
          </p15:clr>
        </p15:guide>
        <p15:guide id="6" orient="horz" pos="4299">
          <p15:clr>
            <a:srgbClr val="A4A3A4"/>
          </p15:clr>
        </p15:guide>
        <p15:guide id="7" orient="horz" pos="1097">
          <p15:clr>
            <a:srgbClr val="A4A3A4"/>
          </p15:clr>
        </p15:guide>
        <p15:guide id="8" orient="horz" pos="975">
          <p15:clr>
            <a:srgbClr val="A4A3A4"/>
          </p15:clr>
        </p15:guide>
        <p15:guide id="9" orient="horz" pos="229">
          <p15:clr>
            <a:srgbClr val="A4A3A4"/>
          </p15:clr>
        </p15:guide>
        <p15:guide id="10" orient="horz" pos="4532">
          <p15:clr>
            <a:srgbClr val="A4A3A4"/>
          </p15:clr>
        </p15:guide>
        <p15:guide id="11" orient="horz" pos="346">
          <p15:clr>
            <a:srgbClr val="A4A3A4"/>
          </p15:clr>
        </p15:guide>
        <p15:guide id="12" orient="horz" pos="460">
          <p15:clr>
            <a:srgbClr val="A4A3A4"/>
          </p15:clr>
        </p15:guide>
        <p15:guide id="13" orient="horz" pos="4184">
          <p15:clr>
            <a:srgbClr val="A4A3A4"/>
          </p15:clr>
        </p15:guide>
        <p15:guide id="14" orient="horz" pos="4071">
          <p15:clr>
            <a:srgbClr val="A4A3A4"/>
          </p15:clr>
        </p15:guide>
        <p15:guide id="15" orient="horz" pos="839">
          <p15:clr>
            <a:srgbClr val="A4A3A4"/>
          </p15:clr>
        </p15:guide>
        <p15:guide id="16" pos="4233">
          <p15:clr>
            <a:srgbClr val="A4A3A4"/>
          </p15:clr>
        </p15:guide>
        <p15:guide id="17" pos="113">
          <p15:clr>
            <a:srgbClr val="A4A3A4"/>
          </p15:clr>
        </p15:guide>
        <p15:guide id="18" pos="8361">
          <p15:clr>
            <a:srgbClr val="A4A3A4"/>
          </p15:clr>
        </p15:guide>
        <p15:guide id="19" pos="8243">
          <p15:clr>
            <a:srgbClr val="A4A3A4"/>
          </p15:clr>
        </p15:guide>
        <p15:guide id="20" pos="5715">
          <p15:clr>
            <a:srgbClr val="A4A3A4"/>
          </p15:clr>
        </p15:guide>
        <p15:guide id="21" pos="3035">
          <p15:clr>
            <a:srgbClr val="A4A3A4"/>
          </p15:clr>
        </p15:guide>
        <p15:guide id="22" pos="5431">
          <p15:clr>
            <a:srgbClr val="A4A3A4"/>
          </p15:clr>
        </p15:guide>
        <p15:guide id="23" pos="8134">
          <p15:clr>
            <a:srgbClr val="A4A3A4"/>
          </p15:clr>
        </p15:guide>
        <p15:guide id="24" pos="4092">
          <p15:clr>
            <a:srgbClr val="A4A3A4"/>
          </p15:clr>
        </p15:guide>
        <p15:guide id="25" pos="4369">
          <p15:clr>
            <a:srgbClr val="A4A3A4"/>
          </p15:clr>
        </p15:guide>
        <p15:guide id="26" pos="2736">
          <p15:clr>
            <a:srgbClr val="A4A3A4"/>
          </p15:clr>
        </p15:guide>
        <p15:guide id="27" pos="15">
          <p15:clr>
            <a:srgbClr val="A4A3A4"/>
          </p15:clr>
        </p15:guide>
        <p15:guide id="28" pos="363">
          <p15:clr>
            <a:srgbClr val="A4A3A4"/>
          </p15:clr>
        </p15:guide>
        <p15:guide id="29" pos="232">
          <p15:clr>
            <a:srgbClr val="A4A3A4"/>
          </p15:clr>
        </p15:guide>
      </p15:sldGuideLst>
    </p:ext>
    <p:ext uri="{2D200454-40CA-4A62-9FC3-DE9A4176ACB9}">
      <p15:notesGuideLst xmlns="" xmlns:p15="http://schemas.microsoft.com/office/powerpoint/2012/main">
        <p15:guide id="1" orient="horz" pos="3127">
          <p15:clr>
            <a:srgbClr val="A4A3A4"/>
          </p15:clr>
        </p15:guide>
        <p15:guide id="2" orient="horz" pos="123">
          <p15:clr>
            <a:srgbClr val="A4A3A4"/>
          </p15:clr>
        </p15:guide>
        <p15:guide id="3" orient="horz" pos="6130">
          <p15:clr>
            <a:srgbClr val="A4A3A4"/>
          </p15:clr>
        </p15:guide>
        <p15:guide id="4" orient="horz" pos="5884">
          <p15:clr>
            <a:srgbClr val="A4A3A4"/>
          </p15:clr>
        </p15:guide>
        <p15:guide id="5" orient="horz" pos="2732">
          <p15:clr>
            <a:srgbClr val="A4A3A4"/>
          </p15:clr>
        </p15:guide>
        <p15:guide id="6" orient="horz" pos="2634">
          <p15:clr>
            <a:srgbClr val="A4A3A4"/>
          </p15:clr>
        </p15:guide>
        <p15:guide id="7" orient="horz" pos="517">
          <p15:clr>
            <a:srgbClr val="A4A3A4"/>
          </p15:clr>
        </p15:guide>
        <p15:guide id="8" pos="2141">
          <p15:clr>
            <a:srgbClr val="A4A3A4"/>
          </p15:clr>
        </p15:guide>
        <p15:guide id="9" pos="118">
          <p15:clr>
            <a:srgbClr val="A4A3A4"/>
          </p15:clr>
        </p15:guide>
        <p15:guide id="10" pos="4164">
          <p15:clr>
            <a:srgbClr val="A4A3A4"/>
          </p15:clr>
        </p15:guide>
        <p15:guide id="11" pos="289">
          <p15:clr>
            <a:srgbClr val="A4A3A4"/>
          </p15:clr>
        </p15:guide>
        <p15:guide id="12" pos="400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licaS" initials="M" lastIdx="21" clrIdx="0"/>
  <p:cmAuthor id="1" name="Vojislav Mihailovic" initials="VM" lastIdx="27" clrIdx="1">
    <p:extLst/>
  </p:cmAuthor>
  <p:cmAuthor id="2" name="Expose 3" initials="E3"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50"/>
    <a:srgbClr val="CB333B"/>
    <a:srgbClr val="FF585D"/>
    <a:srgbClr val="007681"/>
    <a:srgbClr val="3D87A1"/>
    <a:srgbClr val="74AA50"/>
    <a:srgbClr val="CB6015"/>
    <a:srgbClr val="006666"/>
    <a:srgbClr val="004644"/>
    <a:srgbClr val="1B3D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47" autoAdjust="0"/>
    <p:restoredTop sz="81257" autoAdjust="0"/>
  </p:normalViewPr>
  <p:slideViewPr>
    <p:cSldViewPr snapToObjects="1" showGuides="1">
      <p:cViewPr>
        <p:scale>
          <a:sx n="70" d="100"/>
          <a:sy n="70" d="100"/>
        </p:scale>
        <p:origin x="-185" y="377"/>
      </p:cViewPr>
      <p:guideLst>
        <p:guide orient="horz" pos="2381"/>
        <p:guide orient="horz" pos="113"/>
        <p:guide orient="horz" pos="4649"/>
        <p:guide orient="horz" pos="3787"/>
        <p:guide orient="horz" pos="4422"/>
        <p:guide orient="horz" pos="4299"/>
        <p:guide orient="horz" pos="1097"/>
        <p:guide orient="horz" pos="975"/>
        <p:guide orient="horz" pos="229"/>
        <p:guide orient="horz" pos="4532"/>
        <p:guide orient="horz" pos="346"/>
        <p:guide orient="horz" pos="460"/>
        <p:guide orient="horz" pos="4184"/>
        <p:guide orient="horz" pos="4071"/>
        <p:guide orient="horz" pos="839"/>
        <p:guide pos="4233"/>
        <p:guide pos="113"/>
        <p:guide pos="8361"/>
        <p:guide pos="8243"/>
        <p:guide pos="5715"/>
        <p:guide pos="3035"/>
        <p:guide pos="5431"/>
        <p:guide pos="8134"/>
        <p:guide pos="4097"/>
        <p:guide pos="4369"/>
        <p:guide pos="2736"/>
        <p:guide pos="15"/>
        <p:guide pos="363"/>
        <p:guide pos="232"/>
      </p:guideLst>
    </p:cSldViewPr>
  </p:slideViewPr>
  <p:notesTextViewPr>
    <p:cViewPr>
      <p:scale>
        <a:sx n="1" d="1"/>
        <a:sy n="1" d="1"/>
      </p:scale>
      <p:origin x="0" y="0"/>
    </p:cViewPr>
  </p:notesTextViewPr>
  <p:sorterViewPr>
    <p:cViewPr>
      <p:scale>
        <a:sx n="100" d="100"/>
        <a:sy n="100" d="100"/>
      </p:scale>
      <p:origin x="0" y="10314"/>
    </p:cViewPr>
  </p:sorterViewPr>
  <p:notesViewPr>
    <p:cSldViewPr snapToObjects="1" showGuides="1">
      <p:cViewPr>
        <p:scale>
          <a:sx n="69" d="100"/>
          <a:sy n="69" d="100"/>
        </p:scale>
        <p:origin x="2496" y="-582"/>
      </p:cViewPr>
      <p:guideLst>
        <p:guide orient="horz" pos="2928"/>
        <p:guide orient="horz" pos="115"/>
        <p:guide orient="horz" pos="5741"/>
        <p:guide orient="horz" pos="5510"/>
        <p:guide orient="horz" pos="2559"/>
        <p:guide orient="horz" pos="2467"/>
        <p:guide orient="horz" pos="484"/>
        <p:guide pos="2168"/>
        <p:guide pos="119"/>
        <p:guide pos="4216"/>
        <p:guide pos="293"/>
        <p:guide pos="405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8.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9.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2.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13.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4.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15.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16.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17.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8.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9.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openxmlformats.org/officeDocument/2006/relationships/image" Target="../media/image16.png"/><Relationship Id="rId1" Type="http://schemas.openxmlformats.org/officeDocument/2006/relationships/image" Target="../media/image15.png"/></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openxmlformats.org/officeDocument/2006/relationships/image" Target="../media/image16.png"/><Relationship Id="rId1" Type="http://schemas.openxmlformats.org/officeDocument/2006/relationships/image" Target="../media/image15.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20.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2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367968704535475"/>
          <c:y val="5.0385478049054999E-3"/>
          <c:w val="0.5063203129546453"/>
          <c:h val="0.99352051510851558"/>
        </c:manualLayout>
      </c:layout>
      <c:barChart>
        <c:barDir val="bar"/>
        <c:grouping val="clustered"/>
        <c:varyColors val="0"/>
        <c:ser>
          <c:idx val="0"/>
          <c:order val="0"/>
          <c:tx>
            <c:strRef>
              <c:f>Sheet1!$B$1</c:f>
              <c:strCache>
                <c:ptCount val="1"/>
                <c:pt idx="0">
                  <c:v>Maj 2018</c:v>
                </c:pt>
              </c:strCache>
            </c:strRef>
          </c:tx>
          <c:spPr>
            <a:solidFill>
              <a:srgbClr val="CB333B"/>
            </a:solidFill>
            <a:ln>
              <a:solidFill>
                <a:schemeClr val="bg1"/>
              </a:solidFill>
            </a:ln>
            <a:effectLst/>
          </c:spPr>
          <c:invertIfNegative val="0"/>
          <c:dPt>
            <c:idx val="8"/>
            <c:invertIfNegative val="0"/>
            <c:bubble3D val="0"/>
            <c:extLst xmlns:c16r2="http://schemas.microsoft.com/office/drawing/2015/06/chart">
              <c:ext xmlns:c16="http://schemas.microsoft.com/office/drawing/2014/chart" uri="{C3380CC4-5D6E-409C-BE32-E72D297353CC}">
                <c16:uniqueId val="{00000002-9BE1-4A91-8077-5E6412512101}"/>
              </c:ext>
            </c:extLst>
          </c:dPt>
          <c:dPt>
            <c:idx val="9"/>
            <c:invertIfNegative val="0"/>
            <c:bubble3D val="0"/>
            <c:extLst xmlns:c16r2="http://schemas.microsoft.com/office/drawing/2015/06/chart">
              <c:ext xmlns:c16="http://schemas.microsoft.com/office/drawing/2014/chart" uri="{C3380CC4-5D6E-409C-BE32-E72D297353CC}">
                <c16:uniqueId val="{00000001-78F8-444D-9B58-42B34C0D52E4}"/>
              </c:ext>
            </c:extLst>
          </c:dPt>
          <c:dLbls>
            <c:numFmt formatCode="#&quot;%&quot;" sourceLinked="0"/>
            <c:spPr>
              <a:noFill/>
              <a:ln>
                <a:noFill/>
              </a:ln>
              <a:effectLst/>
            </c:spPr>
            <c:txPr>
              <a:bodyPr/>
              <a:lstStyle/>
              <a:p>
                <a:pPr>
                  <a:defRPr sz="24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Rad na crno (neprijavljeni radnici, neplaćanje doprinosa...)</c:v>
                </c:pt>
                <c:pt idx="1">
                  <c:v>Neplaćanje državi poreza, obaveza/ utaja poreza</c:v>
                </c:pt>
                <c:pt idx="2">
                  <c:v>Nezakonito poslovanje/ nezakoniti tokovi novca/ nepoštovanje zakona</c:v>
                </c:pt>
                <c:pt idx="3">
                  <c:v>Prodaja robe na crno (bez fiskalnih računa, poreza, na tezgama)</c:v>
                </c:pt>
                <c:pt idx="4">
                  <c:v>Krađa/ kriminal/ korupcija</c:v>
                </c:pt>
                <c:pt idx="5">
                  <c:v>Šverc</c:v>
                </c:pt>
                <c:pt idx="6">
                  <c:v>Način preživljavanja/ snalaženje/ nužda</c:v>
                </c:pt>
                <c:pt idx="7">
                  <c:v>Nelegalno bogaćenje/ zloupotreba položaja</c:v>
                </c:pt>
                <c:pt idx="8">
                  <c:v>Ostali odgovori</c:v>
                </c:pt>
              </c:strCache>
            </c:strRef>
          </c:cat>
          <c:val>
            <c:numRef>
              <c:f>Sheet1!$B$2:$B$10</c:f>
              <c:numCache>
                <c:formatCode>General</c:formatCode>
                <c:ptCount val="9"/>
                <c:pt idx="0">
                  <c:v>31</c:v>
                </c:pt>
                <c:pt idx="1">
                  <c:v>28</c:v>
                </c:pt>
                <c:pt idx="2">
                  <c:v>16</c:v>
                </c:pt>
                <c:pt idx="3">
                  <c:v>11</c:v>
                </c:pt>
                <c:pt idx="4">
                  <c:v>4</c:v>
                </c:pt>
                <c:pt idx="5">
                  <c:v>2</c:v>
                </c:pt>
                <c:pt idx="6">
                  <c:v>2</c:v>
                </c:pt>
                <c:pt idx="7">
                  <c:v>1</c:v>
                </c:pt>
                <c:pt idx="8">
                  <c:v>5</c:v>
                </c:pt>
              </c:numCache>
            </c:numRef>
          </c:val>
          <c:extLst xmlns:c16r2="http://schemas.microsoft.com/office/drawing/2015/06/chart">
            <c:ext xmlns:c16="http://schemas.microsoft.com/office/drawing/2014/chart" uri="{C3380CC4-5D6E-409C-BE32-E72D297353CC}">
              <c16:uniqueId val="{00000002-78F8-444D-9B58-42B34C0D52E4}"/>
            </c:ext>
          </c:extLst>
        </c:ser>
        <c:dLbls>
          <c:showLegendKey val="0"/>
          <c:showVal val="0"/>
          <c:showCatName val="0"/>
          <c:showSerName val="0"/>
          <c:showPercent val="0"/>
          <c:showBubbleSize val="0"/>
        </c:dLbls>
        <c:gapWidth val="20"/>
        <c:axId val="129966080"/>
        <c:axId val="129967616"/>
      </c:barChart>
      <c:catAx>
        <c:axId val="129966080"/>
        <c:scaling>
          <c:orientation val="maxMin"/>
        </c:scaling>
        <c:delete val="0"/>
        <c:axPos val="l"/>
        <c:numFmt formatCode="General" sourceLinked="0"/>
        <c:majorTickMark val="out"/>
        <c:minorTickMark val="none"/>
        <c:tickLblPos val="nextTo"/>
        <c:spPr>
          <a:ln>
            <a:noFill/>
          </a:ln>
        </c:spPr>
        <c:txPr>
          <a:bodyPr/>
          <a:lstStyle/>
          <a:p>
            <a:pPr>
              <a:defRPr sz="1600" cap="none" baseline="0">
                <a:latin typeface="Calibri" panose="020F0502020204030204" pitchFamily="34" charset="0"/>
              </a:defRPr>
            </a:pPr>
            <a:endParaRPr lang="en-US"/>
          </a:p>
        </c:txPr>
        <c:crossAx val="129967616"/>
        <c:crosses val="autoZero"/>
        <c:auto val="1"/>
        <c:lblAlgn val="ctr"/>
        <c:lblOffset val="100"/>
        <c:noMultiLvlLbl val="0"/>
      </c:catAx>
      <c:valAx>
        <c:axId val="129967616"/>
        <c:scaling>
          <c:orientation val="minMax"/>
        </c:scaling>
        <c:delete val="0"/>
        <c:axPos val="b"/>
        <c:numFmt formatCode="General" sourceLinked="1"/>
        <c:majorTickMark val="none"/>
        <c:minorTickMark val="none"/>
        <c:tickLblPos val="none"/>
        <c:spPr>
          <a:noFill/>
          <a:ln>
            <a:noFill/>
          </a:ln>
        </c:spPr>
        <c:crossAx val="129966080"/>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solidFill>
                <a:srgbClr val="FFFFFF"/>
              </a:solidFill>
            </a:ln>
          </c:spPr>
          <c:dPt>
            <c:idx val="0"/>
            <c:bubble3D val="0"/>
            <c:spPr>
              <a:solidFill>
                <a:srgbClr val="C00000"/>
              </a:solidFill>
              <a:ln>
                <a:solidFill>
                  <a:srgbClr val="FFFFFF"/>
                </a:solidFill>
              </a:ln>
            </c:spPr>
            <c:extLst xmlns:c16r2="http://schemas.microsoft.com/office/drawing/2015/06/chart">
              <c:ext xmlns:c16="http://schemas.microsoft.com/office/drawing/2014/chart" uri="{C3380CC4-5D6E-409C-BE32-E72D297353CC}">
                <c16:uniqueId val="{00000001-3BBC-4A9A-86AA-0AC6FB38531D}"/>
              </c:ext>
            </c:extLst>
          </c:dPt>
          <c:dPt>
            <c:idx val="1"/>
            <c:bubble3D val="0"/>
            <c:spPr>
              <a:solidFill>
                <a:srgbClr val="888B8D">
                  <a:lumMod val="60000"/>
                  <a:lumOff val="40000"/>
                </a:srgbClr>
              </a:solidFill>
              <a:ln>
                <a:solidFill>
                  <a:srgbClr val="FFFFFF"/>
                </a:solidFill>
              </a:ln>
            </c:spPr>
            <c:extLst xmlns:c16r2="http://schemas.microsoft.com/office/drawing/2015/06/chart">
              <c:ext xmlns:c16="http://schemas.microsoft.com/office/drawing/2014/chart" uri="{C3380CC4-5D6E-409C-BE32-E72D297353CC}">
                <c16:uniqueId val="{00000003-3BBC-4A9A-86AA-0AC6FB38531D}"/>
              </c:ext>
            </c:extLst>
          </c:dPt>
          <c:dLbls>
            <c:delete val="1"/>
          </c:dLbls>
          <c:cat>
            <c:numRef>
              <c:f>Sheet1!$A$2:$A$3</c:f>
              <c:numCache>
                <c:formatCode>General</c:formatCode>
                <c:ptCount val="2"/>
              </c:numCache>
            </c:numRef>
          </c:cat>
          <c:val>
            <c:numRef>
              <c:f>Sheet1!$B$2:$B$3</c:f>
              <c:numCache>
                <c:formatCode>General</c:formatCode>
                <c:ptCount val="2"/>
                <c:pt idx="0">
                  <c:v>38</c:v>
                </c:pt>
                <c:pt idx="1">
                  <c:v>62</c:v>
                </c:pt>
              </c:numCache>
            </c:numRef>
          </c:val>
          <c:extLst xmlns:c16r2="http://schemas.microsoft.com/office/drawing/2015/06/chart">
            <c:ext xmlns:c16="http://schemas.microsoft.com/office/drawing/2014/chart" uri="{C3380CC4-5D6E-409C-BE32-E72D297353CC}">
              <c16:uniqueId val="{00000004-3BBC-4A9A-86AA-0AC6FB38531D}"/>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83722163315371"/>
          <c:y val="3.7490918784337773E-2"/>
          <c:w val="0.45162778366846296"/>
          <c:h val="0.94254708578955448"/>
        </c:manualLayout>
      </c:layout>
      <c:barChart>
        <c:barDir val="bar"/>
        <c:grouping val="clustered"/>
        <c:varyColors val="0"/>
        <c:ser>
          <c:idx val="0"/>
          <c:order val="0"/>
          <c:tx>
            <c:strRef>
              <c:f>Sheet1!$B$1</c:f>
              <c:strCache>
                <c:ptCount val="1"/>
                <c:pt idx="0">
                  <c:v>Column2</c:v>
                </c:pt>
              </c:strCache>
            </c:strRef>
          </c:tx>
          <c:spPr>
            <a:solidFill>
              <a:srgbClr val="CB333B"/>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5918-4847-9F6D-AB42449BA61E}"/>
              </c:ext>
            </c:extLst>
          </c:dPt>
          <c:dPt>
            <c:idx val="1"/>
            <c:invertIfNegative val="0"/>
            <c:bubble3D val="0"/>
            <c:extLst xmlns:c16r2="http://schemas.microsoft.com/office/drawing/2015/06/chart">
              <c:ext xmlns:c16="http://schemas.microsoft.com/office/drawing/2014/chart" uri="{C3380CC4-5D6E-409C-BE32-E72D297353CC}">
                <c16:uniqueId val="{00000001-5918-4847-9F6D-AB42449BA61E}"/>
              </c:ext>
            </c:extLst>
          </c:dPt>
          <c:dPt>
            <c:idx val="2"/>
            <c:invertIfNegative val="0"/>
            <c:bubble3D val="0"/>
            <c:extLst xmlns:c16r2="http://schemas.microsoft.com/office/drawing/2015/06/chart">
              <c:ext xmlns:c16="http://schemas.microsoft.com/office/drawing/2014/chart" uri="{C3380CC4-5D6E-409C-BE32-E72D297353CC}">
                <c16:uniqueId val="{00000002-5918-4847-9F6D-AB42449BA61E}"/>
              </c:ext>
            </c:extLst>
          </c:dPt>
          <c:dPt>
            <c:idx val="3"/>
            <c:invertIfNegative val="0"/>
            <c:bubble3D val="0"/>
            <c:extLst xmlns:c16r2="http://schemas.microsoft.com/office/drawing/2015/06/chart">
              <c:ext xmlns:c16="http://schemas.microsoft.com/office/drawing/2014/chart" uri="{C3380CC4-5D6E-409C-BE32-E72D297353CC}">
                <c16:uniqueId val="{00000003-5918-4847-9F6D-AB42449BA61E}"/>
              </c:ext>
            </c:extLst>
          </c:dPt>
          <c:dPt>
            <c:idx val="4"/>
            <c:invertIfNegative val="0"/>
            <c:bubble3D val="0"/>
            <c:extLst xmlns:c16r2="http://schemas.microsoft.com/office/drawing/2015/06/chart">
              <c:ext xmlns:c16="http://schemas.microsoft.com/office/drawing/2014/chart" uri="{C3380CC4-5D6E-409C-BE32-E72D297353CC}">
                <c16:uniqueId val="{00000004-5918-4847-9F6D-AB42449BA61E}"/>
              </c:ext>
            </c:extLst>
          </c:dPt>
          <c:dPt>
            <c:idx val="5"/>
            <c:invertIfNegative val="0"/>
            <c:bubble3D val="0"/>
            <c:extLst xmlns:c16r2="http://schemas.microsoft.com/office/drawing/2015/06/chart">
              <c:ext xmlns:c16="http://schemas.microsoft.com/office/drawing/2014/chart" uri="{C3380CC4-5D6E-409C-BE32-E72D297353CC}">
                <c16:uniqueId val="{00000005-5918-4847-9F6D-AB42449BA61E}"/>
              </c:ext>
            </c:extLst>
          </c:dPt>
          <c:dPt>
            <c:idx val="6"/>
            <c:invertIfNegative val="0"/>
            <c:bubble3D val="0"/>
            <c:spPr>
              <a:solidFill>
                <a:schemeClr val="bg1">
                  <a:lumMod val="50000"/>
                </a:schemeClr>
              </a:solidFill>
              <a:ln>
                <a:solidFill>
                  <a:schemeClr val="bg1"/>
                </a:solidFill>
              </a:ln>
              <a:effectLst/>
            </c:spPr>
            <c:extLst xmlns:c16r2="http://schemas.microsoft.com/office/drawing/2015/06/chart">
              <c:ext xmlns:c16="http://schemas.microsoft.com/office/drawing/2014/chart" uri="{C3380CC4-5D6E-409C-BE32-E72D297353CC}">
                <c16:uniqueId val="{00000006-5918-4847-9F6D-AB42449BA61E}"/>
              </c:ext>
            </c:extLst>
          </c:dPt>
          <c:dPt>
            <c:idx val="7"/>
            <c:invertIfNegative val="0"/>
            <c:bubble3D val="0"/>
            <c:extLst xmlns:c16r2="http://schemas.microsoft.com/office/drawing/2015/06/chart">
              <c:ext xmlns:c16="http://schemas.microsoft.com/office/drawing/2014/chart" uri="{C3380CC4-5D6E-409C-BE32-E72D297353CC}">
                <c16:uniqueId val="{00000007-5918-4847-9F6D-AB42449BA61E}"/>
              </c:ext>
            </c:extLst>
          </c:dPt>
          <c:dLbls>
            <c:numFmt formatCode="#&quot;%&quot;" sourceLinked="0"/>
            <c:spPr>
              <a:noFill/>
              <a:ln>
                <a:noFill/>
              </a:ln>
              <a:effectLst/>
            </c:spPr>
            <c:txPr>
              <a:bodyPr/>
              <a:lstStyle/>
              <a:p>
                <a:pPr>
                  <a:defRPr sz="20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Iz straha da ćete Vi ili Vaš kolega ostati bez posla</c:v>
                </c:pt>
                <c:pt idx="1">
                  <c:v>To nije Vaša briga ni posao, ne tiče Vas se</c:v>
                </c:pt>
                <c:pt idx="2">
                  <c:v>I da ga prijavim ne očekujem da će ga država kazniti</c:v>
                </c:pt>
                <c:pt idx="3">
                  <c:v>Solidarnost/ i njima je teško/ teška ekonomska situacija</c:v>
                </c:pt>
                <c:pt idx="4">
                  <c:v>Više Vam odgovara da Vas poslodavac ne prijavi, jer Vam je tako veća plata/naknada</c:v>
                </c:pt>
                <c:pt idx="5">
                  <c:v>Ostali odgovori</c:v>
                </c:pt>
                <c:pt idx="6">
                  <c:v>Ne znate kome biste prijavili</c:v>
                </c:pt>
              </c:strCache>
            </c:strRef>
          </c:cat>
          <c:val>
            <c:numRef>
              <c:f>Sheet1!$B$2:$B$8</c:f>
              <c:numCache>
                <c:formatCode>General</c:formatCode>
                <c:ptCount val="7"/>
                <c:pt idx="0">
                  <c:v>40</c:v>
                </c:pt>
                <c:pt idx="1">
                  <c:v>28.1</c:v>
                </c:pt>
                <c:pt idx="2">
                  <c:v>17.7</c:v>
                </c:pt>
                <c:pt idx="3">
                  <c:v>4.4000000000000004</c:v>
                </c:pt>
                <c:pt idx="4">
                  <c:v>3</c:v>
                </c:pt>
                <c:pt idx="5">
                  <c:v>2</c:v>
                </c:pt>
                <c:pt idx="6">
                  <c:v>4.5999999999999996</c:v>
                </c:pt>
              </c:numCache>
            </c:numRef>
          </c:val>
          <c:extLst xmlns:c16r2="http://schemas.microsoft.com/office/drawing/2015/06/chart">
            <c:ext xmlns:c16="http://schemas.microsoft.com/office/drawing/2014/chart" uri="{C3380CC4-5D6E-409C-BE32-E72D297353CC}">
              <c16:uniqueId val="{00000008-5918-4847-9F6D-AB42449BA61E}"/>
            </c:ext>
          </c:extLst>
        </c:ser>
        <c:dLbls>
          <c:showLegendKey val="0"/>
          <c:showVal val="0"/>
          <c:showCatName val="0"/>
          <c:showSerName val="0"/>
          <c:showPercent val="0"/>
          <c:showBubbleSize val="0"/>
        </c:dLbls>
        <c:gapWidth val="20"/>
        <c:axId val="141476224"/>
        <c:axId val="141477760"/>
      </c:barChart>
      <c:catAx>
        <c:axId val="141476224"/>
        <c:scaling>
          <c:orientation val="maxMin"/>
        </c:scaling>
        <c:delete val="0"/>
        <c:axPos val="l"/>
        <c:numFmt formatCode="General" sourceLinked="0"/>
        <c:majorTickMark val="out"/>
        <c:minorTickMark val="none"/>
        <c:tickLblPos val="nextTo"/>
        <c:spPr>
          <a:ln>
            <a:noFill/>
          </a:ln>
        </c:spPr>
        <c:txPr>
          <a:bodyPr/>
          <a:lstStyle/>
          <a:p>
            <a:pPr>
              <a:defRPr sz="1600" b="0" cap="none" baseline="0">
                <a:latin typeface="Calibri" panose="020F0502020204030204" pitchFamily="34" charset="0"/>
              </a:defRPr>
            </a:pPr>
            <a:endParaRPr lang="en-US"/>
          </a:p>
        </c:txPr>
        <c:crossAx val="141477760"/>
        <c:crosses val="autoZero"/>
        <c:auto val="1"/>
        <c:lblAlgn val="ctr"/>
        <c:lblOffset val="100"/>
        <c:noMultiLvlLbl val="0"/>
      </c:catAx>
      <c:valAx>
        <c:axId val="141477760"/>
        <c:scaling>
          <c:orientation val="minMax"/>
        </c:scaling>
        <c:delete val="1"/>
        <c:axPos val="b"/>
        <c:numFmt formatCode="General" sourceLinked="1"/>
        <c:majorTickMark val="out"/>
        <c:minorTickMark val="none"/>
        <c:tickLblPos val="nextTo"/>
        <c:crossAx val="141476224"/>
        <c:crosses val="max"/>
        <c:crossBetween val="between"/>
      </c:valAx>
      <c:spPr>
        <a:noFill/>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05544336346379"/>
          <c:y val="0"/>
          <c:w val="0.46893528439883653"/>
          <c:h val="0.9990175218553291"/>
        </c:manualLayout>
      </c:layout>
      <c:barChart>
        <c:barDir val="bar"/>
        <c:grouping val="clustered"/>
        <c:varyColors val="0"/>
        <c:ser>
          <c:idx val="0"/>
          <c:order val="0"/>
          <c:tx>
            <c:strRef>
              <c:f>Sheet1!$B$1</c:f>
              <c:strCache>
                <c:ptCount val="1"/>
                <c:pt idx="0">
                  <c:v>Column2</c:v>
                </c:pt>
              </c:strCache>
            </c:strRef>
          </c:tx>
          <c:spPr>
            <a:solidFill>
              <a:srgbClr val="007681"/>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CAE7-453B-9018-707FD6D0E281}"/>
              </c:ext>
            </c:extLst>
          </c:dPt>
          <c:dPt>
            <c:idx val="1"/>
            <c:invertIfNegative val="0"/>
            <c:bubble3D val="0"/>
            <c:extLst xmlns:c16r2="http://schemas.microsoft.com/office/drawing/2015/06/chart">
              <c:ext xmlns:c16="http://schemas.microsoft.com/office/drawing/2014/chart" uri="{C3380CC4-5D6E-409C-BE32-E72D297353CC}">
                <c16:uniqueId val="{00000002-CAE7-453B-9018-707FD6D0E281}"/>
              </c:ext>
            </c:extLst>
          </c:dPt>
          <c:dPt>
            <c:idx val="2"/>
            <c:invertIfNegative val="0"/>
            <c:bubble3D val="0"/>
            <c:extLst xmlns:c16r2="http://schemas.microsoft.com/office/drawing/2015/06/chart">
              <c:ext xmlns:c16="http://schemas.microsoft.com/office/drawing/2014/chart" uri="{C3380CC4-5D6E-409C-BE32-E72D297353CC}">
                <c16:uniqueId val="{00000004-CAE7-453B-9018-707FD6D0E281}"/>
              </c:ext>
            </c:extLst>
          </c:dPt>
          <c:dPt>
            <c:idx val="3"/>
            <c:invertIfNegative val="0"/>
            <c:bubble3D val="0"/>
            <c:extLst xmlns:c16r2="http://schemas.microsoft.com/office/drawing/2015/06/chart">
              <c:ext xmlns:c16="http://schemas.microsoft.com/office/drawing/2014/chart" uri="{C3380CC4-5D6E-409C-BE32-E72D297353CC}">
                <c16:uniqueId val="{00000005-CAE7-453B-9018-707FD6D0E281}"/>
              </c:ext>
            </c:extLst>
          </c:dPt>
          <c:dPt>
            <c:idx val="4"/>
            <c:invertIfNegative val="0"/>
            <c:bubble3D val="0"/>
            <c:extLst xmlns:c16r2="http://schemas.microsoft.com/office/drawing/2015/06/chart">
              <c:ext xmlns:c16="http://schemas.microsoft.com/office/drawing/2014/chart" uri="{C3380CC4-5D6E-409C-BE32-E72D297353CC}">
                <c16:uniqueId val="{00000006-CAE7-453B-9018-707FD6D0E281}"/>
              </c:ext>
            </c:extLst>
          </c:dPt>
          <c:dPt>
            <c:idx val="5"/>
            <c:invertIfNegative val="0"/>
            <c:bubble3D val="0"/>
            <c:spPr>
              <a:solidFill>
                <a:schemeClr val="bg1">
                  <a:lumMod val="50000"/>
                </a:schemeClr>
              </a:solidFill>
              <a:ln>
                <a:solidFill>
                  <a:schemeClr val="bg1"/>
                </a:solidFill>
              </a:ln>
              <a:effectLst/>
            </c:spPr>
            <c:extLst xmlns:c16r2="http://schemas.microsoft.com/office/drawing/2015/06/chart">
              <c:ext xmlns:c16="http://schemas.microsoft.com/office/drawing/2014/chart" uri="{C3380CC4-5D6E-409C-BE32-E72D297353CC}">
                <c16:uniqueId val="{00000007-CAE7-453B-9018-707FD6D0E281}"/>
              </c:ext>
            </c:extLst>
          </c:dPt>
          <c:dPt>
            <c:idx val="6"/>
            <c:invertIfNegative val="0"/>
            <c:bubble3D val="0"/>
            <c:spPr>
              <a:solidFill>
                <a:schemeClr val="bg1">
                  <a:lumMod val="50000"/>
                </a:schemeClr>
              </a:solidFill>
              <a:ln>
                <a:solidFill>
                  <a:schemeClr val="bg1"/>
                </a:solidFill>
              </a:ln>
              <a:effectLst/>
            </c:spPr>
            <c:extLst xmlns:c16r2="http://schemas.microsoft.com/office/drawing/2015/06/chart">
              <c:ext xmlns:c16="http://schemas.microsoft.com/office/drawing/2014/chart" uri="{C3380CC4-5D6E-409C-BE32-E72D297353CC}">
                <c16:uniqueId val="{00000008-CAE7-453B-9018-707FD6D0E281}"/>
              </c:ext>
            </c:extLst>
          </c:dPt>
          <c:dPt>
            <c:idx val="7"/>
            <c:invertIfNegative val="0"/>
            <c:bubble3D val="0"/>
            <c:spPr>
              <a:solidFill>
                <a:schemeClr val="bg1">
                  <a:lumMod val="50000"/>
                </a:schemeClr>
              </a:solidFill>
              <a:ln>
                <a:solidFill>
                  <a:schemeClr val="bg1"/>
                </a:solidFill>
              </a:ln>
              <a:effectLst/>
            </c:spPr>
            <c:extLst xmlns:c16r2="http://schemas.microsoft.com/office/drawing/2015/06/chart">
              <c:ext xmlns:c16="http://schemas.microsoft.com/office/drawing/2014/chart" uri="{C3380CC4-5D6E-409C-BE32-E72D297353CC}">
                <c16:uniqueId val="{00000009-CAE7-453B-9018-707FD6D0E281}"/>
              </c:ext>
            </c:extLst>
          </c:dPt>
          <c:dLbls>
            <c:numFmt formatCode="#&quot;%&quot;" sourceLinked="0"/>
            <c:spPr>
              <a:noFill/>
              <a:ln>
                <a:noFill/>
              </a:ln>
              <a:effectLst/>
            </c:spPr>
            <c:txPr>
              <a:bodyPr/>
              <a:lstStyle/>
              <a:p>
                <a:pPr>
                  <a:defRPr sz="24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Zaposlen sam za stalno</c:v>
                </c:pt>
                <c:pt idx="1">
                  <c:v>Zaposlen sam na odredeno vreme</c:v>
                </c:pt>
                <c:pt idx="2">
                  <c:v>Samozaposlen - radim u svojoj firmi</c:v>
                </c:pt>
                <c:pt idx="3">
                  <c:v>Radim honorarno / povremene i privremene poslove</c:v>
                </c:pt>
                <c:pt idx="4">
                  <c:v>Zaposlen po nekom drugom osnovu</c:v>
                </c:pt>
                <c:pt idx="5">
                  <c:v>Penzioner sam</c:v>
                </c:pt>
                <c:pt idx="6">
                  <c:v>Nisam radno angažovan ni po kom osnovu</c:v>
                </c:pt>
                <c:pt idx="7">
                  <c:v>Odbija da odgovori</c:v>
                </c:pt>
              </c:strCache>
            </c:strRef>
          </c:cat>
          <c:val>
            <c:numRef>
              <c:f>Sheet1!$B$2:$B$9</c:f>
              <c:numCache>
                <c:formatCode>General</c:formatCode>
                <c:ptCount val="8"/>
                <c:pt idx="0">
                  <c:v>22.4</c:v>
                </c:pt>
                <c:pt idx="1">
                  <c:v>10</c:v>
                </c:pt>
                <c:pt idx="2">
                  <c:v>5.5</c:v>
                </c:pt>
                <c:pt idx="3">
                  <c:v>5.9</c:v>
                </c:pt>
                <c:pt idx="4">
                  <c:v>1.2</c:v>
                </c:pt>
                <c:pt idx="5">
                  <c:v>30.1</c:v>
                </c:pt>
                <c:pt idx="6">
                  <c:v>24</c:v>
                </c:pt>
                <c:pt idx="7">
                  <c:v>0.9</c:v>
                </c:pt>
              </c:numCache>
            </c:numRef>
          </c:val>
          <c:extLst xmlns:c16r2="http://schemas.microsoft.com/office/drawing/2015/06/chart">
            <c:ext xmlns:c16="http://schemas.microsoft.com/office/drawing/2014/chart" uri="{C3380CC4-5D6E-409C-BE32-E72D297353CC}">
              <c16:uniqueId val="{0000000A-CAE7-453B-9018-707FD6D0E281}"/>
            </c:ext>
          </c:extLst>
        </c:ser>
        <c:dLbls>
          <c:showLegendKey val="0"/>
          <c:showVal val="0"/>
          <c:showCatName val="0"/>
          <c:showSerName val="0"/>
          <c:showPercent val="0"/>
          <c:showBubbleSize val="0"/>
        </c:dLbls>
        <c:gapWidth val="20"/>
        <c:axId val="141540352"/>
        <c:axId val="141558528"/>
      </c:barChart>
      <c:catAx>
        <c:axId val="141540352"/>
        <c:scaling>
          <c:orientation val="maxMin"/>
        </c:scaling>
        <c:delete val="0"/>
        <c:axPos val="l"/>
        <c:numFmt formatCode="General" sourceLinked="0"/>
        <c:majorTickMark val="out"/>
        <c:minorTickMark val="none"/>
        <c:tickLblPos val="nextTo"/>
        <c:spPr>
          <a:ln>
            <a:noFill/>
          </a:ln>
        </c:spPr>
        <c:txPr>
          <a:bodyPr/>
          <a:lstStyle/>
          <a:p>
            <a:pPr>
              <a:defRPr sz="1800"/>
            </a:pPr>
            <a:endParaRPr lang="en-US"/>
          </a:p>
        </c:txPr>
        <c:crossAx val="141558528"/>
        <c:crosses val="autoZero"/>
        <c:auto val="1"/>
        <c:lblAlgn val="ctr"/>
        <c:lblOffset val="100"/>
        <c:noMultiLvlLbl val="0"/>
      </c:catAx>
      <c:valAx>
        <c:axId val="141558528"/>
        <c:scaling>
          <c:orientation val="minMax"/>
        </c:scaling>
        <c:delete val="1"/>
        <c:axPos val="b"/>
        <c:numFmt formatCode="General" sourceLinked="1"/>
        <c:majorTickMark val="out"/>
        <c:minorTickMark val="none"/>
        <c:tickLblPos val="nextTo"/>
        <c:crossAx val="141540352"/>
        <c:crosses val="max"/>
        <c:crossBetween val="between"/>
      </c:valAx>
      <c:spPr>
        <a:noFill/>
      </c:spPr>
    </c:plotArea>
    <c:plotVisOnly val="1"/>
    <c:dispBlanksAs val="gap"/>
    <c:showDLblsOverMax val="0"/>
  </c:chart>
  <c:txPr>
    <a:bodyPr/>
    <a:lstStyle/>
    <a:p>
      <a:pPr>
        <a:defRPr sz="2000">
          <a:latin typeface="Calibri" panose="020F050202020403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solidFill>
                <a:srgbClr val="FFFFFF"/>
              </a:solidFill>
            </a:ln>
          </c:spPr>
          <c:dPt>
            <c:idx val="0"/>
            <c:bubble3D val="0"/>
            <c:spPr>
              <a:solidFill>
                <a:srgbClr val="C00000"/>
              </a:solidFill>
              <a:ln>
                <a:solidFill>
                  <a:srgbClr val="FFFFFF"/>
                </a:solidFill>
              </a:ln>
            </c:spPr>
            <c:extLst xmlns:c16r2="http://schemas.microsoft.com/office/drawing/2015/06/chart">
              <c:ext xmlns:c16="http://schemas.microsoft.com/office/drawing/2014/chart" uri="{C3380CC4-5D6E-409C-BE32-E72D297353CC}">
                <c16:uniqueId val="{00000001-5A56-40D3-855A-DC74B5C9D38A}"/>
              </c:ext>
            </c:extLst>
          </c:dPt>
          <c:dPt>
            <c:idx val="1"/>
            <c:bubble3D val="0"/>
            <c:spPr>
              <a:solidFill>
                <a:srgbClr val="888B8D">
                  <a:lumMod val="60000"/>
                  <a:lumOff val="40000"/>
                </a:srgbClr>
              </a:solidFill>
              <a:ln>
                <a:solidFill>
                  <a:srgbClr val="FFFFFF"/>
                </a:solidFill>
              </a:ln>
            </c:spPr>
            <c:extLst xmlns:c16r2="http://schemas.microsoft.com/office/drawing/2015/06/chart">
              <c:ext xmlns:c16="http://schemas.microsoft.com/office/drawing/2014/chart" uri="{C3380CC4-5D6E-409C-BE32-E72D297353CC}">
                <c16:uniqueId val="{00000003-5A56-40D3-855A-DC74B5C9D38A}"/>
              </c:ext>
            </c:extLst>
          </c:dPt>
          <c:dLbls>
            <c:delete val="1"/>
          </c:dLbls>
          <c:cat>
            <c:numRef>
              <c:f>Sheet1!$A$2:$A$3</c:f>
              <c:numCache>
                <c:formatCode>General</c:formatCode>
                <c:ptCount val="2"/>
              </c:numCache>
            </c:numRef>
          </c:cat>
          <c:val>
            <c:numRef>
              <c:f>Sheet1!$B$2:$B$3</c:f>
              <c:numCache>
                <c:formatCode>General</c:formatCode>
                <c:ptCount val="2"/>
                <c:pt idx="0">
                  <c:v>14</c:v>
                </c:pt>
                <c:pt idx="1">
                  <c:v>86</c:v>
                </c:pt>
              </c:numCache>
            </c:numRef>
          </c:val>
          <c:extLst xmlns:c16r2="http://schemas.microsoft.com/office/drawing/2015/06/chart">
            <c:ext xmlns:c16="http://schemas.microsoft.com/office/drawing/2014/chart" uri="{C3380CC4-5D6E-409C-BE32-E72D297353CC}">
              <c16:uniqueId val="{00000004-5A56-40D3-855A-DC74B5C9D38A}"/>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07990860492627"/>
          <c:y val="3.0891784112202853E-2"/>
          <c:w val="0.45113950921989276"/>
          <c:h val="0.96812573774312627"/>
        </c:manualLayout>
      </c:layout>
      <c:barChart>
        <c:barDir val="bar"/>
        <c:grouping val="clustered"/>
        <c:varyColors val="0"/>
        <c:ser>
          <c:idx val="0"/>
          <c:order val="0"/>
          <c:tx>
            <c:strRef>
              <c:f>Sheet1!$B$1</c:f>
              <c:strCache>
                <c:ptCount val="1"/>
                <c:pt idx="0">
                  <c:v>Column2</c:v>
                </c:pt>
              </c:strCache>
            </c:strRef>
          </c:tx>
          <c:spPr>
            <a:solidFill>
              <a:srgbClr val="007681"/>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D1B8-4D54-9DF6-9E4BF78E9D73}"/>
              </c:ext>
            </c:extLst>
          </c:dPt>
          <c:dPt>
            <c:idx val="1"/>
            <c:invertIfNegative val="0"/>
            <c:bubble3D val="0"/>
            <c:spPr>
              <a:solidFill>
                <a:srgbClr val="FF585D"/>
              </a:solidFill>
              <a:ln>
                <a:solidFill>
                  <a:schemeClr val="bg1"/>
                </a:solidFill>
              </a:ln>
              <a:effectLst/>
            </c:spPr>
            <c:extLst xmlns:c16r2="http://schemas.microsoft.com/office/drawing/2015/06/chart">
              <c:ext xmlns:c16="http://schemas.microsoft.com/office/drawing/2014/chart" uri="{C3380CC4-5D6E-409C-BE32-E72D297353CC}">
                <c16:uniqueId val="{00000001-D1B8-4D54-9DF6-9E4BF78E9D73}"/>
              </c:ext>
            </c:extLst>
          </c:dPt>
          <c:dPt>
            <c:idx val="2"/>
            <c:invertIfNegative val="0"/>
            <c:bubble3D val="0"/>
            <c:spPr>
              <a:solidFill>
                <a:srgbClr val="FF585D"/>
              </a:solidFill>
              <a:ln>
                <a:solidFill>
                  <a:schemeClr val="bg1"/>
                </a:solidFill>
              </a:ln>
              <a:effectLst/>
            </c:spPr>
            <c:extLst xmlns:c16r2="http://schemas.microsoft.com/office/drawing/2015/06/chart">
              <c:ext xmlns:c16="http://schemas.microsoft.com/office/drawing/2014/chart" uri="{C3380CC4-5D6E-409C-BE32-E72D297353CC}">
                <c16:uniqueId val="{00000002-D1B8-4D54-9DF6-9E4BF78E9D73}"/>
              </c:ext>
            </c:extLst>
          </c:dPt>
          <c:dPt>
            <c:idx val="3"/>
            <c:invertIfNegative val="0"/>
            <c:bubble3D val="0"/>
            <c:spPr>
              <a:solidFill>
                <a:srgbClr val="CB333B"/>
              </a:solidFill>
              <a:ln>
                <a:solidFill>
                  <a:schemeClr val="bg1"/>
                </a:solidFill>
              </a:ln>
              <a:effectLst/>
            </c:spPr>
            <c:extLst xmlns:c16r2="http://schemas.microsoft.com/office/drawing/2015/06/chart">
              <c:ext xmlns:c16="http://schemas.microsoft.com/office/drawing/2014/chart" uri="{C3380CC4-5D6E-409C-BE32-E72D297353CC}">
                <c16:uniqueId val="{00000003-D1B8-4D54-9DF6-9E4BF78E9D73}"/>
              </c:ext>
            </c:extLst>
          </c:dPt>
          <c:dPt>
            <c:idx val="4"/>
            <c:invertIfNegative val="0"/>
            <c:bubble3D val="0"/>
            <c:spPr>
              <a:solidFill>
                <a:schemeClr val="bg1">
                  <a:lumMod val="65000"/>
                </a:schemeClr>
              </a:solidFill>
              <a:ln>
                <a:solidFill>
                  <a:schemeClr val="bg1"/>
                </a:solidFill>
              </a:ln>
              <a:effectLst/>
            </c:spPr>
            <c:extLst xmlns:c16r2="http://schemas.microsoft.com/office/drawing/2015/06/chart">
              <c:ext xmlns:c16="http://schemas.microsoft.com/office/drawing/2014/chart" uri="{C3380CC4-5D6E-409C-BE32-E72D297353CC}">
                <c16:uniqueId val="{00000004-D1B8-4D54-9DF6-9E4BF78E9D73}"/>
              </c:ext>
            </c:extLst>
          </c:dPt>
          <c:dPt>
            <c:idx val="5"/>
            <c:invertIfNegative val="0"/>
            <c:bubble3D val="0"/>
            <c:extLst xmlns:c16r2="http://schemas.microsoft.com/office/drawing/2015/06/chart">
              <c:ext xmlns:c16="http://schemas.microsoft.com/office/drawing/2014/chart" uri="{C3380CC4-5D6E-409C-BE32-E72D297353CC}">
                <c16:uniqueId val="{00000006-D1B8-4D54-9DF6-9E4BF78E9D73}"/>
              </c:ext>
            </c:extLst>
          </c:dPt>
          <c:dPt>
            <c:idx val="6"/>
            <c:invertIfNegative val="0"/>
            <c:bubble3D val="0"/>
            <c:extLst xmlns:c16r2="http://schemas.microsoft.com/office/drawing/2015/06/chart">
              <c:ext xmlns:c16="http://schemas.microsoft.com/office/drawing/2014/chart" uri="{C3380CC4-5D6E-409C-BE32-E72D297353CC}">
                <c16:uniqueId val="{00000008-D1B8-4D54-9DF6-9E4BF78E9D73}"/>
              </c:ext>
            </c:extLst>
          </c:dPt>
          <c:dPt>
            <c:idx val="7"/>
            <c:invertIfNegative val="0"/>
            <c:bubble3D val="0"/>
            <c:extLst xmlns:c16r2="http://schemas.microsoft.com/office/drawing/2015/06/chart">
              <c:ext xmlns:c16="http://schemas.microsoft.com/office/drawing/2014/chart" uri="{C3380CC4-5D6E-409C-BE32-E72D297353CC}">
                <c16:uniqueId val="{0000000A-D1B8-4D54-9DF6-9E4BF78E9D73}"/>
              </c:ext>
            </c:extLst>
          </c:dPt>
          <c:dLbls>
            <c:dLbl>
              <c:idx val="0"/>
              <c:layout>
                <c:manualLayout>
                  <c:x val="0"/>
                  <c:y val="-5.6166880204005188E-3"/>
                </c:manualLayout>
              </c:layout>
              <c:dLblPos val="outEnd"/>
              <c:showLegendKey val="0"/>
              <c:showVal val="1"/>
              <c:showCatName val="0"/>
              <c:showSerName val="0"/>
              <c:showPercent val="0"/>
              <c:showBubbleSize val="0"/>
            </c:dLbl>
            <c:numFmt formatCode="#&quot;%&quot;" sourceLinked="0"/>
            <c:spPr>
              <a:noFill/>
              <a:ln>
                <a:noFill/>
              </a:ln>
              <a:effectLst/>
            </c:spPr>
            <c:txPr>
              <a:bodyPr/>
              <a:lstStyle/>
              <a:p>
                <a:pPr>
                  <a:defRPr sz="24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U potpunosti preko tekućeg računa</c:v>
                </c:pt>
                <c:pt idx="1">
                  <c:v>Do 25% u kešu, ostalo preko računa</c:v>
                </c:pt>
                <c:pt idx="2">
                  <c:v>Do 50% u kešu, ostalo preko računa</c:v>
                </c:pt>
                <c:pt idx="3">
                  <c:v>U potpunosti u kešu (na ruke)</c:v>
                </c:pt>
                <c:pt idx="4">
                  <c:v>Odbija da odgovori</c:v>
                </c:pt>
              </c:strCache>
            </c:strRef>
          </c:cat>
          <c:val>
            <c:numRef>
              <c:f>Sheet1!$B$2:$B$6</c:f>
              <c:numCache>
                <c:formatCode>General</c:formatCode>
                <c:ptCount val="5"/>
                <c:pt idx="0">
                  <c:v>76</c:v>
                </c:pt>
                <c:pt idx="1">
                  <c:v>3</c:v>
                </c:pt>
                <c:pt idx="2">
                  <c:v>3</c:v>
                </c:pt>
                <c:pt idx="3">
                  <c:v>14</c:v>
                </c:pt>
                <c:pt idx="4">
                  <c:v>4</c:v>
                </c:pt>
              </c:numCache>
            </c:numRef>
          </c:val>
          <c:extLst xmlns:c16r2="http://schemas.microsoft.com/office/drawing/2015/06/chart">
            <c:ext xmlns:c16="http://schemas.microsoft.com/office/drawing/2014/chart" uri="{C3380CC4-5D6E-409C-BE32-E72D297353CC}">
              <c16:uniqueId val="{0000000B-D1B8-4D54-9DF6-9E4BF78E9D73}"/>
            </c:ext>
          </c:extLst>
        </c:ser>
        <c:dLbls>
          <c:showLegendKey val="0"/>
          <c:showVal val="0"/>
          <c:showCatName val="0"/>
          <c:showSerName val="0"/>
          <c:showPercent val="0"/>
          <c:showBubbleSize val="0"/>
        </c:dLbls>
        <c:gapWidth val="20"/>
        <c:axId val="142150272"/>
        <c:axId val="142160256"/>
      </c:barChart>
      <c:catAx>
        <c:axId val="142150272"/>
        <c:scaling>
          <c:orientation val="maxMin"/>
        </c:scaling>
        <c:delete val="0"/>
        <c:axPos val="l"/>
        <c:numFmt formatCode="General" sourceLinked="0"/>
        <c:majorTickMark val="out"/>
        <c:minorTickMark val="none"/>
        <c:tickLblPos val="nextTo"/>
        <c:spPr>
          <a:ln>
            <a:noFill/>
          </a:ln>
        </c:spPr>
        <c:txPr>
          <a:bodyPr/>
          <a:lstStyle/>
          <a:p>
            <a:pPr>
              <a:defRPr sz="1800"/>
            </a:pPr>
            <a:endParaRPr lang="en-US"/>
          </a:p>
        </c:txPr>
        <c:crossAx val="142160256"/>
        <c:crosses val="autoZero"/>
        <c:auto val="1"/>
        <c:lblAlgn val="ctr"/>
        <c:lblOffset val="100"/>
        <c:noMultiLvlLbl val="0"/>
      </c:catAx>
      <c:valAx>
        <c:axId val="142160256"/>
        <c:scaling>
          <c:orientation val="minMax"/>
        </c:scaling>
        <c:delete val="1"/>
        <c:axPos val="b"/>
        <c:numFmt formatCode="General" sourceLinked="1"/>
        <c:majorTickMark val="out"/>
        <c:minorTickMark val="none"/>
        <c:tickLblPos val="nextTo"/>
        <c:crossAx val="142150272"/>
        <c:crosses val="max"/>
        <c:crossBetween val="between"/>
      </c:valAx>
      <c:spPr>
        <a:noFill/>
      </c:spPr>
    </c:plotArea>
    <c:plotVisOnly val="1"/>
    <c:dispBlanksAs val="gap"/>
    <c:showDLblsOverMax val="0"/>
  </c:chart>
  <c:txPr>
    <a:bodyPr/>
    <a:lstStyle/>
    <a:p>
      <a:pPr>
        <a:defRPr sz="2000">
          <a:latin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02993747923635"/>
          <c:y val="7.9813763974494779E-3"/>
          <c:w val="0.46664816825799826"/>
          <c:h val="0.99201862572047095"/>
        </c:manualLayout>
      </c:layout>
      <c:doughnutChart>
        <c:varyColors val="1"/>
        <c:ser>
          <c:idx val="0"/>
          <c:order val="0"/>
          <c:tx>
            <c:strRef>
              <c:f>Sheet1!$B$1</c:f>
              <c:strCache>
                <c:ptCount val="1"/>
                <c:pt idx="0">
                  <c:v>Series 1</c:v>
                </c:pt>
              </c:strCache>
            </c:strRef>
          </c:tx>
          <c:spPr>
            <a:ln>
              <a:solidFill>
                <a:schemeClr val="bg1"/>
              </a:solidFill>
            </a:ln>
          </c:spPr>
          <c:dPt>
            <c:idx val="0"/>
            <c:bubble3D val="0"/>
            <c:spPr>
              <a:solidFill>
                <a:srgbClr val="007681"/>
              </a:solidFill>
              <a:ln>
                <a:solidFill>
                  <a:schemeClr val="bg1"/>
                </a:solidFill>
              </a:ln>
            </c:spPr>
            <c:extLst xmlns:c16r2="http://schemas.microsoft.com/office/drawing/2015/06/chart">
              <c:ext xmlns:c16="http://schemas.microsoft.com/office/drawing/2014/chart" uri="{C3380CC4-5D6E-409C-BE32-E72D297353CC}">
                <c16:uniqueId val="{00000001-B718-449A-A5DC-EA741592FAB4}"/>
              </c:ext>
            </c:extLst>
          </c:dPt>
          <c:dPt>
            <c:idx val="1"/>
            <c:bubble3D val="0"/>
            <c:spPr>
              <a:solidFill>
                <a:srgbClr val="CB333B"/>
              </a:solidFill>
              <a:ln>
                <a:solidFill>
                  <a:schemeClr val="bg1"/>
                </a:solidFill>
              </a:ln>
            </c:spPr>
            <c:extLst xmlns:c16r2="http://schemas.microsoft.com/office/drawing/2015/06/chart">
              <c:ext xmlns:c16="http://schemas.microsoft.com/office/drawing/2014/chart" uri="{C3380CC4-5D6E-409C-BE32-E72D297353CC}">
                <c16:uniqueId val="{00000003-B718-449A-A5DC-EA741592FAB4}"/>
              </c:ext>
            </c:extLst>
          </c:dPt>
          <c:dPt>
            <c:idx val="2"/>
            <c:bubble3D val="0"/>
            <c:spPr>
              <a:solidFill>
                <a:schemeClr val="bg1">
                  <a:lumMod val="65000"/>
                </a:schemeClr>
              </a:solidFill>
              <a:ln>
                <a:solidFill>
                  <a:schemeClr val="bg1"/>
                </a:solidFill>
              </a:ln>
            </c:spPr>
            <c:extLst xmlns:c16r2="http://schemas.microsoft.com/office/drawing/2015/06/chart">
              <c:ext xmlns:c16="http://schemas.microsoft.com/office/drawing/2014/chart" uri="{C3380CC4-5D6E-409C-BE32-E72D297353CC}">
                <c16:uniqueId val="{00000005-B718-449A-A5DC-EA741592FAB4}"/>
              </c:ext>
            </c:extLst>
          </c:dPt>
          <c:dPt>
            <c:idx val="3"/>
            <c:bubble3D val="0"/>
            <c:spPr>
              <a:solidFill>
                <a:srgbClr val="CB333B"/>
              </a:solidFill>
              <a:ln>
                <a:solidFill>
                  <a:schemeClr val="bg1"/>
                </a:solidFill>
              </a:ln>
            </c:spPr>
            <c:extLst xmlns:c16r2="http://schemas.microsoft.com/office/drawing/2015/06/chart">
              <c:ext xmlns:c16="http://schemas.microsoft.com/office/drawing/2014/chart" uri="{C3380CC4-5D6E-409C-BE32-E72D297353CC}">
                <c16:uniqueId val="{00000007-B718-449A-A5DC-EA741592FAB4}"/>
              </c:ext>
            </c:extLst>
          </c:dPt>
          <c:dPt>
            <c:idx val="4"/>
            <c:bubble3D val="0"/>
            <c:spPr>
              <a:solidFill>
                <a:schemeClr val="accent1">
                  <a:lumMod val="75000"/>
                </a:schemeClr>
              </a:solidFill>
              <a:ln>
                <a:solidFill>
                  <a:schemeClr val="bg1"/>
                </a:solidFill>
              </a:ln>
            </c:spPr>
            <c:extLst xmlns:c16r2="http://schemas.microsoft.com/office/drawing/2015/06/chart">
              <c:ext xmlns:c16="http://schemas.microsoft.com/office/drawing/2014/chart" uri="{C3380CC4-5D6E-409C-BE32-E72D297353CC}">
                <c16:uniqueId val="{00000009-B718-449A-A5DC-EA741592FAB4}"/>
              </c:ext>
            </c:extLst>
          </c:dPt>
          <c:dPt>
            <c:idx val="5"/>
            <c:bubble3D val="0"/>
            <c:spPr>
              <a:solidFill>
                <a:schemeClr val="tx1"/>
              </a:solidFill>
              <a:ln>
                <a:solidFill>
                  <a:schemeClr val="bg1"/>
                </a:solidFill>
              </a:ln>
            </c:spPr>
            <c:extLst xmlns:c16r2="http://schemas.microsoft.com/office/drawing/2015/06/chart">
              <c:ext xmlns:c16="http://schemas.microsoft.com/office/drawing/2014/chart" uri="{C3380CC4-5D6E-409C-BE32-E72D297353CC}">
                <c16:uniqueId val="{0000000B-B718-449A-A5DC-EA741592FAB4}"/>
              </c:ext>
            </c:extLst>
          </c:dPt>
          <c:dLbls>
            <c:dLbl>
              <c:idx val="2"/>
              <c:layout>
                <c:manualLayout>
                  <c:x val="1.5164286351324828E-2"/>
                  <c:y val="-9.9302944156364047E-3"/>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718-449A-A5DC-EA741592FAB4}"/>
                </c:ext>
              </c:extLst>
            </c:dLbl>
            <c:spPr>
              <a:noFill/>
              <a:ln>
                <a:noFill/>
              </a:ln>
              <a:effectLst/>
            </c:spPr>
            <c:txPr>
              <a:bodyPr/>
              <a:lstStyle/>
              <a:p>
                <a:pPr>
                  <a:defRPr sz="2400" b="1">
                    <a:solidFill>
                      <a:schemeClr val="bg1"/>
                    </a:solidFill>
                    <a:effectLst/>
                    <a:latin typeface="Calibri" panose="020F0502020204030204" pitchFamily="34" charset="0"/>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Sheet1!$A$2:$A$4</c:f>
              <c:strCache>
                <c:ptCount val="3"/>
                <c:pt idx="0">
                  <c:v>U supermaketu, prodavnici ili trafici</c:v>
                </c:pt>
                <c:pt idx="1">
                  <c:v>Na pijaci, ulici i drugim improvizovanim mestima</c:v>
                </c:pt>
                <c:pt idx="2">
                  <c:v>Ne kupujem ove proizvode</c:v>
                </c:pt>
              </c:strCache>
            </c:strRef>
          </c:cat>
          <c:val>
            <c:numRef>
              <c:f>Sheet1!$B$2:$B$4</c:f>
              <c:numCache>
                <c:formatCode>General</c:formatCode>
                <c:ptCount val="3"/>
                <c:pt idx="0">
                  <c:v>94</c:v>
                </c:pt>
                <c:pt idx="1">
                  <c:v>2</c:v>
                </c:pt>
                <c:pt idx="2">
                  <c:v>4</c:v>
                </c:pt>
              </c:numCache>
            </c:numRef>
          </c:val>
          <c:extLst xmlns:c16r2="http://schemas.microsoft.com/office/drawing/2015/06/chart">
            <c:ext xmlns:c16="http://schemas.microsoft.com/office/drawing/2014/chart" uri="{C3380CC4-5D6E-409C-BE32-E72D297353CC}">
              <c16:uniqueId val="{0000000C-B718-449A-A5DC-EA741592FAB4}"/>
            </c:ext>
          </c:extLst>
        </c:ser>
        <c:ser>
          <c:idx val="1"/>
          <c:order val="1"/>
          <c:tx>
            <c:v>Labels</c:v>
          </c:tx>
          <c:spPr>
            <a:noFill/>
            <a:ln>
              <a:noFill/>
            </a:ln>
          </c:spPr>
          <c:dLbls>
            <c:dLbl>
              <c:idx val="0"/>
              <c:layout>
                <c:manualLayout>
                  <c:x val="0.25139475154037827"/>
                  <c:y val="-0.44025979839547552"/>
                </c:manualLayout>
              </c:layout>
              <c:spPr>
                <a:noFill/>
                <a:ln>
                  <a:noFill/>
                </a:ln>
                <a:effectLst/>
              </c:spPr>
              <c:txPr>
                <a:bodyPr rot="0" vert="horz" lIns="38100" tIns="19050" rIns="38100" bIns="19050">
                  <a:noAutofit/>
                </a:bodyPr>
                <a:lstStyle/>
                <a:p>
                  <a:pPr>
                    <a:defRPr sz="2200">
                      <a:latin typeface="Calibri" panose="020F0502020204030204" pitchFamily="34" charset="0"/>
                    </a:defRPr>
                  </a:pPr>
                  <a:endParaRPr lang="en-US"/>
                </a:p>
              </c:txPr>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23174565735160652"/>
                      <c:h val="0.19264438853332483"/>
                    </c:manualLayout>
                  </c15:layout>
                </c:ext>
                <c:ext xmlns:c16="http://schemas.microsoft.com/office/drawing/2014/chart" uri="{C3380CC4-5D6E-409C-BE32-E72D297353CC}">
                  <c16:uniqueId val="{0000000D-B718-449A-A5DC-EA741592FAB4}"/>
                </c:ext>
              </c:extLst>
            </c:dLbl>
            <c:dLbl>
              <c:idx val="1"/>
              <c:layout>
                <c:manualLayout>
                  <c:x val="-0.1750578626365486"/>
                  <c:y val="9.9464897875327501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25139981139661732"/>
                      <c:h val="0.22232128529872755"/>
                    </c:manualLayout>
                  </c15:layout>
                </c:ext>
                <c:ext xmlns:c16="http://schemas.microsoft.com/office/drawing/2014/chart" uri="{C3380CC4-5D6E-409C-BE32-E72D297353CC}">
                  <c16:uniqueId val="{0000000E-B718-449A-A5DC-EA741592FAB4}"/>
                </c:ext>
              </c:extLst>
            </c:dLbl>
            <c:dLbl>
              <c:idx val="2"/>
              <c:layout>
                <c:manualLayout>
                  <c:x val="-6.1690447776301151E-3"/>
                  <c:y val="-3.108152830358709E-2"/>
                </c:manualLayout>
              </c:layout>
              <c:spPr>
                <a:noFill/>
                <a:ln>
                  <a:noFill/>
                </a:ln>
                <a:effectLst/>
              </c:spPr>
              <c:txPr>
                <a:bodyPr rot="0" vert="horz" lIns="38100" tIns="19050" rIns="38100" bIns="19050">
                  <a:noAutofit/>
                </a:bodyPr>
                <a:lstStyle/>
                <a:p>
                  <a:pPr>
                    <a:defRPr sz="2200">
                      <a:latin typeface="Calibri" panose="020F0502020204030204" pitchFamily="34" charset="0"/>
                    </a:defRPr>
                  </a:pPr>
                  <a:endParaRPr lang="en-US"/>
                </a:p>
              </c:txPr>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36324031866861423"/>
                      <c:h val="0.10587177765106269"/>
                    </c:manualLayout>
                  </c15:layout>
                </c:ext>
                <c:ext xmlns:c16="http://schemas.microsoft.com/office/drawing/2014/chart" uri="{C3380CC4-5D6E-409C-BE32-E72D297353CC}">
                  <c16:uniqueId val="{0000000F-B718-449A-A5DC-EA741592FAB4}"/>
                </c:ext>
              </c:extLst>
            </c:dLbl>
            <c:dLbl>
              <c:idx val="3"/>
              <c:layout>
                <c:manualLayout>
                  <c:x val="-0.12109523070794624"/>
                  <c:y val="-0.10883012325671917"/>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B718-449A-A5DC-EA741592FAB4}"/>
                </c:ext>
              </c:extLst>
            </c:dLbl>
            <c:dLbl>
              <c:idx val="4"/>
              <c:layout>
                <c:manualLayout>
                  <c:x val="-6.8779501011463295E-2"/>
                  <c:y val="-1.08658755254068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B718-449A-A5DC-EA741592FAB4}"/>
                </c:ext>
              </c:extLst>
            </c:dLbl>
            <c:dLbl>
              <c:idx val="5"/>
              <c:layout>
                <c:manualLayout>
                  <c:x val="-1.34861766689146E-2"/>
                  <c:y val="0"/>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B718-449A-A5DC-EA741592FAB4}"/>
                </c:ext>
              </c:extLst>
            </c:dLbl>
            <c:spPr>
              <a:noFill/>
              <a:ln>
                <a:noFill/>
              </a:ln>
              <a:effectLst/>
            </c:spPr>
            <c:txPr>
              <a:bodyPr rot="0" vert="horz" lIns="38100" tIns="19050" rIns="38100" bIns="19050">
                <a:spAutoFit/>
              </a:bodyPr>
              <a:lstStyle/>
              <a:p>
                <a:pPr>
                  <a:defRPr sz="2200">
                    <a:latin typeface="Calibri" panose="020F0502020204030204" pitchFamily="34" charset="0"/>
                  </a:defRPr>
                </a:pPr>
                <a:endParaRPr lang="en-US"/>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Sheet1!$A$2:$A$4</c:f>
              <c:strCache>
                <c:ptCount val="3"/>
                <c:pt idx="0">
                  <c:v>U supermaketu, prodavnici ili trafici</c:v>
                </c:pt>
                <c:pt idx="1">
                  <c:v>Na pijaci, ulici i drugim improvizovanim mestima</c:v>
                </c:pt>
                <c:pt idx="2">
                  <c:v>Ne kupujem ove proizvode</c:v>
                </c:pt>
              </c:strCache>
            </c:strRef>
          </c:cat>
          <c:val>
            <c:numRef>
              <c:f>Sheet1!$GL$2:$GL$7</c:f>
              <c:numCache>
                <c:formatCode>General</c:formatCode>
                <c:ptCount val="6"/>
                <c:pt idx="0">
                  <c:v>94</c:v>
                </c:pt>
                <c:pt idx="1">
                  <c:v>2</c:v>
                </c:pt>
                <c:pt idx="2">
                  <c:v>4</c:v>
                </c:pt>
              </c:numCache>
            </c:numRef>
          </c:val>
          <c:extLst xmlns:c16r2="http://schemas.microsoft.com/office/drawing/2015/06/chart">
            <c:ext xmlns:c16="http://schemas.microsoft.com/office/drawing/2014/chart" uri="{C3380CC4-5D6E-409C-BE32-E72D297353CC}">
              <c16:uniqueId val="{00000013-B718-449A-A5DC-EA741592FAB4}"/>
            </c:ext>
          </c:extLst>
        </c:ser>
        <c:dLbls>
          <c:showLegendKey val="0"/>
          <c:showVal val="0"/>
          <c:showCatName val="0"/>
          <c:showSerName val="0"/>
          <c:showPercent val="1"/>
          <c:showBubbleSize val="0"/>
          <c:showLeaderLines val="0"/>
        </c:dLbls>
        <c:firstSliceAng val="0"/>
        <c:holeSize val="40"/>
      </c:doughnutChart>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3877113069308"/>
          <c:y val="3.7490918784337773E-2"/>
          <c:w val="0.80013244142463702"/>
          <c:h val="0.94254708578955448"/>
        </c:manualLayout>
      </c:layout>
      <c:barChart>
        <c:barDir val="bar"/>
        <c:grouping val="clustered"/>
        <c:varyColors val="0"/>
        <c:ser>
          <c:idx val="0"/>
          <c:order val="0"/>
          <c:tx>
            <c:strRef>
              <c:f>Sheet1!$B$1</c:f>
              <c:strCache>
                <c:ptCount val="1"/>
                <c:pt idx="0">
                  <c:v>Maj 2018</c:v>
                </c:pt>
              </c:strCache>
            </c:strRef>
          </c:tx>
          <c:spPr>
            <a:solidFill>
              <a:srgbClr val="007681"/>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5AA3-445F-8A59-6B996E53106C}"/>
              </c:ext>
            </c:extLst>
          </c:dPt>
          <c:dPt>
            <c:idx val="1"/>
            <c:invertIfNegative val="0"/>
            <c:bubble3D val="0"/>
            <c:extLst xmlns:c16r2="http://schemas.microsoft.com/office/drawing/2015/06/chart">
              <c:ext xmlns:c16="http://schemas.microsoft.com/office/drawing/2014/chart" uri="{C3380CC4-5D6E-409C-BE32-E72D297353CC}">
                <c16:uniqueId val="{00000001-5AA3-445F-8A59-6B996E53106C}"/>
              </c:ext>
            </c:extLst>
          </c:dPt>
          <c:dPt>
            <c:idx val="2"/>
            <c:invertIfNegative val="0"/>
            <c:bubble3D val="0"/>
            <c:extLst xmlns:c16r2="http://schemas.microsoft.com/office/drawing/2015/06/chart">
              <c:ext xmlns:c16="http://schemas.microsoft.com/office/drawing/2014/chart" uri="{C3380CC4-5D6E-409C-BE32-E72D297353CC}">
                <c16:uniqueId val="{00000002-5AA3-445F-8A59-6B996E53106C}"/>
              </c:ext>
            </c:extLst>
          </c:dPt>
          <c:dPt>
            <c:idx val="3"/>
            <c:invertIfNegative val="0"/>
            <c:bubble3D val="0"/>
            <c:extLst xmlns:c16r2="http://schemas.microsoft.com/office/drawing/2015/06/chart">
              <c:ext xmlns:c16="http://schemas.microsoft.com/office/drawing/2014/chart" uri="{C3380CC4-5D6E-409C-BE32-E72D297353CC}">
                <c16:uniqueId val="{00000003-5AA3-445F-8A59-6B996E53106C}"/>
              </c:ext>
            </c:extLst>
          </c:dPt>
          <c:dPt>
            <c:idx val="4"/>
            <c:invertIfNegative val="0"/>
            <c:bubble3D val="0"/>
            <c:extLst xmlns:c16r2="http://schemas.microsoft.com/office/drawing/2015/06/chart">
              <c:ext xmlns:c16="http://schemas.microsoft.com/office/drawing/2014/chart" uri="{C3380CC4-5D6E-409C-BE32-E72D297353CC}">
                <c16:uniqueId val="{00000004-5AA3-445F-8A59-6B996E53106C}"/>
              </c:ext>
            </c:extLst>
          </c:dPt>
          <c:dPt>
            <c:idx val="5"/>
            <c:invertIfNegative val="0"/>
            <c:bubble3D val="0"/>
            <c:extLst xmlns:c16r2="http://schemas.microsoft.com/office/drawing/2015/06/chart">
              <c:ext xmlns:c16="http://schemas.microsoft.com/office/drawing/2014/chart" uri="{C3380CC4-5D6E-409C-BE32-E72D297353CC}">
                <c16:uniqueId val="{00000005-5AA3-445F-8A59-6B996E53106C}"/>
              </c:ext>
            </c:extLst>
          </c:dPt>
          <c:dPt>
            <c:idx val="6"/>
            <c:invertIfNegative val="0"/>
            <c:bubble3D val="0"/>
            <c:extLst xmlns:c16r2="http://schemas.microsoft.com/office/drawing/2015/06/chart">
              <c:ext xmlns:c16="http://schemas.microsoft.com/office/drawing/2014/chart" uri="{C3380CC4-5D6E-409C-BE32-E72D297353CC}">
                <c16:uniqueId val="{00000007-5AA3-445F-8A59-6B996E53106C}"/>
              </c:ext>
            </c:extLst>
          </c:dPt>
          <c:dPt>
            <c:idx val="7"/>
            <c:invertIfNegative val="0"/>
            <c:bubble3D val="0"/>
            <c:extLst xmlns:c16r2="http://schemas.microsoft.com/office/drawing/2015/06/chart">
              <c:ext xmlns:c16="http://schemas.microsoft.com/office/drawing/2014/chart" uri="{C3380CC4-5D6E-409C-BE32-E72D297353CC}">
                <c16:uniqueId val="{00000008-5AA3-445F-8A59-6B996E53106C}"/>
              </c:ext>
            </c:extLst>
          </c:dPt>
          <c:dLbls>
            <c:numFmt formatCode="#&quot;%&quot;" sourceLinked="0"/>
            <c:spPr>
              <a:noFill/>
              <a:ln>
                <a:noFill/>
              </a:ln>
              <a:effectLst/>
            </c:spPr>
            <c:txPr>
              <a:bodyPr/>
              <a:lstStyle/>
              <a:p>
                <a:pPr>
                  <a:defRPr sz="20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Uvek</c:v>
                </c:pt>
                <c:pt idx="1">
                  <c:v>Često</c:v>
                </c:pt>
                <c:pt idx="2">
                  <c:v>Retko</c:v>
                </c:pt>
                <c:pt idx="3">
                  <c:v>Nikad</c:v>
                </c:pt>
                <c:pt idx="4">
                  <c:v>Ne zna</c:v>
                </c:pt>
              </c:strCache>
            </c:strRef>
          </c:cat>
          <c:val>
            <c:numRef>
              <c:f>Sheet1!$B$2:$B$6</c:f>
              <c:numCache>
                <c:formatCode>General</c:formatCode>
                <c:ptCount val="5"/>
                <c:pt idx="0">
                  <c:v>57.1</c:v>
                </c:pt>
                <c:pt idx="1">
                  <c:v>36.299999999999997</c:v>
                </c:pt>
                <c:pt idx="2">
                  <c:v>3.6</c:v>
                </c:pt>
                <c:pt idx="3">
                  <c:v>1.7</c:v>
                </c:pt>
                <c:pt idx="4">
                  <c:v>1.3</c:v>
                </c:pt>
              </c:numCache>
            </c:numRef>
          </c:val>
          <c:extLst xmlns:c16r2="http://schemas.microsoft.com/office/drawing/2015/06/chart">
            <c:ext xmlns:c16="http://schemas.microsoft.com/office/drawing/2014/chart" uri="{C3380CC4-5D6E-409C-BE32-E72D297353CC}">
              <c16:uniqueId val="{00000009-5AA3-445F-8A59-6B996E53106C}"/>
            </c:ext>
          </c:extLst>
        </c:ser>
        <c:ser>
          <c:idx val="1"/>
          <c:order val="1"/>
          <c:tx>
            <c:strRef>
              <c:f>Sheet1!$C$1</c:f>
              <c:strCache>
                <c:ptCount val="1"/>
                <c:pt idx="0">
                  <c:v>Septembar 2017</c:v>
                </c:pt>
              </c:strCache>
            </c:strRef>
          </c:tx>
          <c:spPr>
            <a:solidFill>
              <a:srgbClr val="74AA50"/>
            </a:solidFill>
            <a:ln>
              <a:solidFill>
                <a:schemeClr val="bg1"/>
              </a:solidFill>
            </a:ln>
          </c:spPr>
          <c:invertIfNegative val="0"/>
          <c:dLbls>
            <c:numFmt formatCode="0&quot;%&quot;" sourceLinked="0"/>
            <c:spPr>
              <a:noFill/>
              <a:ln>
                <a:noFill/>
              </a:ln>
              <a:effectLst/>
            </c:spPr>
            <c:txPr>
              <a:bodyPr wrap="square" lIns="38100" tIns="19050" rIns="38100" bIns="19050" anchor="ctr">
                <a:spAutoFit/>
              </a:bodyPr>
              <a:lstStyle/>
              <a:p>
                <a:pPr>
                  <a:defRPr sz="2000" b="1">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Uvek</c:v>
                </c:pt>
                <c:pt idx="1">
                  <c:v>Često</c:v>
                </c:pt>
                <c:pt idx="2">
                  <c:v>Retko</c:v>
                </c:pt>
                <c:pt idx="3">
                  <c:v>Nikad</c:v>
                </c:pt>
                <c:pt idx="4">
                  <c:v>Ne zna</c:v>
                </c:pt>
              </c:strCache>
            </c:strRef>
          </c:cat>
          <c:val>
            <c:numRef>
              <c:f>Sheet1!$C$2:$C$6</c:f>
              <c:numCache>
                <c:formatCode>General</c:formatCode>
                <c:ptCount val="5"/>
                <c:pt idx="0">
                  <c:v>55</c:v>
                </c:pt>
                <c:pt idx="1">
                  <c:v>41</c:v>
                </c:pt>
                <c:pt idx="2">
                  <c:v>3</c:v>
                </c:pt>
                <c:pt idx="3">
                  <c:v>1</c:v>
                </c:pt>
                <c:pt idx="4">
                  <c:v>0</c:v>
                </c:pt>
              </c:numCache>
            </c:numRef>
          </c:val>
          <c:extLst xmlns:c16r2="http://schemas.microsoft.com/office/drawing/2015/06/chart">
            <c:ext xmlns:c16="http://schemas.microsoft.com/office/drawing/2014/chart" uri="{C3380CC4-5D6E-409C-BE32-E72D297353CC}">
              <c16:uniqueId val="{0000000E-D615-40C6-8143-99FA07996351}"/>
            </c:ext>
          </c:extLst>
        </c:ser>
        <c:dLbls>
          <c:showLegendKey val="0"/>
          <c:showVal val="0"/>
          <c:showCatName val="0"/>
          <c:showSerName val="0"/>
          <c:showPercent val="0"/>
          <c:showBubbleSize val="0"/>
        </c:dLbls>
        <c:gapWidth val="20"/>
        <c:axId val="141245056"/>
        <c:axId val="141259136"/>
      </c:barChart>
      <c:catAx>
        <c:axId val="141245056"/>
        <c:scaling>
          <c:orientation val="maxMin"/>
        </c:scaling>
        <c:delete val="0"/>
        <c:axPos val="l"/>
        <c:numFmt formatCode="General" sourceLinked="0"/>
        <c:majorTickMark val="out"/>
        <c:minorTickMark val="none"/>
        <c:tickLblPos val="nextTo"/>
        <c:spPr>
          <a:ln>
            <a:noFill/>
          </a:ln>
        </c:spPr>
        <c:txPr>
          <a:bodyPr/>
          <a:lstStyle/>
          <a:p>
            <a:pPr>
              <a:defRPr sz="2000" b="0" cap="none" baseline="0">
                <a:latin typeface="Calibri" panose="020F0502020204030204" pitchFamily="34" charset="0"/>
              </a:defRPr>
            </a:pPr>
            <a:endParaRPr lang="en-US"/>
          </a:p>
        </c:txPr>
        <c:crossAx val="141259136"/>
        <c:crosses val="autoZero"/>
        <c:auto val="1"/>
        <c:lblAlgn val="ctr"/>
        <c:lblOffset val="100"/>
        <c:noMultiLvlLbl val="0"/>
      </c:catAx>
      <c:valAx>
        <c:axId val="141259136"/>
        <c:scaling>
          <c:orientation val="minMax"/>
        </c:scaling>
        <c:delete val="1"/>
        <c:axPos val="b"/>
        <c:numFmt formatCode="General" sourceLinked="1"/>
        <c:majorTickMark val="out"/>
        <c:minorTickMark val="none"/>
        <c:tickLblPos val="nextTo"/>
        <c:crossAx val="141245056"/>
        <c:crosses val="max"/>
        <c:crossBetween val="between"/>
      </c:valAx>
      <c:spPr>
        <a:noFill/>
      </c:spPr>
    </c:plotArea>
    <c:legend>
      <c:legendPos val="r"/>
      <c:layout>
        <c:manualLayout>
          <c:xMode val="edge"/>
          <c:yMode val="edge"/>
          <c:x val="0.56438645456801972"/>
          <c:y val="0.68913437449041615"/>
          <c:w val="0.32006123203124814"/>
          <c:h val="0.1747687415687030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007681"/>
              </a:solidFill>
              <a:ln>
                <a:noFill/>
              </a:ln>
            </c:spPr>
            <c:extLst xmlns:c16r2="http://schemas.microsoft.com/office/drawing/2015/06/chart">
              <c:ext xmlns:c16="http://schemas.microsoft.com/office/drawing/2014/chart" uri="{C3380CC4-5D6E-409C-BE32-E72D297353CC}">
                <c16:uniqueId val="{00000001-845A-4286-B098-821FE2FDAAE8}"/>
              </c:ext>
            </c:extLst>
          </c:dPt>
          <c:dPt>
            <c:idx val="1"/>
            <c:bubble3D val="0"/>
            <c:spPr>
              <a:solidFill>
                <a:srgbClr val="888B8D">
                  <a:lumMod val="60000"/>
                  <a:lumOff val="40000"/>
                </a:srgbClr>
              </a:solidFill>
              <a:ln>
                <a:noFill/>
              </a:ln>
            </c:spPr>
            <c:extLst xmlns:c16r2="http://schemas.microsoft.com/office/drawing/2015/06/chart">
              <c:ext xmlns:c16="http://schemas.microsoft.com/office/drawing/2014/chart" uri="{C3380CC4-5D6E-409C-BE32-E72D297353CC}">
                <c16:uniqueId val="{00000003-845A-4286-B098-821FE2FDAAE8}"/>
              </c:ext>
            </c:extLst>
          </c:dPt>
          <c:dLbls>
            <c:delete val="1"/>
          </c:dLbls>
          <c:cat>
            <c:strRef>
              <c:f>Sheet1!$A$2:$A$3</c:f>
              <c:strCache>
                <c:ptCount val="2"/>
                <c:pt idx="0">
                  <c:v>Da</c:v>
                </c:pt>
                <c:pt idx="1">
                  <c:v>Ne</c:v>
                </c:pt>
              </c:strCache>
            </c:strRef>
          </c:cat>
          <c:val>
            <c:numRef>
              <c:f>Sheet1!$B$2:$B$3</c:f>
              <c:numCache>
                <c:formatCode>General</c:formatCode>
                <c:ptCount val="2"/>
                <c:pt idx="0">
                  <c:v>26</c:v>
                </c:pt>
                <c:pt idx="1">
                  <c:v>74</c:v>
                </c:pt>
              </c:numCache>
            </c:numRef>
          </c:val>
          <c:extLst xmlns:c16r2="http://schemas.microsoft.com/office/drawing/2015/06/chart">
            <c:ext xmlns:c16="http://schemas.microsoft.com/office/drawing/2014/chart" uri="{C3380CC4-5D6E-409C-BE32-E72D297353CC}">
              <c16:uniqueId val="{00000004-845A-4286-B098-821FE2FDAAE8}"/>
            </c:ext>
          </c:extLst>
        </c:ser>
        <c:dLbls>
          <c:showLegendKey val="0"/>
          <c:showVal val="1"/>
          <c:showCatName val="0"/>
          <c:showSerName val="0"/>
          <c:showPercent val="0"/>
          <c:showBubbleSize val="0"/>
          <c:showLeaderLines val="1"/>
        </c:dLbls>
        <c:firstSliceAng val="4"/>
        <c:holeSize val="60"/>
      </c:doughnutChart>
    </c:plotArea>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C00000"/>
              </a:solidFill>
              <a:ln>
                <a:noFill/>
              </a:ln>
            </c:spPr>
            <c:extLst xmlns:c16r2="http://schemas.microsoft.com/office/drawing/2015/06/chart">
              <c:ext xmlns:c16="http://schemas.microsoft.com/office/drawing/2014/chart" uri="{C3380CC4-5D6E-409C-BE32-E72D297353CC}">
                <c16:uniqueId val="{00000001-D17A-493F-AF55-1F7E355BBD04}"/>
              </c:ext>
            </c:extLst>
          </c:dPt>
          <c:dPt>
            <c:idx val="1"/>
            <c:bubble3D val="0"/>
            <c:spPr>
              <a:solidFill>
                <a:srgbClr val="888B8D">
                  <a:lumMod val="60000"/>
                  <a:lumOff val="40000"/>
                </a:srgbClr>
              </a:solidFill>
              <a:ln>
                <a:noFill/>
              </a:ln>
            </c:spPr>
            <c:extLst xmlns:c16r2="http://schemas.microsoft.com/office/drawing/2015/06/chart">
              <c:ext xmlns:c16="http://schemas.microsoft.com/office/drawing/2014/chart" uri="{C3380CC4-5D6E-409C-BE32-E72D297353CC}">
                <c16:uniqueId val="{00000003-D17A-493F-AF55-1F7E355BBD04}"/>
              </c:ext>
            </c:extLst>
          </c:dPt>
          <c:dLbls>
            <c:delete val="1"/>
          </c:dLbls>
          <c:cat>
            <c:strRef>
              <c:f>Sheet1!$A$2:$A$3</c:f>
              <c:strCache>
                <c:ptCount val="2"/>
                <c:pt idx="0">
                  <c:v>Da</c:v>
                </c:pt>
                <c:pt idx="1">
                  <c:v>Ne</c:v>
                </c:pt>
              </c:strCache>
            </c:strRef>
          </c:cat>
          <c:val>
            <c:numRef>
              <c:f>Sheet1!$B$2:$B$3</c:f>
              <c:numCache>
                <c:formatCode>General</c:formatCode>
                <c:ptCount val="2"/>
                <c:pt idx="0">
                  <c:v>37</c:v>
                </c:pt>
                <c:pt idx="1">
                  <c:v>78.099999999999994</c:v>
                </c:pt>
              </c:numCache>
            </c:numRef>
          </c:val>
          <c:extLst xmlns:c16r2="http://schemas.microsoft.com/office/drawing/2015/06/chart">
            <c:ext xmlns:c16="http://schemas.microsoft.com/office/drawing/2014/chart" uri="{C3380CC4-5D6E-409C-BE32-E72D297353CC}">
              <c16:uniqueId val="{00000004-D17A-493F-AF55-1F7E355BBD04}"/>
            </c:ext>
          </c:extLst>
        </c:ser>
        <c:dLbls>
          <c:showLegendKey val="0"/>
          <c:showVal val="1"/>
          <c:showCatName val="0"/>
          <c:showSerName val="0"/>
          <c:showPercent val="0"/>
          <c:showBubbleSize val="0"/>
          <c:showLeaderLines val="1"/>
        </c:dLbls>
        <c:firstSliceAng val="4"/>
        <c:holeSize val="60"/>
      </c:doughnutChart>
    </c:plotArea>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2618797288588"/>
          <c:y val="3.155315180867771E-2"/>
          <c:w val="0.58773812027114125"/>
          <c:h val="0.94254708578955448"/>
        </c:manualLayout>
      </c:layout>
      <c:barChart>
        <c:barDir val="bar"/>
        <c:grouping val="clustered"/>
        <c:varyColors val="0"/>
        <c:ser>
          <c:idx val="0"/>
          <c:order val="0"/>
          <c:tx>
            <c:strRef>
              <c:f>Sheet1!$B$1</c:f>
              <c:strCache>
                <c:ptCount val="1"/>
                <c:pt idx="0">
                  <c:v>Column2</c:v>
                </c:pt>
              </c:strCache>
            </c:strRef>
          </c:tx>
          <c:spPr>
            <a:solidFill>
              <a:srgbClr val="007681"/>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D778-45CA-A338-FDA32D1EC68D}"/>
              </c:ext>
            </c:extLst>
          </c:dPt>
          <c:dPt>
            <c:idx val="1"/>
            <c:invertIfNegative val="0"/>
            <c:bubble3D val="0"/>
            <c:extLst xmlns:c16r2="http://schemas.microsoft.com/office/drawing/2015/06/chart">
              <c:ext xmlns:c16="http://schemas.microsoft.com/office/drawing/2014/chart" uri="{C3380CC4-5D6E-409C-BE32-E72D297353CC}">
                <c16:uniqueId val="{00000003-D778-45CA-A338-FDA32D1EC68D}"/>
              </c:ext>
            </c:extLst>
          </c:dPt>
          <c:dPt>
            <c:idx val="2"/>
            <c:invertIfNegative val="0"/>
            <c:bubble3D val="0"/>
            <c:extLst xmlns:c16r2="http://schemas.microsoft.com/office/drawing/2015/06/chart">
              <c:ext xmlns:c16="http://schemas.microsoft.com/office/drawing/2014/chart" uri="{C3380CC4-5D6E-409C-BE32-E72D297353CC}">
                <c16:uniqueId val="{00000004-D778-45CA-A338-FDA32D1EC68D}"/>
              </c:ext>
            </c:extLst>
          </c:dPt>
          <c:dPt>
            <c:idx val="3"/>
            <c:invertIfNegative val="0"/>
            <c:bubble3D val="0"/>
            <c:extLst xmlns:c16r2="http://schemas.microsoft.com/office/drawing/2015/06/chart">
              <c:ext xmlns:c16="http://schemas.microsoft.com/office/drawing/2014/chart" uri="{C3380CC4-5D6E-409C-BE32-E72D297353CC}">
                <c16:uniqueId val="{00000005-D778-45CA-A338-FDA32D1EC68D}"/>
              </c:ext>
            </c:extLst>
          </c:dPt>
          <c:dPt>
            <c:idx val="4"/>
            <c:invertIfNegative val="0"/>
            <c:bubble3D val="0"/>
            <c:extLst xmlns:c16r2="http://schemas.microsoft.com/office/drawing/2015/06/chart">
              <c:ext xmlns:c16="http://schemas.microsoft.com/office/drawing/2014/chart" uri="{C3380CC4-5D6E-409C-BE32-E72D297353CC}">
                <c16:uniqueId val="{00000007-D778-45CA-A338-FDA32D1EC68D}"/>
              </c:ext>
            </c:extLst>
          </c:dPt>
          <c:dPt>
            <c:idx val="5"/>
            <c:invertIfNegative val="0"/>
            <c:bubble3D val="0"/>
            <c:extLst xmlns:c16r2="http://schemas.microsoft.com/office/drawing/2015/06/chart">
              <c:ext xmlns:c16="http://schemas.microsoft.com/office/drawing/2014/chart" uri="{C3380CC4-5D6E-409C-BE32-E72D297353CC}">
                <c16:uniqueId val="{00000008-D778-45CA-A338-FDA32D1EC68D}"/>
              </c:ext>
            </c:extLst>
          </c:dPt>
          <c:dPt>
            <c:idx val="6"/>
            <c:invertIfNegative val="0"/>
            <c:bubble3D val="0"/>
            <c:extLst xmlns:c16r2="http://schemas.microsoft.com/office/drawing/2015/06/chart">
              <c:ext xmlns:c16="http://schemas.microsoft.com/office/drawing/2014/chart" uri="{C3380CC4-5D6E-409C-BE32-E72D297353CC}">
                <c16:uniqueId val="{0000000A-D778-45CA-A338-FDA32D1EC68D}"/>
              </c:ext>
            </c:extLst>
          </c:dPt>
          <c:dPt>
            <c:idx val="7"/>
            <c:invertIfNegative val="0"/>
            <c:bubble3D val="0"/>
            <c:extLst xmlns:c16r2="http://schemas.microsoft.com/office/drawing/2015/06/chart">
              <c:ext xmlns:c16="http://schemas.microsoft.com/office/drawing/2014/chart" uri="{C3380CC4-5D6E-409C-BE32-E72D297353CC}">
                <c16:uniqueId val="{0000000B-D778-45CA-A338-FDA32D1EC68D}"/>
              </c:ext>
            </c:extLst>
          </c:dPt>
          <c:dLbls>
            <c:numFmt formatCode="#&quot;%&quot;" sourceLinked="0"/>
            <c:spPr>
              <a:noFill/>
              <a:ln>
                <a:noFill/>
              </a:ln>
              <a:effectLst/>
            </c:spPr>
            <c:txPr>
              <a:bodyPr/>
              <a:lstStyle/>
              <a:p>
                <a:pPr>
                  <a:defRPr sz="20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Ima grb/ 4 s</c:v>
                </c:pt>
                <c:pt idx="1">
                  <c:v>Naziv trgovine/podaci o trgovini/datum i vreme/cene</c:v>
                </c:pt>
                <c:pt idx="2">
                  <c:v>Na osnovu PIB-a</c:v>
                </c:pt>
                <c:pt idx="3">
                  <c:v>Štampani su/izlaze iz fiskalne kase</c:v>
                </c:pt>
                <c:pt idx="4">
                  <c:v>Broj računa/ BI broj</c:v>
                </c:pt>
                <c:pt idx="5">
                  <c:v>Istaknut porez/PDV</c:v>
                </c:pt>
                <c:pt idx="6">
                  <c:v>Na osnovu bar koda</c:v>
                </c:pt>
              </c:strCache>
            </c:strRef>
          </c:cat>
          <c:val>
            <c:numRef>
              <c:f>Sheet1!$B$2:$B$8</c:f>
              <c:numCache>
                <c:formatCode>General</c:formatCode>
                <c:ptCount val="7"/>
                <c:pt idx="0">
                  <c:v>25.8</c:v>
                </c:pt>
                <c:pt idx="1">
                  <c:v>24.4</c:v>
                </c:pt>
                <c:pt idx="2">
                  <c:v>22.7</c:v>
                </c:pt>
                <c:pt idx="3">
                  <c:v>8.3000000000000007</c:v>
                </c:pt>
                <c:pt idx="4">
                  <c:v>8</c:v>
                </c:pt>
                <c:pt idx="5">
                  <c:v>6.2</c:v>
                </c:pt>
                <c:pt idx="6">
                  <c:v>4.7</c:v>
                </c:pt>
              </c:numCache>
            </c:numRef>
          </c:val>
          <c:extLst xmlns:c16r2="http://schemas.microsoft.com/office/drawing/2015/06/chart">
            <c:ext xmlns:c16="http://schemas.microsoft.com/office/drawing/2014/chart" uri="{C3380CC4-5D6E-409C-BE32-E72D297353CC}">
              <c16:uniqueId val="{0000000C-D778-45CA-A338-FDA32D1EC68D}"/>
            </c:ext>
          </c:extLst>
        </c:ser>
        <c:dLbls>
          <c:showLegendKey val="0"/>
          <c:showVal val="0"/>
          <c:showCatName val="0"/>
          <c:showSerName val="0"/>
          <c:showPercent val="0"/>
          <c:showBubbleSize val="0"/>
        </c:dLbls>
        <c:gapWidth val="20"/>
        <c:axId val="142029184"/>
        <c:axId val="142030720"/>
      </c:barChart>
      <c:catAx>
        <c:axId val="142029184"/>
        <c:scaling>
          <c:orientation val="maxMin"/>
        </c:scaling>
        <c:delete val="0"/>
        <c:axPos val="l"/>
        <c:numFmt formatCode="General" sourceLinked="0"/>
        <c:majorTickMark val="out"/>
        <c:minorTickMark val="none"/>
        <c:tickLblPos val="nextTo"/>
        <c:spPr>
          <a:ln>
            <a:noFill/>
          </a:ln>
        </c:spPr>
        <c:txPr>
          <a:bodyPr/>
          <a:lstStyle/>
          <a:p>
            <a:pPr>
              <a:defRPr sz="1600" b="0" cap="none" baseline="0">
                <a:latin typeface="Calibri" panose="020F0502020204030204" pitchFamily="34" charset="0"/>
              </a:defRPr>
            </a:pPr>
            <a:endParaRPr lang="en-US"/>
          </a:p>
        </c:txPr>
        <c:crossAx val="142030720"/>
        <c:crosses val="autoZero"/>
        <c:auto val="1"/>
        <c:lblAlgn val="ctr"/>
        <c:lblOffset val="100"/>
        <c:noMultiLvlLbl val="0"/>
      </c:catAx>
      <c:valAx>
        <c:axId val="142030720"/>
        <c:scaling>
          <c:orientation val="minMax"/>
        </c:scaling>
        <c:delete val="1"/>
        <c:axPos val="b"/>
        <c:numFmt formatCode="General" sourceLinked="1"/>
        <c:majorTickMark val="out"/>
        <c:minorTickMark val="none"/>
        <c:tickLblPos val="nextTo"/>
        <c:crossAx val="142029184"/>
        <c:crosses val="max"/>
        <c:crossBetween val="between"/>
      </c:valAx>
      <c:spPr>
        <a:noFill/>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87048033022785831"/>
          <c:h val="0.99352051510851558"/>
        </c:manualLayout>
      </c:layout>
      <c:barChart>
        <c:barDir val="col"/>
        <c:grouping val="clustered"/>
        <c:varyColors val="0"/>
        <c:ser>
          <c:idx val="0"/>
          <c:order val="0"/>
          <c:tx>
            <c:strRef>
              <c:f>Sheet1!$B$1</c:f>
              <c:strCache>
                <c:ptCount val="1"/>
                <c:pt idx="0">
                  <c:v>Maj 2018</c:v>
                </c:pt>
              </c:strCache>
            </c:strRef>
          </c:tx>
          <c:spPr>
            <a:solidFill>
              <a:srgbClr val="007681"/>
            </a:solidFill>
            <a:ln>
              <a:solidFill>
                <a:schemeClr val="bg1"/>
              </a:solidFill>
            </a:ln>
            <a:effectLst/>
          </c:spPr>
          <c:invertIfNegative val="0"/>
          <c:dPt>
            <c:idx val="8"/>
            <c:invertIfNegative val="0"/>
            <c:bubble3D val="0"/>
            <c:extLst xmlns:c16r2="http://schemas.microsoft.com/office/drawing/2015/06/chart">
              <c:ext xmlns:c16="http://schemas.microsoft.com/office/drawing/2014/chart" uri="{C3380CC4-5D6E-409C-BE32-E72D297353CC}">
                <c16:uniqueId val="{00000002-9BE1-4A91-8077-5E6412512101}"/>
              </c:ext>
            </c:extLst>
          </c:dPt>
          <c:dPt>
            <c:idx val="9"/>
            <c:invertIfNegative val="0"/>
            <c:bubble3D val="0"/>
            <c:extLst xmlns:c16r2="http://schemas.microsoft.com/office/drawing/2015/06/chart">
              <c:ext xmlns:c16="http://schemas.microsoft.com/office/drawing/2014/chart" uri="{C3380CC4-5D6E-409C-BE32-E72D297353CC}">
                <c16:uniqueId val="{00000001-78F8-444D-9B58-42B34C0D52E4}"/>
              </c:ext>
            </c:extLst>
          </c:dPt>
          <c:dLbls>
            <c:numFmt formatCode="#&quot;%&quot;" sourceLinked="0"/>
            <c:spPr>
              <a:noFill/>
              <a:ln>
                <a:noFill/>
              </a:ln>
              <a:effectLst/>
            </c:spPr>
            <c:txPr>
              <a:bodyPr/>
              <a:lstStyle/>
              <a:p>
                <a:pPr>
                  <a:defRPr sz="16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Rad na crno (neprijavljeni radnici, neplaćanje doprinosa...)</c:v>
                </c:pt>
                <c:pt idx="1">
                  <c:v>Neplaćanje državi poreza, obaveza/ utaja poreza</c:v>
                </c:pt>
                <c:pt idx="2">
                  <c:v>Nezakonito poslovanje/ nezakoniti tokovi novca/ nepoštovanje zakona</c:v>
                </c:pt>
                <c:pt idx="3">
                  <c:v>Prodaja robe na crno (bez fiskalnih računa, poreza, na tezgama)</c:v>
                </c:pt>
                <c:pt idx="4">
                  <c:v>Krađa/ kriminal/ korupcija</c:v>
                </c:pt>
                <c:pt idx="5">
                  <c:v>Šverc</c:v>
                </c:pt>
                <c:pt idx="6">
                  <c:v>Način preživljavanja/ snalaženje/ nužda</c:v>
                </c:pt>
                <c:pt idx="7">
                  <c:v>Nelegalno bogaćenje/ zloupotreba položaja</c:v>
                </c:pt>
                <c:pt idx="8">
                  <c:v>Ostali odgovori</c:v>
                </c:pt>
              </c:strCache>
            </c:strRef>
          </c:cat>
          <c:val>
            <c:numRef>
              <c:f>Sheet1!$B$2:$B$10</c:f>
              <c:numCache>
                <c:formatCode>0</c:formatCode>
                <c:ptCount val="9"/>
                <c:pt idx="0">
                  <c:v>31.3</c:v>
                </c:pt>
                <c:pt idx="1">
                  <c:v>28</c:v>
                </c:pt>
                <c:pt idx="2">
                  <c:v>15.8</c:v>
                </c:pt>
                <c:pt idx="3">
                  <c:v>11.1</c:v>
                </c:pt>
                <c:pt idx="4">
                  <c:v>4</c:v>
                </c:pt>
                <c:pt idx="5">
                  <c:v>2.4</c:v>
                </c:pt>
                <c:pt idx="6">
                  <c:v>2</c:v>
                </c:pt>
                <c:pt idx="7">
                  <c:v>0.6</c:v>
                </c:pt>
                <c:pt idx="8">
                  <c:v>4.9000000000000004</c:v>
                </c:pt>
              </c:numCache>
            </c:numRef>
          </c:val>
          <c:extLst xmlns:c16r2="http://schemas.microsoft.com/office/drawing/2015/06/chart">
            <c:ext xmlns:c16="http://schemas.microsoft.com/office/drawing/2014/chart" uri="{C3380CC4-5D6E-409C-BE32-E72D297353CC}">
              <c16:uniqueId val="{00000002-78F8-444D-9B58-42B34C0D52E4}"/>
            </c:ext>
          </c:extLst>
        </c:ser>
        <c:ser>
          <c:idx val="1"/>
          <c:order val="1"/>
          <c:tx>
            <c:strRef>
              <c:f>Sheet1!$C$1</c:f>
              <c:strCache>
                <c:ptCount val="1"/>
                <c:pt idx="0">
                  <c:v>Septembar 2017</c:v>
                </c:pt>
              </c:strCache>
            </c:strRef>
          </c:tx>
          <c:spPr>
            <a:solidFill>
              <a:srgbClr val="CB6015"/>
            </a:solidFill>
            <a:ln>
              <a:solidFill>
                <a:sysClr val="window" lastClr="FFFFFF"/>
              </a:solidFill>
            </a:ln>
          </c:spPr>
          <c:invertIfNegative val="0"/>
          <c:dLbls>
            <c:numFmt formatCode="#&quot;%&quot;" sourceLinked="0"/>
            <c:spPr>
              <a:noFill/>
              <a:ln>
                <a:noFill/>
              </a:ln>
              <a:effectLst/>
            </c:spPr>
            <c:txPr>
              <a:bodyPr wrap="square" lIns="38100" tIns="19050" rIns="38100" bIns="19050" anchor="ctr">
                <a:spAutoFit/>
              </a:bodyPr>
              <a:lstStyle/>
              <a:p>
                <a:pPr>
                  <a:defRPr sz="1600" b="1">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Sheet1!$A$2:$A$10</c:f>
              <c:strCache>
                <c:ptCount val="9"/>
                <c:pt idx="0">
                  <c:v>Rad na crno (neprijavljeni radnici, neplaćanje doprinosa...)</c:v>
                </c:pt>
                <c:pt idx="1">
                  <c:v>Neplaćanje državi poreza, obaveza/ utaja poreza</c:v>
                </c:pt>
                <c:pt idx="2">
                  <c:v>Nezakonito poslovanje/ nezakoniti tokovi novca/ nepoštovanje zakona</c:v>
                </c:pt>
                <c:pt idx="3">
                  <c:v>Prodaja robe na crno (bez fiskalnih računa, poreza, na tezgama)</c:v>
                </c:pt>
                <c:pt idx="4">
                  <c:v>Krađa/ kriminal/ korupcija</c:v>
                </c:pt>
                <c:pt idx="5">
                  <c:v>Šverc</c:v>
                </c:pt>
                <c:pt idx="6">
                  <c:v>Način preživljavanja/ snalaženje/ nužda</c:v>
                </c:pt>
                <c:pt idx="7">
                  <c:v>Nelegalno bogaćenje/ zloupotreba položaja</c:v>
                </c:pt>
                <c:pt idx="8">
                  <c:v>Ostali odgovori</c:v>
                </c:pt>
              </c:strCache>
            </c:strRef>
          </c:cat>
          <c:val>
            <c:numRef>
              <c:f>Sheet1!$C$2:$C$10</c:f>
              <c:numCache>
                <c:formatCode>0</c:formatCode>
                <c:ptCount val="9"/>
                <c:pt idx="0">
                  <c:v>33</c:v>
                </c:pt>
                <c:pt idx="1">
                  <c:v>19.399999999999999</c:v>
                </c:pt>
                <c:pt idx="2">
                  <c:v>16.2</c:v>
                </c:pt>
                <c:pt idx="3">
                  <c:v>18.8</c:v>
                </c:pt>
                <c:pt idx="4">
                  <c:v>2.7</c:v>
                </c:pt>
                <c:pt idx="5">
                  <c:v>2.5</c:v>
                </c:pt>
                <c:pt idx="6">
                  <c:v>1.8</c:v>
                </c:pt>
                <c:pt idx="7">
                  <c:v>1.4</c:v>
                </c:pt>
                <c:pt idx="8">
                  <c:v>4.2</c:v>
                </c:pt>
              </c:numCache>
            </c:numRef>
          </c:val>
          <c:extLst xmlns:c16r2="http://schemas.microsoft.com/office/drawing/2015/06/chart">
            <c:ext xmlns:c16="http://schemas.microsoft.com/office/drawing/2014/chart" uri="{C3380CC4-5D6E-409C-BE32-E72D297353CC}">
              <c16:uniqueId val="{00000000-BA66-4C88-908B-E09D3DC6AE84}"/>
            </c:ext>
          </c:extLst>
        </c:ser>
        <c:ser>
          <c:idx val="2"/>
          <c:order val="2"/>
          <c:tx>
            <c:strRef>
              <c:f>Sheet1!$D$1</c:f>
              <c:strCache>
                <c:ptCount val="1"/>
                <c:pt idx="0">
                  <c:v>Februar 2017</c:v>
                </c:pt>
              </c:strCache>
            </c:strRef>
          </c:tx>
          <c:spPr>
            <a:solidFill>
              <a:srgbClr val="74AA50"/>
            </a:solidFill>
            <a:ln>
              <a:solidFill>
                <a:sysClr val="window" lastClr="FFFFFF"/>
              </a:solidFill>
            </a:ln>
          </c:spPr>
          <c:invertIfNegative val="0"/>
          <c:dLbls>
            <c:numFmt formatCode="#&quot;%&quot;" sourceLinked="0"/>
            <c:spPr>
              <a:noFill/>
              <a:ln>
                <a:noFill/>
              </a:ln>
              <a:effectLst/>
            </c:spPr>
            <c:txPr>
              <a:bodyPr wrap="square" lIns="38100" tIns="19050" rIns="38100" bIns="19050" anchor="ctr">
                <a:spAutoFit/>
              </a:bodyPr>
              <a:lstStyle/>
              <a:p>
                <a:pPr>
                  <a:defRPr sz="1600" b="1">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Sheet1!$A$2:$A$10</c:f>
              <c:strCache>
                <c:ptCount val="9"/>
                <c:pt idx="0">
                  <c:v>Rad na crno (neprijavljeni radnici, neplaćanje doprinosa...)</c:v>
                </c:pt>
                <c:pt idx="1">
                  <c:v>Neplaćanje državi poreza, obaveza/ utaja poreza</c:v>
                </c:pt>
                <c:pt idx="2">
                  <c:v>Nezakonito poslovanje/ nezakoniti tokovi novca/ nepoštovanje zakona</c:v>
                </c:pt>
                <c:pt idx="3">
                  <c:v>Prodaja robe na crno (bez fiskalnih računa, poreza, na tezgama)</c:v>
                </c:pt>
                <c:pt idx="4">
                  <c:v>Krađa/ kriminal/ korupcija</c:v>
                </c:pt>
                <c:pt idx="5">
                  <c:v>Šverc</c:v>
                </c:pt>
                <c:pt idx="6">
                  <c:v>Način preživljavanja/ snalaženje/ nužda</c:v>
                </c:pt>
                <c:pt idx="7">
                  <c:v>Nelegalno bogaćenje/ zloupotreba položaja</c:v>
                </c:pt>
                <c:pt idx="8">
                  <c:v>Ostali odgovori</c:v>
                </c:pt>
              </c:strCache>
            </c:strRef>
          </c:cat>
          <c:val>
            <c:numRef>
              <c:f>Sheet1!$D$2:$D$10</c:f>
              <c:numCache>
                <c:formatCode>0</c:formatCode>
                <c:ptCount val="9"/>
                <c:pt idx="0">
                  <c:v>28.6</c:v>
                </c:pt>
                <c:pt idx="1">
                  <c:v>18.8</c:v>
                </c:pt>
                <c:pt idx="2">
                  <c:v>16.5</c:v>
                </c:pt>
                <c:pt idx="3">
                  <c:v>21.6</c:v>
                </c:pt>
                <c:pt idx="4">
                  <c:v>4.3</c:v>
                </c:pt>
                <c:pt idx="5">
                  <c:v>2.8</c:v>
                </c:pt>
                <c:pt idx="6">
                  <c:v>1.4</c:v>
                </c:pt>
                <c:pt idx="7">
                  <c:v>0.5</c:v>
                </c:pt>
                <c:pt idx="8">
                  <c:v>5.6</c:v>
                </c:pt>
              </c:numCache>
            </c:numRef>
          </c:val>
          <c:extLst xmlns:c16r2="http://schemas.microsoft.com/office/drawing/2015/06/chart">
            <c:ext xmlns:c16="http://schemas.microsoft.com/office/drawing/2014/chart" uri="{C3380CC4-5D6E-409C-BE32-E72D297353CC}">
              <c16:uniqueId val="{00000001-BA66-4C88-908B-E09D3DC6AE84}"/>
            </c:ext>
          </c:extLst>
        </c:ser>
        <c:dLbls>
          <c:showLegendKey val="0"/>
          <c:showVal val="0"/>
          <c:showCatName val="0"/>
          <c:showSerName val="0"/>
          <c:showPercent val="0"/>
          <c:showBubbleSize val="0"/>
        </c:dLbls>
        <c:gapWidth val="20"/>
        <c:axId val="164803328"/>
        <c:axId val="164804864"/>
      </c:barChart>
      <c:catAx>
        <c:axId val="164803328"/>
        <c:scaling>
          <c:orientation val="minMax"/>
        </c:scaling>
        <c:delete val="0"/>
        <c:axPos val="b"/>
        <c:numFmt formatCode="General" sourceLinked="0"/>
        <c:majorTickMark val="out"/>
        <c:minorTickMark val="none"/>
        <c:tickLblPos val="nextTo"/>
        <c:spPr>
          <a:ln>
            <a:noFill/>
          </a:ln>
        </c:spPr>
        <c:txPr>
          <a:bodyPr/>
          <a:lstStyle/>
          <a:p>
            <a:pPr>
              <a:defRPr sz="1600" cap="none" baseline="0">
                <a:latin typeface="Calibri" panose="020F0502020204030204" pitchFamily="34" charset="0"/>
              </a:defRPr>
            </a:pPr>
            <a:endParaRPr lang="en-US"/>
          </a:p>
        </c:txPr>
        <c:crossAx val="164804864"/>
        <c:crosses val="autoZero"/>
        <c:auto val="1"/>
        <c:lblAlgn val="ctr"/>
        <c:lblOffset val="100"/>
        <c:noMultiLvlLbl val="0"/>
      </c:catAx>
      <c:valAx>
        <c:axId val="164804864"/>
        <c:scaling>
          <c:orientation val="minMax"/>
          <c:max val="40"/>
        </c:scaling>
        <c:delete val="1"/>
        <c:axPos val="r"/>
        <c:numFmt formatCode="0" sourceLinked="1"/>
        <c:majorTickMark val="out"/>
        <c:minorTickMark val="none"/>
        <c:tickLblPos val="nextTo"/>
        <c:crossAx val="164803328"/>
        <c:crosses val="max"/>
        <c:crossBetween val="between"/>
      </c:valAx>
    </c:plotArea>
    <c:legend>
      <c:legendPos val="r"/>
      <c:layout>
        <c:manualLayout>
          <c:xMode val="edge"/>
          <c:yMode val="edge"/>
          <c:x val="0.53625076711053266"/>
          <c:y val="6.7831138787354403E-2"/>
          <c:w val="0.43960343691970732"/>
          <c:h val="8.124426514101904E-2"/>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63259684552299378"/>
          <c:h val="1"/>
        </c:manualLayout>
      </c:layout>
      <c:barChart>
        <c:barDir val="bar"/>
        <c:grouping val="clustered"/>
        <c:varyColors val="0"/>
        <c:ser>
          <c:idx val="0"/>
          <c:order val="0"/>
          <c:tx>
            <c:strRef>
              <c:f>Sheet1!$B$1</c:f>
              <c:strCache>
                <c:ptCount val="1"/>
                <c:pt idx="0">
                  <c:v>Maj 2018</c:v>
                </c:pt>
              </c:strCache>
            </c:strRef>
          </c:tx>
          <c:spPr>
            <a:solidFill>
              <a:srgbClr val="007681"/>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5EAD-4F0E-9CDC-A3DA1A291F60}"/>
              </c:ext>
            </c:extLst>
          </c:dPt>
          <c:dPt>
            <c:idx val="1"/>
            <c:invertIfNegative val="0"/>
            <c:bubble3D val="0"/>
            <c:extLst xmlns:c16r2="http://schemas.microsoft.com/office/drawing/2015/06/chart">
              <c:ext xmlns:c16="http://schemas.microsoft.com/office/drawing/2014/chart" uri="{C3380CC4-5D6E-409C-BE32-E72D297353CC}">
                <c16:uniqueId val="{00000003-5EAD-4F0E-9CDC-A3DA1A291F60}"/>
              </c:ext>
            </c:extLst>
          </c:dPt>
          <c:dPt>
            <c:idx val="2"/>
            <c:invertIfNegative val="0"/>
            <c:bubble3D val="0"/>
            <c:extLst xmlns:c16r2="http://schemas.microsoft.com/office/drawing/2015/06/chart">
              <c:ext xmlns:c16="http://schemas.microsoft.com/office/drawing/2014/chart" uri="{C3380CC4-5D6E-409C-BE32-E72D297353CC}">
                <c16:uniqueId val="{00000004-5EAD-4F0E-9CDC-A3DA1A291F60}"/>
              </c:ext>
            </c:extLst>
          </c:dPt>
          <c:dPt>
            <c:idx val="3"/>
            <c:invertIfNegative val="0"/>
            <c:bubble3D val="0"/>
            <c:extLst xmlns:c16r2="http://schemas.microsoft.com/office/drawing/2015/06/chart">
              <c:ext xmlns:c16="http://schemas.microsoft.com/office/drawing/2014/chart" uri="{C3380CC4-5D6E-409C-BE32-E72D297353CC}">
                <c16:uniqueId val="{00000005-5EAD-4F0E-9CDC-A3DA1A291F60}"/>
              </c:ext>
            </c:extLst>
          </c:dPt>
          <c:dPt>
            <c:idx val="4"/>
            <c:invertIfNegative val="0"/>
            <c:bubble3D val="0"/>
            <c:extLst xmlns:c16r2="http://schemas.microsoft.com/office/drawing/2015/06/chart">
              <c:ext xmlns:c16="http://schemas.microsoft.com/office/drawing/2014/chart" uri="{C3380CC4-5D6E-409C-BE32-E72D297353CC}">
                <c16:uniqueId val="{00000007-5EAD-4F0E-9CDC-A3DA1A291F60}"/>
              </c:ext>
            </c:extLst>
          </c:dPt>
          <c:dPt>
            <c:idx val="5"/>
            <c:invertIfNegative val="0"/>
            <c:bubble3D val="0"/>
            <c:extLst xmlns:c16r2="http://schemas.microsoft.com/office/drawing/2015/06/chart">
              <c:ext xmlns:c16="http://schemas.microsoft.com/office/drawing/2014/chart" uri="{C3380CC4-5D6E-409C-BE32-E72D297353CC}">
                <c16:uniqueId val="{00000008-5EAD-4F0E-9CDC-A3DA1A291F60}"/>
              </c:ext>
            </c:extLst>
          </c:dPt>
          <c:dPt>
            <c:idx val="6"/>
            <c:invertIfNegative val="0"/>
            <c:bubble3D val="0"/>
            <c:extLst xmlns:c16r2="http://schemas.microsoft.com/office/drawing/2015/06/chart">
              <c:ext xmlns:c16="http://schemas.microsoft.com/office/drawing/2014/chart" uri="{C3380CC4-5D6E-409C-BE32-E72D297353CC}">
                <c16:uniqueId val="{0000000A-5EAD-4F0E-9CDC-A3DA1A291F60}"/>
              </c:ext>
            </c:extLst>
          </c:dPt>
          <c:dPt>
            <c:idx val="7"/>
            <c:invertIfNegative val="0"/>
            <c:bubble3D val="0"/>
            <c:extLst xmlns:c16r2="http://schemas.microsoft.com/office/drawing/2015/06/chart">
              <c:ext xmlns:c16="http://schemas.microsoft.com/office/drawing/2014/chart" uri="{C3380CC4-5D6E-409C-BE32-E72D297353CC}">
                <c16:uniqueId val="{0000000B-5EAD-4F0E-9CDC-A3DA1A291F60}"/>
              </c:ext>
            </c:extLst>
          </c:dPt>
          <c:dLbls>
            <c:numFmt formatCode="#&quot;%&quot;" sourceLinked="0"/>
            <c:spPr>
              <a:noFill/>
              <a:ln>
                <a:noFill/>
              </a:ln>
              <a:effectLst/>
            </c:spPr>
            <c:txPr>
              <a:bodyPr/>
              <a:lstStyle/>
              <a:p>
                <a:pPr>
                  <a:defRPr sz="24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Uvek</c:v>
                </c:pt>
                <c:pt idx="1">
                  <c:v>Uglavnom</c:v>
                </c:pt>
                <c:pt idx="2">
                  <c:v>Retko</c:v>
                </c:pt>
                <c:pt idx="3">
                  <c:v>Nikad</c:v>
                </c:pt>
              </c:strCache>
            </c:strRef>
          </c:cat>
          <c:val>
            <c:numRef>
              <c:f>Sheet1!$B$2:$B$5</c:f>
              <c:numCache>
                <c:formatCode>General</c:formatCode>
                <c:ptCount val="4"/>
                <c:pt idx="0">
                  <c:v>22.8</c:v>
                </c:pt>
                <c:pt idx="1">
                  <c:v>25.4</c:v>
                </c:pt>
                <c:pt idx="2">
                  <c:v>25.8</c:v>
                </c:pt>
                <c:pt idx="3">
                  <c:v>26</c:v>
                </c:pt>
              </c:numCache>
            </c:numRef>
          </c:val>
          <c:extLst xmlns:c16r2="http://schemas.microsoft.com/office/drawing/2015/06/chart">
            <c:ext xmlns:c16="http://schemas.microsoft.com/office/drawing/2014/chart" uri="{C3380CC4-5D6E-409C-BE32-E72D297353CC}">
              <c16:uniqueId val="{0000000C-5EAD-4F0E-9CDC-A3DA1A291F60}"/>
            </c:ext>
          </c:extLst>
        </c:ser>
        <c:ser>
          <c:idx val="1"/>
          <c:order val="1"/>
          <c:tx>
            <c:strRef>
              <c:f>Sheet1!$C$1</c:f>
              <c:strCache>
                <c:ptCount val="1"/>
                <c:pt idx="0">
                  <c:v>Septembar 2017</c:v>
                </c:pt>
              </c:strCache>
            </c:strRef>
          </c:tx>
          <c:spPr>
            <a:solidFill>
              <a:srgbClr val="74AA50"/>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400" b="1">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Sheet1!$A$2:$A$5</c:f>
              <c:strCache>
                <c:ptCount val="4"/>
                <c:pt idx="0">
                  <c:v>Uvek</c:v>
                </c:pt>
                <c:pt idx="1">
                  <c:v>Uglavnom</c:v>
                </c:pt>
                <c:pt idx="2">
                  <c:v>Retko</c:v>
                </c:pt>
                <c:pt idx="3">
                  <c:v>Nikad</c:v>
                </c:pt>
              </c:strCache>
            </c:strRef>
          </c:cat>
          <c:val>
            <c:numRef>
              <c:f>Sheet1!$C$2:$C$5</c:f>
              <c:numCache>
                <c:formatCode>General</c:formatCode>
                <c:ptCount val="4"/>
                <c:pt idx="0">
                  <c:v>18</c:v>
                </c:pt>
                <c:pt idx="1">
                  <c:v>22</c:v>
                </c:pt>
                <c:pt idx="2">
                  <c:v>29</c:v>
                </c:pt>
                <c:pt idx="3">
                  <c:v>30.5</c:v>
                </c:pt>
              </c:numCache>
            </c:numRef>
          </c:val>
          <c:extLst xmlns:c16r2="http://schemas.microsoft.com/office/drawing/2015/06/chart">
            <c:ext xmlns:c16="http://schemas.microsoft.com/office/drawing/2014/chart" uri="{C3380CC4-5D6E-409C-BE32-E72D297353CC}">
              <c16:uniqueId val="{0000000D-5EAD-4F0E-9CDC-A3DA1A291F60}"/>
            </c:ext>
          </c:extLst>
        </c:ser>
        <c:dLbls>
          <c:showLegendKey val="0"/>
          <c:showVal val="0"/>
          <c:showCatName val="0"/>
          <c:showSerName val="0"/>
          <c:showPercent val="0"/>
          <c:showBubbleSize val="0"/>
        </c:dLbls>
        <c:gapWidth val="20"/>
        <c:axId val="142808192"/>
        <c:axId val="142809728"/>
      </c:barChart>
      <c:catAx>
        <c:axId val="142808192"/>
        <c:scaling>
          <c:orientation val="maxMin"/>
        </c:scaling>
        <c:delete val="0"/>
        <c:axPos val="l"/>
        <c:numFmt formatCode="General" sourceLinked="0"/>
        <c:majorTickMark val="out"/>
        <c:minorTickMark val="none"/>
        <c:tickLblPos val="nextTo"/>
        <c:spPr>
          <a:ln>
            <a:noFill/>
          </a:ln>
        </c:spPr>
        <c:txPr>
          <a:bodyPr/>
          <a:lstStyle/>
          <a:p>
            <a:pPr>
              <a:defRPr sz="2400" b="0" cap="none" baseline="0">
                <a:latin typeface="Calibri" panose="020F0502020204030204" pitchFamily="34" charset="0"/>
              </a:defRPr>
            </a:pPr>
            <a:endParaRPr lang="en-US"/>
          </a:p>
        </c:txPr>
        <c:crossAx val="142809728"/>
        <c:crosses val="autoZero"/>
        <c:auto val="1"/>
        <c:lblAlgn val="ctr"/>
        <c:lblOffset val="100"/>
        <c:noMultiLvlLbl val="0"/>
      </c:catAx>
      <c:valAx>
        <c:axId val="142809728"/>
        <c:scaling>
          <c:orientation val="minMax"/>
        </c:scaling>
        <c:delete val="1"/>
        <c:axPos val="b"/>
        <c:numFmt formatCode="General" sourceLinked="1"/>
        <c:majorTickMark val="out"/>
        <c:minorTickMark val="none"/>
        <c:tickLblPos val="nextTo"/>
        <c:crossAx val="142808192"/>
        <c:crosses val="max"/>
        <c:crossBetween val="between"/>
      </c:valAx>
      <c:spPr>
        <a:noFill/>
      </c:spPr>
    </c:plotArea>
    <c:legend>
      <c:legendPos val="r"/>
      <c:layout>
        <c:manualLayout>
          <c:xMode val="edge"/>
          <c:yMode val="edge"/>
          <c:x val="0.7846266479133428"/>
          <c:y val="0.73325970618319813"/>
          <c:w val="0.21511234500517815"/>
          <c:h val="0.20593025927627973"/>
        </c:manualLayout>
      </c:layout>
      <c:overlay val="0"/>
      <c:txPr>
        <a:bodyPr/>
        <a:lstStyle/>
        <a:p>
          <a:pPr>
            <a:defRPr sz="2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1069226235639"/>
          <c:y val="0"/>
          <c:w val="0.45806399093509748"/>
          <c:h val="0.99878350401720928"/>
        </c:manualLayout>
      </c:layout>
      <c:barChart>
        <c:barDir val="bar"/>
        <c:grouping val="clustered"/>
        <c:varyColors val="0"/>
        <c:ser>
          <c:idx val="0"/>
          <c:order val="0"/>
          <c:tx>
            <c:strRef>
              <c:f>Sheet1!$B$1</c:f>
              <c:strCache>
                <c:ptCount val="1"/>
                <c:pt idx="0">
                  <c:v>Maj 2018</c:v>
                </c:pt>
              </c:strCache>
            </c:strRef>
          </c:tx>
          <c:spPr>
            <a:solidFill>
              <a:srgbClr val="007681"/>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47F0-49B3-9918-3970D8B5513E}"/>
              </c:ext>
            </c:extLst>
          </c:dPt>
          <c:dPt>
            <c:idx val="1"/>
            <c:invertIfNegative val="0"/>
            <c:bubble3D val="0"/>
            <c:extLst xmlns:c16r2="http://schemas.microsoft.com/office/drawing/2015/06/chart">
              <c:ext xmlns:c16="http://schemas.microsoft.com/office/drawing/2014/chart" uri="{C3380CC4-5D6E-409C-BE32-E72D297353CC}">
                <c16:uniqueId val="{00000001-47F0-49B3-9918-3970D8B5513E}"/>
              </c:ext>
            </c:extLst>
          </c:dPt>
          <c:dPt>
            <c:idx val="2"/>
            <c:invertIfNegative val="0"/>
            <c:bubble3D val="0"/>
            <c:extLst xmlns:c16r2="http://schemas.microsoft.com/office/drawing/2015/06/chart">
              <c:ext xmlns:c16="http://schemas.microsoft.com/office/drawing/2014/chart" uri="{C3380CC4-5D6E-409C-BE32-E72D297353CC}">
                <c16:uniqueId val="{00000002-47F0-49B3-9918-3970D8B5513E}"/>
              </c:ext>
            </c:extLst>
          </c:dPt>
          <c:dPt>
            <c:idx val="3"/>
            <c:invertIfNegative val="0"/>
            <c:bubble3D val="0"/>
            <c:extLst xmlns:c16r2="http://schemas.microsoft.com/office/drawing/2015/06/chart">
              <c:ext xmlns:c16="http://schemas.microsoft.com/office/drawing/2014/chart" uri="{C3380CC4-5D6E-409C-BE32-E72D297353CC}">
                <c16:uniqueId val="{00000003-47F0-49B3-9918-3970D8B5513E}"/>
              </c:ext>
            </c:extLst>
          </c:dPt>
          <c:dPt>
            <c:idx val="4"/>
            <c:invertIfNegative val="0"/>
            <c:bubble3D val="0"/>
            <c:extLst xmlns:c16r2="http://schemas.microsoft.com/office/drawing/2015/06/chart">
              <c:ext xmlns:c16="http://schemas.microsoft.com/office/drawing/2014/chart" uri="{C3380CC4-5D6E-409C-BE32-E72D297353CC}">
                <c16:uniqueId val="{00000004-47F0-49B3-9918-3970D8B5513E}"/>
              </c:ext>
            </c:extLst>
          </c:dPt>
          <c:dPt>
            <c:idx val="6"/>
            <c:invertIfNegative val="0"/>
            <c:bubble3D val="0"/>
            <c:spPr>
              <a:solidFill>
                <a:sysClr val="window" lastClr="FFFFFF">
                  <a:lumMod val="50000"/>
                </a:sysClr>
              </a:solidFill>
              <a:ln>
                <a:solidFill>
                  <a:schemeClr val="bg1"/>
                </a:solidFill>
              </a:ln>
              <a:effectLst/>
            </c:spPr>
            <c:extLst xmlns:c16r2="http://schemas.microsoft.com/office/drawing/2015/06/chart">
              <c:ext xmlns:c16="http://schemas.microsoft.com/office/drawing/2014/chart" uri="{C3380CC4-5D6E-409C-BE32-E72D297353CC}">
                <c16:uniqueId val="{00000000-09FA-40AE-99C8-C901A9D31406}"/>
              </c:ext>
            </c:extLst>
          </c:dPt>
          <c:dLbls>
            <c:dLbl>
              <c:idx val="4"/>
              <c:numFmt formatCode="0&quot;%&quot;" sourceLinked="0"/>
              <c:spPr>
                <a:noFill/>
                <a:ln>
                  <a:noFill/>
                </a:ln>
                <a:effectLst/>
              </c:spPr>
              <c:txPr>
                <a:bodyPr/>
                <a:lstStyle/>
                <a:p>
                  <a:pPr>
                    <a:defRPr b="1">
                      <a:latin typeface="Calibri" panose="020F0502020204030204" pitchFamily="34" charset="0"/>
                    </a:defRPr>
                  </a:pPr>
                  <a:endParaRPr lang="en-US"/>
                </a:p>
              </c:txPr>
              <c:dLblPos val="outEnd"/>
              <c:showLegendKey val="0"/>
              <c:showVal val="1"/>
              <c:showCatName val="0"/>
              <c:showSerName val="0"/>
              <c:showPercent val="0"/>
              <c:showBubbleSize val="0"/>
            </c:dLbl>
            <c:numFmt formatCode="#&quot;%&quot;" sourceLinked="0"/>
            <c:spPr>
              <a:noFill/>
              <a:ln>
                <a:noFill/>
              </a:ln>
              <a:effectLst/>
            </c:spPr>
            <c:txPr>
              <a:bodyPr/>
              <a:lstStyle/>
              <a:p>
                <a:pPr>
                  <a:defRPr b="1">
                    <a:latin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Ne treba mi fiskalni račun</c:v>
                </c:pt>
                <c:pt idx="1">
                  <c:v>Neprijatno mi je/ neću da gubim vreme u raspravi</c:v>
                </c:pt>
                <c:pt idx="2">
                  <c:v>Neka država sama vodi računa ko će platiti porez, a ko ne</c:v>
                </c:pt>
                <c:pt idx="3">
                  <c:v>Saosećam sa trgovcem/ privredom koja nije u mogućnosti da plaća poreze</c:v>
                </c:pt>
                <c:pt idx="4">
                  <c:v>Nisam siguran da li je prodavac / pružalac usluge dužan da mi izda račun</c:v>
                </c:pt>
                <c:pt idx="5">
                  <c:v>Drugo</c:v>
                </c:pt>
                <c:pt idx="6">
                  <c:v>Ne zna</c:v>
                </c:pt>
              </c:strCache>
            </c:strRef>
          </c:cat>
          <c:val>
            <c:numRef>
              <c:f>Sheet1!$B$2:$B$8</c:f>
              <c:numCache>
                <c:formatCode>General</c:formatCode>
                <c:ptCount val="7"/>
                <c:pt idx="0">
                  <c:v>47.8</c:v>
                </c:pt>
                <c:pt idx="1">
                  <c:v>21.7</c:v>
                </c:pt>
                <c:pt idx="2">
                  <c:v>12.9</c:v>
                </c:pt>
                <c:pt idx="3">
                  <c:v>4.7</c:v>
                </c:pt>
                <c:pt idx="4">
                  <c:v>3.9</c:v>
                </c:pt>
                <c:pt idx="5">
                  <c:v>5.8</c:v>
                </c:pt>
                <c:pt idx="6">
                  <c:v>3.1</c:v>
                </c:pt>
              </c:numCache>
            </c:numRef>
          </c:val>
          <c:extLst xmlns:c16r2="http://schemas.microsoft.com/office/drawing/2015/06/chart">
            <c:ext xmlns:c16="http://schemas.microsoft.com/office/drawing/2014/chart" uri="{C3380CC4-5D6E-409C-BE32-E72D297353CC}">
              <c16:uniqueId val="{00000005-47F0-49B3-9918-3970D8B5513E}"/>
            </c:ext>
          </c:extLst>
        </c:ser>
        <c:dLbls>
          <c:showLegendKey val="0"/>
          <c:showVal val="0"/>
          <c:showCatName val="0"/>
          <c:showSerName val="0"/>
          <c:showPercent val="0"/>
          <c:showBubbleSize val="0"/>
        </c:dLbls>
        <c:gapWidth val="20"/>
        <c:axId val="142883072"/>
        <c:axId val="142884864"/>
      </c:barChart>
      <c:catAx>
        <c:axId val="142883072"/>
        <c:scaling>
          <c:orientation val="maxMin"/>
        </c:scaling>
        <c:delete val="0"/>
        <c:axPos val="l"/>
        <c:numFmt formatCode="General" sourceLinked="0"/>
        <c:majorTickMark val="none"/>
        <c:minorTickMark val="in"/>
        <c:tickLblPos val="nextTo"/>
        <c:spPr>
          <a:ln>
            <a:noFill/>
          </a:ln>
        </c:spPr>
        <c:txPr>
          <a:bodyPr/>
          <a:lstStyle/>
          <a:p>
            <a:pPr>
              <a:defRPr sz="1600">
                <a:latin typeface="Calibri" panose="020F0502020204030204" pitchFamily="34" charset="0"/>
              </a:defRPr>
            </a:pPr>
            <a:endParaRPr lang="en-US"/>
          </a:p>
        </c:txPr>
        <c:crossAx val="142884864"/>
        <c:crosses val="autoZero"/>
        <c:auto val="1"/>
        <c:lblAlgn val="ctr"/>
        <c:lblOffset val="100"/>
        <c:noMultiLvlLbl val="0"/>
      </c:catAx>
      <c:valAx>
        <c:axId val="142884864"/>
        <c:scaling>
          <c:orientation val="minMax"/>
          <c:max val="65"/>
          <c:min val="0"/>
        </c:scaling>
        <c:delete val="1"/>
        <c:axPos val="b"/>
        <c:numFmt formatCode="General" sourceLinked="1"/>
        <c:majorTickMark val="out"/>
        <c:minorTickMark val="none"/>
        <c:tickLblPos val="nextTo"/>
        <c:crossAx val="142883072"/>
        <c:crosses val="max"/>
        <c:crossBetween val="between"/>
      </c:valAx>
    </c:plotArea>
    <c:plotVisOnly val="1"/>
    <c:dispBlanksAs val="gap"/>
    <c:showDLblsOverMax val="0"/>
  </c:chart>
  <c:txPr>
    <a:bodyPr/>
    <a:lstStyle/>
    <a:p>
      <a:pPr>
        <a:defRPr sz="20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773259760505145"/>
          <c:y val="0"/>
          <c:w val="0.43601532448602148"/>
          <c:h val="0.99878350401720928"/>
        </c:manualLayout>
      </c:layout>
      <c:barChart>
        <c:barDir val="bar"/>
        <c:grouping val="clustered"/>
        <c:varyColors val="0"/>
        <c:ser>
          <c:idx val="0"/>
          <c:order val="0"/>
          <c:tx>
            <c:strRef>
              <c:f>Sheet1!$B$1</c:f>
              <c:strCache>
                <c:ptCount val="1"/>
                <c:pt idx="0">
                  <c:v>Maj 2018</c:v>
                </c:pt>
              </c:strCache>
            </c:strRef>
          </c:tx>
          <c:spPr>
            <a:solidFill>
              <a:srgbClr val="007681"/>
            </a:solidFill>
            <a:ln>
              <a:solidFill>
                <a:sysClr val="window" lastClr="FFFFFF"/>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EF30-4502-841F-9F186F11982D}"/>
              </c:ext>
            </c:extLst>
          </c:dPt>
          <c:dPt>
            <c:idx val="1"/>
            <c:invertIfNegative val="0"/>
            <c:bubble3D val="0"/>
            <c:extLst xmlns:c16r2="http://schemas.microsoft.com/office/drawing/2015/06/chart">
              <c:ext xmlns:c16="http://schemas.microsoft.com/office/drawing/2014/chart" uri="{C3380CC4-5D6E-409C-BE32-E72D297353CC}">
                <c16:uniqueId val="{00000001-EF30-4502-841F-9F186F11982D}"/>
              </c:ext>
            </c:extLst>
          </c:dPt>
          <c:dPt>
            <c:idx val="2"/>
            <c:invertIfNegative val="0"/>
            <c:bubble3D val="0"/>
            <c:extLst xmlns:c16r2="http://schemas.microsoft.com/office/drawing/2015/06/chart">
              <c:ext xmlns:c16="http://schemas.microsoft.com/office/drawing/2014/chart" uri="{C3380CC4-5D6E-409C-BE32-E72D297353CC}">
                <c16:uniqueId val="{00000002-EF30-4502-841F-9F186F11982D}"/>
              </c:ext>
            </c:extLst>
          </c:dPt>
          <c:dPt>
            <c:idx val="3"/>
            <c:invertIfNegative val="0"/>
            <c:bubble3D val="0"/>
            <c:extLst xmlns:c16r2="http://schemas.microsoft.com/office/drawing/2015/06/chart">
              <c:ext xmlns:c16="http://schemas.microsoft.com/office/drawing/2014/chart" uri="{C3380CC4-5D6E-409C-BE32-E72D297353CC}">
                <c16:uniqueId val="{00000003-EF30-4502-841F-9F186F11982D}"/>
              </c:ext>
            </c:extLst>
          </c:dPt>
          <c:dLbls>
            <c:dLbl>
              <c:idx val="4"/>
              <c:numFmt formatCode="0&quot;%&quot;" sourceLinked="0"/>
              <c:spPr>
                <a:noFill/>
                <a:ln>
                  <a:noFill/>
                </a:ln>
                <a:effectLst/>
              </c:spPr>
              <c:txPr>
                <a:bodyPr/>
                <a:lstStyle/>
                <a:p>
                  <a:pPr>
                    <a:defRPr sz="20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dLbl>
            <c:numFmt formatCode="#&quot;%&quot;" sourceLinked="0"/>
            <c:spPr>
              <a:noFill/>
              <a:ln>
                <a:noFill/>
              </a:ln>
              <a:effectLst/>
            </c:spPr>
            <c:txPr>
              <a:bodyPr/>
              <a:lstStyle/>
              <a:p>
                <a:pPr>
                  <a:defRPr sz="20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To je zakonska obaveza prodavca i potvrda da je platio porez</c:v>
                </c:pt>
                <c:pt idx="1">
                  <c:v>Zbog ostvarivanja prava na garanciju/ zamenu/ reklamaciju</c:v>
                </c:pt>
                <c:pt idx="2">
                  <c:v>Sumnjam da mi je naplaćen pogrešan iznos</c:v>
                </c:pt>
                <c:pt idx="3">
                  <c:v>Zbog učešća u nagradnoj igri</c:v>
                </c:pt>
                <c:pt idx="4">
                  <c:v>Drugo</c:v>
                </c:pt>
              </c:strCache>
            </c:strRef>
          </c:cat>
          <c:val>
            <c:numRef>
              <c:f>Sheet1!$B$2:$B$6</c:f>
              <c:numCache>
                <c:formatCode>General</c:formatCode>
                <c:ptCount val="5"/>
                <c:pt idx="0" formatCode="@">
                  <c:v>51.5</c:v>
                </c:pt>
                <c:pt idx="1">
                  <c:v>28.8</c:v>
                </c:pt>
                <c:pt idx="2">
                  <c:v>13.5</c:v>
                </c:pt>
                <c:pt idx="3">
                  <c:v>1.8</c:v>
                </c:pt>
                <c:pt idx="4">
                  <c:v>4.4000000000000004</c:v>
                </c:pt>
              </c:numCache>
            </c:numRef>
          </c:val>
          <c:extLst xmlns:c16r2="http://schemas.microsoft.com/office/drawing/2015/06/chart">
            <c:ext xmlns:c16="http://schemas.microsoft.com/office/drawing/2014/chart" uri="{C3380CC4-5D6E-409C-BE32-E72D297353CC}">
              <c16:uniqueId val="{00000005-EF30-4502-841F-9F186F11982D}"/>
            </c:ext>
          </c:extLst>
        </c:ser>
        <c:ser>
          <c:idx val="1"/>
          <c:order val="1"/>
          <c:tx>
            <c:strRef>
              <c:f>Sheet1!$C$1</c:f>
              <c:strCache>
                <c:ptCount val="1"/>
                <c:pt idx="0">
                  <c:v>Septembar 2017</c:v>
                </c:pt>
              </c:strCache>
            </c:strRef>
          </c:tx>
          <c:spPr>
            <a:solidFill>
              <a:srgbClr val="CB6015"/>
            </a:solidFill>
            <a:ln>
              <a:solidFill>
                <a:sysClr val="window" lastClr="FFFFFF"/>
              </a:solidFill>
            </a:ln>
          </c:spPr>
          <c:invertIfNegative val="0"/>
          <c:dLbls>
            <c:numFmt formatCode="#&quot;%&quot;" sourceLinked="0"/>
            <c:spPr>
              <a:noFill/>
              <a:ln>
                <a:noFill/>
              </a:ln>
              <a:effectLst/>
            </c:spPr>
            <c:txPr>
              <a:bodyPr wrap="square" lIns="38100" tIns="19050" rIns="38100" bIns="19050" anchor="ctr">
                <a:spAutoFit/>
              </a:bodyPr>
              <a:lstStyle/>
              <a:p>
                <a:pPr>
                  <a:defRPr sz="2000" b="1">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To je zakonska obaveza prodavca i potvrda da je platio porez</c:v>
                </c:pt>
                <c:pt idx="1">
                  <c:v>Zbog ostvarivanja prava na garanciju/ zamenu/ reklamaciju</c:v>
                </c:pt>
                <c:pt idx="2">
                  <c:v>Sumnjam da mi je naplaćen pogrešan iznos</c:v>
                </c:pt>
                <c:pt idx="3">
                  <c:v>Zbog učešća u nagradnoj igri</c:v>
                </c:pt>
                <c:pt idx="4">
                  <c:v>Drugo</c:v>
                </c:pt>
              </c:strCache>
            </c:strRef>
          </c:cat>
          <c:val>
            <c:numRef>
              <c:f>Sheet1!$C$2:$C$6</c:f>
              <c:numCache>
                <c:formatCode>0</c:formatCode>
                <c:ptCount val="5"/>
                <c:pt idx="0">
                  <c:v>41.1</c:v>
                </c:pt>
                <c:pt idx="1">
                  <c:v>38.200000000000003</c:v>
                </c:pt>
                <c:pt idx="2">
                  <c:v>16.899999999999999</c:v>
                </c:pt>
                <c:pt idx="3">
                  <c:v>2.2999999999999998</c:v>
                </c:pt>
                <c:pt idx="4">
                  <c:v>2</c:v>
                </c:pt>
              </c:numCache>
            </c:numRef>
          </c:val>
          <c:extLst xmlns:c16r2="http://schemas.microsoft.com/office/drawing/2015/06/chart">
            <c:ext xmlns:c16="http://schemas.microsoft.com/office/drawing/2014/chart" uri="{C3380CC4-5D6E-409C-BE32-E72D297353CC}">
              <c16:uniqueId val="{00000006-EF30-4502-841F-9F186F11982D}"/>
            </c:ext>
          </c:extLst>
        </c:ser>
        <c:ser>
          <c:idx val="2"/>
          <c:order val="2"/>
          <c:tx>
            <c:strRef>
              <c:f>Sheet1!$D$1</c:f>
              <c:strCache>
                <c:ptCount val="1"/>
                <c:pt idx="0">
                  <c:v>Februar 2017</c:v>
                </c:pt>
              </c:strCache>
            </c:strRef>
          </c:tx>
          <c:spPr>
            <a:solidFill>
              <a:srgbClr val="74AA50"/>
            </a:solidFill>
            <a:ln>
              <a:solidFill>
                <a:sysClr val="window" lastClr="FFFFFF"/>
              </a:solidFill>
            </a:ln>
          </c:spPr>
          <c:invertIfNegative val="0"/>
          <c:dLbls>
            <c:numFmt formatCode="#&quot;%&quot;" sourceLinked="0"/>
            <c:spPr>
              <a:noFill/>
              <a:ln>
                <a:noFill/>
              </a:ln>
              <a:effectLst/>
            </c:spPr>
            <c:txPr>
              <a:bodyPr wrap="square" lIns="38100" tIns="19050" rIns="38100" bIns="19050" anchor="ctr">
                <a:spAutoFit/>
              </a:bodyPr>
              <a:lstStyle/>
              <a:p>
                <a:pPr>
                  <a:defRPr sz="2000" b="1">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To je zakonska obaveza prodavca i potvrda da je platio porez</c:v>
                </c:pt>
                <c:pt idx="1">
                  <c:v>Zbog ostvarivanja prava na garanciju/ zamenu/ reklamaciju</c:v>
                </c:pt>
                <c:pt idx="2">
                  <c:v>Sumnjam da mi je naplaćen pogrešan iznos</c:v>
                </c:pt>
                <c:pt idx="3">
                  <c:v>Zbog učešća u nagradnoj igri</c:v>
                </c:pt>
                <c:pt idx="4">
                  <c:v>Drugo</c:v>
                </c:pt>
              </c:strCache>
            </c:strRef>
          </c:cat>
          <c:val>
            <c:numRef>
              <c:f>Sheet1!$D$2:$D$6</c:f>
              <c:numCache>
                <c:formatCode>0</c:formatCode>
                <c:ptCount val="5"/>
                <c:pt idx="0" formatCode="@">
                  <c:v>35.9</c:v>
                </c:pt>
                <c:pt idx="1">
                  <c:v>42.7</c:v>
                </c:pt>
                <c:pt idx="2">
                  <c:v>11.8</c:v>
                </c:pt>
                <c:pt idx="3">
                  <c:v>9</c:v>
                </c:pt>
              </c:numCache>
            </c:numRef>
          </c:val>
          <c:extLst xmlns:c16r2="http://schemas.microsoft.com/office/drawing/2015/06/chart">
            <c:ext xmlns:c16="http://schemas.microsoft.com/office/drawing/2014/chart" uri="{C3380CC4-5D6E-409C-BE32-E72D297353CC}">
              <c16:uniqueId val="{00000007-EF30-4502-841F-9F186F11982D}"/>
            </c:ext>
          </c:extLst>
        </c:ser>
        <c:dLbls>
          <c:showLegendKey val="0"/>
          <c:showVal val="0"/>
          <c:showCatName val="0"/>
          <c:showSerName val="0"/>
          <c:showPercent val="0"/>
          <c:showBubbleSize val="0"/>
        </c:dLbls>
        <c:gapWidth val="30"/>
        <c:axId val="142587008"/>
        <c:axId val="142588544"/>
      </c:barChart>
      <c:catAx>
        <c:axId val="142587008"/>
        <c:scaling>
          <c:orientation val="maxMin"/>
        </c:scaling>
        <c:delete val="0"/>
        <c:axPos val="l"/>
        <c:numFmt formatCode="General" sourceLinked="0"/>
        <c:majorTickMark val="none"/>
        <c:minorTickMark val="in"/>
        <c:tickLblPos val="nextTo"/>
        <c:spPr>
          <a:ln>
            <a:noFill/>
          </a:ln>
        </c:spPr>
        <c:txPr>
          <a:bodyPr anchor="ctr" anchorCtr="1"/>
          <a:lstStyle/>
          <a:p>
            <a:pPr>
              <a:defRPr sz="1600" cap="none" baseline="0">
                <a:latin typeface="Calibri" panose="020F0502020204030204" pitchFamily="34" charset="0"/>
              </a:defRPr>
            </a:pPr>
            <a:endParaRPr lang="en-US"/>
          </a:p>
        </c:txPr>
        <c:crossAx val="142588544"/>
        <c:crosses val="autoZero"/>
        <c:auto val="1"/>
        <c:lblAlgn val="ctr"/>
        <c:lblOffset val="100"/>
        <c:noMultiLvlLbl val="0"/>
      </c:catAx>
      <c:valAx>
        <c:axId val="142588544"/>
        <c:scaling>
          <c:orientation val="minMax"/>
        </c:scaling>
        <c:delete val="1"/>
        <c:axPos val="b"/>
        <c:numFmt formatCode="@" sourceLinked="1"/>
        <c:majorTickMark val="out"/>
        <c:minorTickMark val="none"/>
        <c:tickLblPos val="nextTo"/>
        <c:crossAx val="142587008"/>
        <c:crosses val="max"/>
        <c:crossBetween val="between"/>
      </c:valAx>
    </c:plotArea>
    <c:legend>
      <c:legendPos val="r"/>
      <c:layout>
        <c:manualLayout>
          <c:xMode val="edge"/>
          <c:yMode val="edge"/>
          <c:x val="0.67543192580876654"/>
          <c:y val="0.64458460467306944"/>
          <c:w val="0.31181848466276246"/>
          <c:h val="0.26983189952338149"/>
        </c:manualLayout>
      </c:layout>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53597981818103"/>
          <c:y val="7.9813763974494779E-3"/>
          <c:w val="0.46664816825799826"/>
          <c:h val="0.99201862572047095"/>
        </c:manualLayout>
      </c:layout>
      <c:doughnutChart>
        <c:varyColors val="1"/>
        <c:ser>
          <c:idx val="0"/>
          <c:order val="0"/>
          <c:tx>
            <c:strRef>
              <c:f>Sheet1!$B$1</c:f>
              <c:strCache>
                <c:ptCount val="1"/>
                <c:pt idx="0">
                  <c:v>Series 1</c:v>
                </c:pt>
              </c:strCache>
            </c:strRef>
          </c:tx>
          <c:spPr>
            <a:ln>
              <a:solidFill>
                <a:schemeClr val="bg1"/>
              </a:solidFill>
            </a:ln>
          </c:spPr>
          <c:dPt>
            <c:idx val="0"/>
            <c:bubble3D val="0"/>
            <c:spPr>
              <a:solidFill>
                <a:srgbClr val="004644"/>
              </a:solidFill>
              <a:ln>
                <a:solidFill>
                  <a:schemeClr val="bg1"/>
                </a:solidFill>
              </a:ln>
            </c:spPr>
            <c:extLst xmlns:c16r2="http://schemas.microsoft.com/office/drawing/2015/06/chart">
              <c:ext xmlns:c16="http://schemas.microsoft.com/office/drawing/2014/chart" uri="{C3380CC4-5D6E-409C-BE32-E72D297353CC}">
                <c16:uniqueId val="{00000001-60AF-4CC0-A335-69592D7A18EE}"/>
              </c:ext>
            </c:extLst>
          </c:dPt>
          <c:dPt>
            <c:idx val="1"/>
            <c:bubble3D val="0"/>
            <c:spPr>
              <a:solidFill>
                <a:srgbClr val="007681"/>
              </a:solidFill>
              <a:ln>
                <a:solidFill>
                  <a:schemeClr val="bg1"/>
                </a:solidFill>
              </a:ln>
            </c:spPr>
            <c:extLst xmlns:c16r2="http://schemas.microsoft.com/office/drawing/2015/06/chart">
              <c:ext xmlns:c16="http://schemas.microsoft.com/office/drawing/2014/chart" uri="{C3380CC4-5D6E-409C-BE32-E72D297353CC}">
                <c16:uniqueId val="{00000003-60AF-4CC0-A335-69592D7A18EE}"/>
              </c:ext>
            </c:extLst>
          </c:dPt>
          <c:dPt>
            <c:idx val="2"/>
            <c:bubble3D val="0"/>
            <c:spPr>
              <a:solidFill>
                <a:srgbClr val="009999"/>
              </a:solidFill>
              <a:ln>
                <a:solidFill>
                  <a:schemeClr val="bg1"/>
                </a:solidFill>
              </a:ln>
            </c:spPr>
            <c:extLst xmlns:c16r2="http://schemas.microsoft.com/office/drawing/2015/06/chart">
              <c:ext xmlns:c16="http://schemas.microsoft.com/office/drawing/2014/chart" uri="{C3380CC4-5D6E-409C-BE32-E72D297353CC}">
                <c16:uniqueId val="{00000005-60AF-4CC0-A335-69592D7A18EE}"/>
              </c:ext>
            </c:extLst>
          </c:dPt>
          <c:dPt>
            <c:idx val="3"/>
            <c:bubble3D val="0"/>
            <c:spPr>
              <a:solidFill>
                <a:srgbClr val="CB333B"/>
              </a:solidFill>
              <a:ln>
                <a:solidFill>
                  <a:schemeClr val="bg1"/>
                </a:solidFill>
              </a:ln>
            </c:spPr>
            <c:extLst xmlns:c16r2="http://schemas.microsoft.com/office/drawing/2015/06/chart">
              <c:ext xmlns:c16="http://schemas.microsoft.com/office/drawing/2014/chart" uri="{C3380CC4-5D6E-409C-BE32-E72D297353CC}">
                <c16:uniqueId val="{00000007-60AF-4CC0-A335-69592D7A18EE}"/>
              </c:ext>
            </c:extLst>
          </c:dPt>
          <c:dPt>
            <c:idx val="4"/>
            <c:bubble3D val="0"/>
            <c:spPr>
              <a:solidFill>
                <a:schemeClr val="accent1">
                  <a:lumMod val="75000"/>
                </a:schemeClr>
              </a:solidFill>
              <a:ln>
                <a:solidFill>
                  <a:schemeClr val="bg1"/>
                </a:solidFill>
              </a:ln>
            </c:spPr>
            <c:extLst xmlns:c16r2="http://schemas.microsoft.com/office/drawing/2015/06/chart">
              <c:ext xmlns:c16="http://schemas.microsoft.com/office/drawing/2014/chart" uri="{C3380CC4-5D6E-409C-BE32-E72D297353CC}">
                <c16:uniqueId val="{00000009-60AF-4CC0-A335-69592D7A18EE}"/>
              </c:ext>
            </c:extLst>
          </c:dPt>
          <c:dPt>
            <c:idx val="5"/>
            <c:bubble3D val="0"/>
            <c:spPr>
              <a:solidFill>
                <a:schemeClr val="tx1"/>
              </a:solidFill>
              <a:ln>
                <a:solidFill>
                  <a:schemeClr val="bg1"/>
                </a:solidFill>
              </a:ln>
            </c:spPr>
            <c:extLst xmlns:c16r2="http://schemas.microsoft.com/office/drawing/2015/06/chart">
              <c:ext xmlns:c16="http://schemas.microsoft.com/office/drawing/2014/chart" uri="{C3380CC4-5D6E-409C-BE32-E72D297353CC}">
                <c16:uniqueId val="{0000000B-60AF-4CC0-A335-69592D7A18EE}"/>
              </c:ext>
            </c:extLst>
          </c:dPt>
          <c:dLbls>
            <c:spPr>
              <a:noFill/>
              <a:ln>
                <a:noFill/>
              </a:ln>
              <a:effectLst/>
            </c:spPr>
            <c:txPr>
              <a:bodyPr/>
              <a:lstStyle/>
              <a:p>
                <a:pPr>
                  <a:defRPr sz="2400" b="1">
                    <a:solidFill>
                      <a:schemeClr val="bg1"/>
                    </a:solidFill>
                    <a:effectLst/>
                    <a:latin typeface="Calibri" panose="020F0502020204030204" pitchFamily="34" charset="0"/>
                  </a:defRPr>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Da, uvek</c:v>
                </c:pt>
                <c:pt idx="1">
                  <c:v>Da, najmanje jednom nedeljno</c:v>
                </c:pt>
                <c:pt idx="2">
                  <c:v>Da, jednom mesečno ili ređe</c:v>
                </c:pt>
                <c:pt idx="3">
                  <c:v>Ne koristim karticu prilikom kupovine</c:v>
                </c:pt>
              </c:strCache>
            </c:strRef>
          </c:cat>
          <c:val>
            <c:numRef>
              <c:f>Sheet1!$B$2:$B$5</c:f>
              <c:numCache>
                <c:formatCode>General</c:formatCode>
                <c:ptCount val="4"/>
                <c:pt idx="0">
                  <c:v>9</c:v>
                </c:pt>
                <c:pt idx="1">
                  <c:v>20.5</c:v>
                </c:pt>
                <c:pt idx="2">
                  <c:v>12.6</c:v>
                </c:pt>
                <c:pt idx="3">
                  <c:v>57.9</c:v>
                </c:pt>
              </c:numCache>
            </c:numRef>
          </c:val>
          <c:extLst xmlns:c16r2="http://schemas.microsoft.com/office/drawing/2015/06/chart">
            <c:ext xmlns:c16="http://schemas.microsoft.com/office/drawing/2014/chart" uri="{C3380CC4-5D6E-409C-BE32-E72D297353CC}">
              <c16:uniqueId val="{0000000C-60AF-4CC0-A335-69592D7A18EE}"/>
            </c:ext>
          </c:extLst>
        </c:ser>
        <c:ser>
          <c:idx val="1"/>
          <c:order val="1"/>
          <c:tx>
            <c:v>Labels</c:v>
          </c:tx>
          <c:spPr>
            <a:noFill/>
            <a:ln>
              <a:noFill/>
            </a:ln>
          </c:spPr>
          <c:dLbls>
            <c:dLbl>
              <c:idx val="0"/>
              <c:layout>
                <c:manualLayout>
                  <c:x val="6.7090348193507315E-2"/>
                  <c:y val="2.2739983255334249E-2"/>
                </c:manualLayout>
              </c:layout>
              <c:spPr>
                <a:noFill/>
                <a:ln>
                  <a:noFill/>
                </a:ln>
                <a:effectLst/>
              </c:spPr>
              <c:txPr>
                <a:bodyPr rot="0" vert="horz" lIns="38100" tIns="19050" rIns="38100" bIns="19050">
                  <a:noAutofit/>
                </a:bodyPr>
                <a:lstStyle/>
                <a:p>
                  <a:pPr>
                    <a:defRPr sz="2200">
                      <a:latin typeface="Calibri" panose="020F0502020204030204" pitchFamily="34" charset="0"/>
                    </a:defRPr>
                  </a:pPr>
                  <a:endParaRPr lang="en-US"/>
                </a:p>
              </c:txPr>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23174565735160652"/>
                      <c:h val="0.10575425662820663"/>
                    </c:manualLayout>
                  </c15:layout>
                </c:ext>
                <c:ext xmlns:c16="http://schemas.microsoft.com/office/drawing/2014/chart" uri="{C3380CC4-5D6E-409C-BE32-E72D297353CC}">
                  <c16:uniqueId val="{0000000D-60AF-4CC0-A335-69592D7A18EE}"/>
                </c:ext>
              </c:extLst>
            </c:dLbl>
            <c:dLbl>
              <c:idx val="1"/>
              <c:layout>
                <c:manualLayout>
                  <c:x val="8.1568521770486915E-2"/>
                  <c:y val="0.12429053617530018"/>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25139981139661732"/>
                      <c:h val="0.22232128529872755"/>
                    </c:manualLayout>
                  </c15:layout>
                </c:ext>
                <c:ext xmlns:c16="http://schemas.microsoft.com/office/drawing/2014/chart" uri="{C3380CC4-5D6E-409C-BE32-E72D297353CC}">
                  <c16:uniqueId val="{0000000E-60AF-4CC0-A335-69592D7A18EE}"/>
                </c:ext>
              </c:extLst>
            </c:dLbl>
            <c:dLbl>
              <c:idx val="2"/>
              <c:layout>
                <c:manualLayout>
                  <c:x val="5.6821067758642242E-2"/>
                  <c:y val="3.3465287658931225E-2"/>
                </c:manualLayout>
              </c:layout>
              <c:spPr>
                <a:noFill/>
                <a:ln>
                  <a:noFill/>
                </a:ln>
                <a:effectLst/>
              </c:spPr>
              <c:txPr>
                <a:bodyPr rot="0" vert="horz" lIns="38100" tIns="19050" rIns="38100" bIns="19050">
                  <a:noAutofit/>
                </a:bodyPr>
                <a:lstStyle/>
                <a:p>
                  <a:pPr>
                    <a:defRPr sz="2200">
                      <a:latin typeface="Calibri" panose="020F0502020204030204" pitchFamily="34" charset="0"/>
                    </a:defRPr>
                  </a:pPr>
                  <a:endParaRPr lang="en-US"/>
                </a:p>
              </c:txPr>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36324031866861423"/>
                      <c:h val="0.10587177765106269"/>
                    </c:manualLayout>
                  </c15:layout>
                </c:ext>
                <c:ext xmlns:c16="http://schemas.microsoft.com/office/drawing/2014/chart" uri="{C3380CC4-5D6E-409C-BE32-E72D297353CC}">
                  <c16:uniqueId val="{0000000F-60AF-4CC0-A335-69592D7A18EE}"/>
                </c:ext>
              </c:extLst>
            </c:dLbl>
            <c:dLbl>
              <c:idx val="3"/>
              <c:layout>
                <c:manualLayout>
                  <c:x val="-0.12109523070794624"/>
                  <c:y val="-0.10883012325671917"/>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60AF-4CC0-A335-69592D7A18EE}"/>
                </c:ext>
              </c:extLst>
            </c:dLbl>
            <c:dLbl>
              <c:idx val="4"/>
              <c:layout>
                <c:manualLayout>
                  <c:x val="-6.8779501011463295E-2"/>
                  <c:y val="-1.08658755254068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60AF-4CC0-A335-69592D7A18EE}"/>
                </c:ext>
              </c:extLst>
            </c:dLbl>
            <c:dLbl>
              <c:idx val="5"/>
              <c:layout>
                <c:manualLayout>
                  <c:x val="-1.34861766689146E-2"/>
                  <c:y val="0"/>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60AF-4CC0-A335-69592D7A18EE}"/>
                </c:ext>
              </c:extLst>
            </c:dLbl>
            <c:spPr>
              <a:noFill/>
              <a:ln>
                <a:noFill/>
              </a:ln>
              <a:effectLst/>
            </c:spPr>
            <c:txPr>
              <a:bodyPr rot="0" vert="horz" lIns="38100" tIns="19050" rIns="38100" bIns="19050">
                <a:spAutoFit/>
              </a:bodyPr>
              <a:lstStyle/>
              <a:p>
                <a:pPr>
                  <a:defRPr sz="2200">
                    <a:latin typeface="Calibri" panose="020F0502020204030204" pitchFamily="34" charset="0"/>
                  </a:defRPr>
                </a:pPr>
                <a:endParaRPr lang="en-US"/>
              </a:p>
            </c:txPr>
            <c:showLegendKey val="0"/>
            <c:showVal val="0"/>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Da, uvek</c:v>
                </c:pt>
                <c:pt idx="1">
                  <c:v>Da, najmanje jednom nedeljno</c:v>
                </c:pt>
                <c:pt idx="2">
                  <c:v>Da, jednom mesečno ili ređe</c:v>
                </c:pt>
                <c:pt idx="3">
                  <c:v>Ne koristim karticu prilikom kupovine</c:v>
                </c:pt>
              </c:strCache>
            </c:strRef>
          </c:cat>
          <c:val>
            <c:numRef>
              <c:f>Sheet1!$GL$2:$GL$7</c:f>
              <c:numCache>
                <c:formatCode>General</c:formatCode>
                <c:ptCount val="6"/>
                <c:pt idx="0">
                  <c:v>9</c:v>
                </c:pt>
                <c:pt idx="1">
                  <c:v>20.5</c:v>
                </c:pt>
                <c:pt idx="2">
                  <c:v>12.6</c:v>
                </c:pt>
                <c:pt idx="3">
                  <c:v>57.9</c:v>
                </c:pt>
              </c:numCache>
            </c:numRef>
          </c:val>
          <c:extLst xmlns:c16r2="http://schemas.microsoft.com/office/drawing/2015/06/chart">
            <c:ext xmlns:c16="http://schemas.microsoft.com/office/drawing/2014/chart" uri="{C3380CC4-5D6E-409C-BE32-E72D297353CC}">
              <c16:uniqueId val="{00000013-60AF-4CC0-A335-69592D7A18EE}"/>
            </c:ext>
          </c:extLst>
        </c:ser>
        <c:dLbls>
          <c:showLegendKey val="0"/>
          <c:showVal val="0"/>
          <c:showCatName val="0"/>
          <c:showSerName val="0"/>
          <c:showPercent val="1"/>
          <c:showBubbleSize val="0"/>
          <c:showLeaderLines val="1"/>
        </c:dLbls>
        <c:firstSliceAng val="0"/>
        <c:holeSize val="40"/>
      </c:doughnut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57526941450952"/>
          <c:y val="0"/>
          <c:w val="0.8238906461373573"/>
          <c:h val="0.99056658562154565"/>
        </c:manualLayout>
      </c:layout>
      <c:barChart>
        <c:barDir val="bar"/>
        <c:grouping val="percentStacked"/>
        <c:varyColors val="0"/>
        <c:ser>
          <c:idx val="0"/>
          <c:order val="0"/>
          <c:tx>
            <c:strRef>
              <c:f>Sheet1!$B$1</c:f>
              <c:strCache>
                <c:ptCount val="1"/>
                <c:pt idx="0">
                  <c:v>Da, uvek</c:v>
                </c:pt>
              </c:strCache>
            </c:strRef>
          </c:tx>
          <c:spPr>
            <a:solidFill>
              <a:srgbClr val="005250"/>
            </a:solidFill>
            <a:ln>
              <a:solidFill>
                <a:schemeClr val="bg1"/>
              </a:solidFill>
            </a:ln>
          </c:spPr>
          <c:invertIfNegative val="0"/>
          <c:dLbls>
            <c:dLbl>
              <c:idx val="5"/>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B3E-421C-B1B0-7EEA9312EED4}"/>
                </c:ext>
              </c:extLst>
            </c:dLbl>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Sheet1!$A$2:$A$14</c:f>
              <c:strCache>
                <c:ptCount val="13"/>
                <c:pt idx="0">
                  <c:v>Total</c:v>
                </c:pt>
                <c:pt idx="2">
                  <c:v>Muški</c:v>
                </c:pt>
                <c:pt idx="3">
                  <c:v>Ženski</c:v>
                </c:pt>
                <c:pt idx="5">
                  <c:v>18 - 29</c:v>
                </c:pt>
                <c:pt idx="6">
                  <c:v>30 - 44</c:v>
                </c:pt>
                <c:pt idx="7">
                  <c:v>45 - 60</c:v>
                </c:pt>
                <c:pt idx="8">
                  <c:v>60+</c:v>
                </c:pt>
                <c:pt idx="10">
                  <c:v>Osnovna i niže</c:v>
                </c:pt>
                <c:pt idx="11">
                  <c:v>Srednja</c:v>
                </c:pt>
                <c:pt idx="12">
                  <c:v>Viša, visoka</c:v>
                </c:pt>
              </c:strCache>
            </c:strRef>
          </c:cat>
          <c:val>
            <c:numRef>
              <c:f>Sheet1!$B$2:$B$14</c:f>
              <c:numCache>
                <c:formatCode>General</c:formatCode>
                <c:ptCount val="13"/>
                <c:pt idx="0">
                  <c:v>9</c:v>
                </c:pt>
                <c:pt idx="2" formatCode="0">
                  <c:v>8</c:v>
                </c:pt>
                <c:pt idx="3" formatCode="0">
                  <c:v>10</c:v>
                </c:pt>
                <c:pt idx="5" formatCode="0">
                  <c:v>12</c:v>
                </c:pt>
                <c:pt idx="6" formatCode="0">
                  <c:v>11</c:v>
                </c:pt>
                <c:pt idx="7" formatCode="0">
                  <c:v>8</c:v>
                </c:pt>
                <c:pt idx="8" formatCode="0">
                  <c:v>6</c:v>
                </c:pt>
                <c:pt idx="10" formatCode="0">
                  <c:v>3</c:v>
                </c:pt>
                <c:pt idx="11" formatCode="0">
                  <c:v>10</c:v>
                </c:pt>
                <c:pt idx="12" formatCode="0">
                  <c:v>17</c:v>
                </c:pt>
              </c:numCache>
            </c:numRef>
          </c:val>
          <c:extLst xmlns:c16r2="http://schemas.microsoft.com/office/drawing/2015/06/chart">
            <c:ext xmlns:c16="http://schemas.microsoft.com/office/drawing/2014/chart" uri="{C3380CC4-5D6E-409C-BE32-E72D297353CC}">
              <c16:uniqueId val="{00000001-7B3E-421C-B1B0-7EEA9312EED4}"/>
            </c:ext>
          </c:extLst>
        </c:ser>
        <c:ser>
          <c:idx val="1"/>
          <c:order val="1"/>
          <c:tx>
            <c:strRef>
              <c:f>Sheet1!$C$1</c:f>
              <c:strCache>
                <c:ptCount val="1"/>
                <c:pt idx="0">
                  <c:v>Da, najmanje jednom nedeljno</c:v>
                </c:pt>
              </c:strCache>
            </c:strRef>
          </c:tx>
          <c:spPr>
            <a:solidFill>
              <a:srgbClr val="007681"/>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Sheet1!$A$2:$A$14</c:f>
              <c:strCache>
                <c:ptCount val="13"/>
                <c:pt idx="0">
                  <c:v>Total</c:v>
                </c:pt>
                <c:pt idx="2">
                  <c:v>Muški</c:v>
                </c:pt>
                <c:pt idx="3">
                  <c:v>Ženski</c:v>
                </c:pt>
                <c:pt idx="5">
                  <c:v>18 - 29</c:v>
                </c:pt>
                <c:pt idx="6">
                  <c:v>30 - 44</c:v>
                </c:pt>
                <c:pt idx="7">
                  <c:v>45 - 60</c:v>
                </c:pt>
                <c:pt idx="8">
                  <c:v>60+</c:v>
                </c:pt>
                <c:pt idx="10">
                  <c:v>Osnovna i niže</c:v>
                </c:pt>
                <c:pt idx="11">
                  <c:v>Srednja</c:v>
                </c:pt>
                <c:pt idx="12">
                  <c:v>Viša, visoka</c:v>
                </c:pt>
              </c:strCache>
            </c:strRef>
          </c:cat>
          <c:val>
            <c:numRef>
              <c:f>Sheet1!$C$2:$C$14</c:f>
              <c:numCache>
                <c:formatCode>General</c:formatCode>
                <c:ptCount val="13"/>
                <c:pt idx="0">
                  <c:v>20.5</c:v>
                </c:pt>
                <c:pt idx="2" formatCode="0">
                  <c:v>20</c:v>
                </c:pt>
                <c:pt idx="3" formatCode="0">
                  <c:v>21</c:v>
                </c:pt>
                <c:pt idx="5" formatCode="0">
                  <c:v>21</c:v>
                </c:pt>
                <c:pt idx="6" formatCode="0">
                  <c:v>30</c:v>
                </c:pt>
                <c:pt idx="7" formatCode="0">
                  <c:v>24</c:v>
                </c:pt>
                <c:pt idx="8" formatCode="0">
                  <c:v>9</c:v>
                </c:pt>
                <c:pt idx="10" formatCode="0">
                  <c:v>9</c:v>
                </c:pt>
                <c:pt idx="11" formatCode="0">
                  <c:v>21</c:v>
                </c:pt>
                <c:pt idx="12" formatCode="0">
                  <c:v>38</c:v>
                </c:pt>
              </c:numCache>
            </c:numRef>
          </c:val>
          <c:extLst xmlns:c16r2="http://schemas.microsoft.com/office/drawing/2015/06/chart">
            <c:ext xmlns:c16="http://schemas.microsoft.com/office/drawing/2014/chart" uri="{C3380CC4-5D6E-409C-BE32-E72D297353CC}">
              <c16:uniqueId val="{00000002-7B3E-421C-B1B0-7EEA9312EED4}"/>
            </c:ext>
          </c:extLst>
        </c:ser>
        <c:ser>
          <c:idx val="2"/>
          <c:order val="2"/>
          <c:tx>
            <c:strRef>
              <c:f>Sheet1!$D$1</c:f>
              <c:strCache>
                <c:ptCount val="1"/>
                <c:pt idx="0">
                  <c:v>Da, jednom mesečno ili ređe</c:v>
                </c:pt>
              </c:strCache>
            </c:strRef>
          </c:tx>
          <c:spPr>
            <a:solidFill>
              <a:srgbClr val="3D87A1"/>
            </a:solidFill>
            <a:ln>
              <a:solidFill>
                <a:schemeClr val="bg1"/>
              </a:solidFill>
            </a:ln>
          </c:spPr>
          <c:invertIfNegative val="0"/>
          <c:dLbls>
            <c:numFmt formatCode="#,##0" sourceLinked="0"/>
            <c:spPr>
              <a:noFill/>
              <a:ln>
                <a:noFill/>
              </a:ln>
              <a:effectLst/>
            </c:spPr>
            <c:txPr>
              <a:bodyPr/>
              <a:lstStyle/>
              <a:p>
                <a:pPr>
                  <a:defRPr sz="2000" b="1">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13"/>
                <c:pt idx="0">
                  <c:v>Total</c:v>
                </c:pt>
                <c:pt idx="2">
                  <c:v>Muški</c:v>
                </c:pt>
                <c:pt idx="3">
                  <c:v>Ženski</c:v>
                </c:pt>
                <c:pt idx="5">
                  <c:v>18 - 29</c:v>
                </c:pt>
                <c:pt idx="6">
                  <c:v>30 - 44</c:v>
                </c:pt>
                <c:pt idx="7">
                  <c:v>45 - 60</c:v>
                </c:pt>
                <c:pt idx="8">
                  <c:v>60+</c:v>
                </c:pt>
                <c:pt idx="10">
                  <c:v>Osnovna i niže</c:v>
                </c:pt>
                <c:pt idx="11">
                  <c:v>Srednja</c:v>
                </c:pt>
                <c:pt idx="12">
                  <c:v>Viša, visoka</c:v>
                </c:pt>
              </c:strCache>
            </c:strRef>
          </c:cat>
          <c:val>
            <c:numRef>
              <c:f>Sheet1!$D$2:$D$14</c:f>
              <c:numCache>
                <c:formatCode>General</c:formatCode>
                <c:ptCount val="13"/>
                <c:pt idx="0">
                  <c:v>12.6</c:v>
                </c:pt>
                <c:pt idx="2" formatCode="0">
                  <c:v>12</c:v>
                </c:pt>
                <c:pt idx="3" formatCode="0">
                  <c:v>13</c:v>
                </c:pt>
                <c:pt idx="5" formatCode="0">
                  <c:v>15</c:v>
                </c:pt>
                <c:pt idx="6" formatCode="0">
                  <c:v>14</c:v>
                </c:pt>
                <c:pt idx="7" formatCode="0">
                  <c:v>15</c:v>
                </c:pt>
                <c:pt idx="8" formatCode="0">
                  <c:v>8</c:v>
                </c:pt>
                <c:pt idx="10" formatCode="0">
                  <c:v>7</c:v>
                </c:pt>
                <c:pt idx="11" formatCode="0">
                  <c:v>15</c:v>
                </c:pt>
                <c:pt idx="12" formatCode="0">
                  <c:v>16</c:v>
                </c:pt>
              </c:numCache>
            </c:numRef>
          </c:val>
          <c:extLst xmlns:c16r2="http://schemas.microsoft.com/office/drawing/2015/06/chart">
            <c:ext xmlns:c16="http://schemas.microsoft.com/office/drawing/2014/chart" uri="{C3380CC4-5D6E-409C-BE32-E72D297353CC}">
              <c16:uniqueId val="{00000003-7B3E-421C-B1B0-7EEA9312EED4}"/>
            </c:ext>
          </c:extLst>
        </c:ser>
        <c:ser>
          <c:idx val="3"/>
          <c:order val="3"/>
          <c:tx>
            <c:strRef>
              <c:f>Sheet1!$E$1</c:f>
              <c:strCache>
                <c:ptCount val="1"/>
                <c:pt idx="0">
                  <c:v>Ne koristim karticu prilikom kupovine</c:v>
                </c:pt>
              </c:strCache>
            </c:strRef>
          </c:tx>
          <c:spPr>
            <a:solidFill>
              <a:srgbClr val="CB333B"/>
            </a:solidFill>
            <a:ln>
              <a:solidFill>
                <a:schemeClr val="bg1"/>
              </a:solidFill>
            </a:ln>
          </c:spPr>
          <c:invertIfNegative val="0"/>
          <c:dLbls>
            <c:numFmt formatCode="#,##0" sourceLinked="0"/>
            <c:spPr>
              <a:noFill/>
              <a:ln>
                <a:noFill/>
              </a:ln>
              <a:effectLst/>
            </c:spPr>
            <c:txPr>
              <a:bodyPr/>
              <a:lstStyle/>
              <a:p>
                <a:pPr>
                  <a:defRPr sz="2000" b="1">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13"/>
                <c:pt idx="0">
                  <c:v>Total</c:v>
                </c:pt>
                <c:pt idx="2">
                  <c:v>Muški</c:v>
                </c:pt>
                <c:pt idx="3">
                  <c:v>Ženski</c:v>
                </c:pt>
                <c:pt idx="5">
                  <c:v>18 - 29</c:v>
                </c:pt>
                <c:pt idx="6">
                  <c:v>30 - 44</c:v>
                </c:pt>
                <c:pt idx="7">
                  <c:v>45 - 60</c:v>
                </c:pt>
                <c:pt idx="8">
                  <c:v>60+</c:v>
                </c:pt>
                <c:pt idx="10">
                  <c:v>Osnovna i niže</c:v>
                </c:pt>
                <c:pt idx="11">
                  <c:v>Srednja</c:v>
                </c:pt>
                <c:pt idx="12">
                  <c:v>Viša, visoka</c:v>
                </c:pt>
              </c:strCache>
            </c:strRef>
          </c:cat>
          <c:val>
            <c:numRef>
              <c:f>Sheet1!$E$2:$E$14</c:f>
              <c:numCache>
                <c:formatCode>General</c:formatCode>
                <c:ptCount val="13"/>
                <c:pt idx="0">
                  <c:v>57.9</c:v>
                </c:pt>
                <c:pt idx="2" formatCode="0">
                  <c:v>60</c:v>
                </c:pt>
                <c:pt idx="3" formatCode="0">
                  <c:v>56</c:v>
                </c:pt>
                <c:pt idx="5" formatCode="0">
                  <c:v>53</c:v>
                </c:pt>
                <c:pt idx="6" formatCode="0">
                  <c:v>44</c:v>
                </c:pt>
                <c:pt idx="7" formatCode="0">
                  <c:v>54</c:v>
                </c:pt>
                <c:pt idx="8" formatCode="0">
                  <c:v>77</c:v>
                </c:pt>
                <c:pt idx="10" formatCode="0">
                  <c:v>81</c:v>
                </c:pt>
                <c:pt idx="11" formatCode="0">
                  <c:v>55</c:v>
                </c:pt>
                <c:pt idx="12" formatCode="0">
                  <c:v>28</c:v>
                </c:pt>
              </c:numCache>
            </c:numRef>
          </c:val>
          <c:extLst xmlns:c16r2="http://schemas.microsoft.com/office/drawing/2015/06/chart">
            <c:ext xmlns:c16="http://schemas.microsoft.com/office/drawing/2014/chart" uri="{C3380CC4-5D6E-409C-BE32-E72D297353CC}">
              <c16:uniqueId val="{00000004-7B3E-421C-B1B0-7EEA9312EED4}"/>
            </c:ext>
          </c:extLst>
        </c:ser>
        <c:dLbls>
          <c:dLblPos val="ctr"/>
          <c:showLegendKey val="0"/>
          <c:showVal val="1"/>
          <c:showCatName val="0"/>
          <c:showSerName val="0"/>
          <c:showPercent val="0"/>
          <c:showBubbleSize val="0"/>
        </c:dLbls>
        <c:gapWidth val="26"/>
        <c:overlap val="100"/>
        <c:axId val="142698752"/>
        <c:axId val="142725120"/>
      </c:barChart>
      <c:catAx>
        <c:axId val="142698752"/>
        <c:scaling>
          <c:orientation val="maxMin"/>
        </c:scaling>
        <c:delete val="0"/>
        <c:axPos val="l"/>
        <c:numFmt formatCode="General" sourceLinked="0"/>
        <c:majorTickMark val="out"/>
        <c:minorTickMark val="none"/>
        <c:tickLblPos val="nextTo"/>
        <c:spPr>
          <a:ln>
            <a:noFill/>
          </a:ln>
        </c:spPr>
        <c:txPr>
          <a:bodyPr/>
          <a:lstStyle/>
          <a:p>
            <a:pPr>
              <a:defRPr sz="1600" b="1" cap="all" baseline="0">
                <a:latin typeface="Calibri" panose="020F0502020204030204" pitchFamily="34" charset="0"/>
              </a:defRPr>
            </a:pPr>
            <a:endParaRPr lang="en-US"/>
          </a:p>
        </c:txPr>
        <c:crossAx val="142725120"/>
        <c:crosses val="autoZero"/>
        <c:auto val="1"/>
        <c:lblAlgn val="ctr"/>
        <c:lblOffset val="100"/>
        <c:noMultiLvlLbl val="0"/>
      </c:catAx>
      <c:valAx>
        <c:axId val="142725120"/>
        <c:scaling>
          <c:orientation val="minMax"/>
          <c:max val="1"/>
        </c:scaling>
        <c:delete val="1"/>
        <c:axPos val="b"/>
        <c:numFmt formatCode="0%" sourceLinked="0"/>
        <c:majorTickMark val="out"/>
        <c:minorTickMark val="none"/>
        <c:tickLblPos val="nextTo"/>
        <c:crossAx val="142698752"/>
        <c:crosses val="max"/>
        <c:crossBetween val="between"/>
      </c:valAx>
    </c:plotArea>
    <c:legend>
      <c:legendPos val="r"/>
      <c:layout>
        <c:manualLayout>
          <c:xMode val="edge"/>
          <c:yMode val="edge"/>
          <c:x val="1.253945640026876E-4"/>
          <c:y val="7.4034396403335381E-2"/>
          <c:w val="0.99987460543599727"/>
          <c:h val="7.6244879127276344E-2"/>
        </c:manualLayout>
      </c:layout>
      <c:overlay val="0"/>
      <c:txPr>
        <a:bodyPr/>
        <a:lstStyle/>
        <a:p>
          <a:pPr>
            <a:defRPr sz="18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034512505146487"/>
          <c:y val="0"/>
          <c:w val="0.80210385120607519"/>
          <c:h val="0.99056658562154565"/>
        </c:manualLayout>
      </c:layout>
      <c:barChart>
        <c:barDir val="bar"/>
        <c:grouping val="percentStacked"/>
        <c:varyColors val="0"/>
        <c:ser>
          <c:idx val="0"/>
          <c:order val="0"/>
          <c:tx>
            <c:strRef>
              <c:f>Sheet1!$B$1</c:f>
              <c:strCache>
                <c:ptCount val="1"/>
                <c:pt idx="0">
                  <c:v>Da, uvek</c:v>
                </c:pt>
              </c:strCache>
            </c:strRef>
          </c:tx>
          <c:spPr>
            <a:solidFill>
              <a:srgbClr val="005250"/>
            </a:solidFill>
            <a:ln>
              <a:solidFill>
                <a:schemeClr val="bg1"/>
              </a:solidFill>
            </a:ln>
          </c:spPr>
          <c:invertIfNegative val="0"/>
          <c:dLbls>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B3E-421C-B1B0-7EEA9312EED4}"/>
                </c:ext>
              </c:extLst>
            </c:dLbl>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Sheet1!$A$2:$A$13</c:f>
              <c:strCache>
                <c:ptCount val="12"/>
                <c:pt idx="0">
                  <c:v>Total</c:v>
                </c:pt>
                <c:pt idx="2">
                  <c:v>Bez prihoda</c:v>
                </c:pt>
                <c:pt idx="3">
                  <c:v>Do 28000 din.</c:v>
                </c:pt>
                <c:pt idx="4">
                  <c:v>Više od 28000 din.</c:v>
                </c:pt>
                <c:pt idx="6">
                  <c:v>Beograd</c:v>
                </c:pt>
                <c:pt idx="7">
                  <c:v>Centralna Srbija</c:v>
                </c:pt>
                <c:pt idx="8">
                  <c:v>Vojvodina</c:v>
                </c:pt>
                <c:pt idx="10">
                  <c:v>Grad</c:v>
                </c:pt>
                <c:pt idx="11">
                  <c:v>Selo</c:v>
                </c:pt>
              </c:strCache>
            </c:strRef>
          </c:cat>
          <c:val>
            <c:numRef>
              <c:f>Sheet1!$B$2:$B$13</c:f>
              <c:numCache>
                <c:formatCode>General</c:formatCode>
                <c:ptCount val="12"/>
                <c:pt idx="0">
                  <c:v>9</c:v>
                </c:pt>
                <c:pt idx="2" formatCode="0">
                  <c:v>2</c:v>
                </c:pt>
                <c:pt idx="3" formatCode="0">
                  <c:v>7</c:v>
                </c:pt>
                <c:pt idx="4" formatCode="0">
                  <c:v>13</c:v>
                </c:pt>
                <c:pt idx="6" formatCode="0">
                  <c:v>18</c:v>
                </c:pt>
                <c:pt idx="7" formatCode="0">
                  <c:v>6</c:v>
                </c:pt>
                <c:pt idx="8" formatCode="0">
                  <c:v>7</c:v>
                </c:pt>
                <c:pt idx="10" formatCode="0">
                  <c:v>12</c:v>
                </c:pt>
                <c:pt idx="11" formatCode="0">
                  <c:v>5</c:v>
                </c:pt>
              </c:numCache>
            </c:numRef>
          </c:val>
          <c:extLst xmlns:c16r2="http://schemas.microsoft.com/office/drawing/2015/06/chart">
            <c:ext xmlns:c16="http://schemas.microsoft.com/office/drawing/2014/chart" uri="{C3380CC4-5D6E-409C-BE32-E72D297353CC}">
              <c16:uniqueId val="{00000001-7B3E-421C-B1B0-7EEA9312EED4}"/>
            </c:ext>
          </c:extLst>
        </c:ser>
        <c:ser>
          <c:idx val="1"/>
          <c:order val="1"/>
          <c:tx>
            <c:strRef>
              <c:f>Sheet1!$C$1</c:f>
              <c:strCache>
                <c:ptCount val="1"/>
                <c:pt idx="0">
                  <c:v>Da, najmanje jednom nedeljno</c:v>
                </c:pt>
              </c:strCache>
            </c:strRef>
          </c:tx>
          <c:spPr>
            <a:solidFill>
              <a:srgbClr val="007681"/>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Sheet1!$A$2:$A$13</c:f>
              <c:strCache>
                <c:ptCount val="12"/>
                <c:pt idx="0">
                  <c:v>Total</c:v>
                </c:pt>
                <c:pt idx="2">
                  <c:v>Bez prihoda</c:v>
                </c:pt>
                <c:pt idx="3">
                  <c:v>Do 28000 din.</c:v>
                </c:pt>
                <c:pt idx="4">
                  <c:v>Više od 28000 din.</c:v>
                </c:pt>
                <c:pt idx="6">
                  <c:v>Beograd</c:v>
                </c:pt>
                <c:pt idx="7">
                  <c:v>Centralna Srbija</c:v>
                </c:pt>
                <c:pt idx="8">
                  <c:v>Vojvodina</c:v>
                </c:pt>
                <c:pt idx="10">
                  <c:v>Grad</c:v>
                </c:pt>
                <c:pt idx="11">
                  <c:v>Selo</c:v>
                </c:pt>
              </c:strCache>
            </c:strRef>
          </c:cat>
          <c:val>
            <c:numRef>
              <c:f>Sheet1!$C$2:$C$13</c:f>
              <c:numCache>
                <c:formatCode>General</c:formatCode>
                <c:ptCount val="12"/>
                <c:pt idx="0">
                  <c:v>20.5</c:v>
                </c:pt>
                <c:pt idx="2" formatCode="0">
                  <c:v>8</c:v>
                </c:pt>
                <c:pt idx="3" formatCode="0">
                  <c:v>11</c:v>
                </c:pt>
                <c:pt idx="4" formatCode="0">
                  <c:v>33</c:v>
                </c:pt>
                <c:pt idx="6" formatCode="0">
                  <c:v>30</c:v>
                </c:pt>
                <c:pt idx="7" formatCode="0">
                  <c:v>16</c:v>
                </c:pt>
                <c:pt idx="8" formatCode="0">
                  <c:v>21</c:v>
                </c:pt>
                <c:pt idx="10" formatCode="0">
                  <c:v>25</c:v>
                </c:pt>
                <c:pt idx="11" formatCode="0">
                  <c:v>14</c:v>
                </c:pt>
              </c:numCache>
            </c:numRef>
          </c:val>
          <c:extLst xmlns:c16r2="http://schemas.microsoft.com/office/drawing/2015/06/chart">
            <c:ext xmlns:c16="http://schemas.microsoft.com/office/drawing/2014/chart" uri="{C3380CC4-5D6E-409C-BE32-E72D297353CC}">
              <c16:uniqueId val="{00000002-7B3E-421C-B1B0-7EEA9312EED4}"/>
            </c:ext>
          </c:extLst>
        </c:ser>
        <c:ser>
          <c:idx val="2"/>
          <c:order val="2"/>
          <c:tx>
            <c:strRef>
              <c:f>Sheet1!$D$1</c:f>
              <c:strCache>
                <c:ptCount val="1"/>
                <c:pt idx="0">
                  <c:v>Da, jednom mesečno ili ređe</c:v>
                </c:pt>
              </c:strCache>
            </c:strRef>
          </c:tx>
          <c:spPr>
            <a:solidFill>
              <a:srgbClr val="3D87A1"/>
            </a:solidFill>
            <a:ln>
              <a:solidFill>
                <a:schemeClr val="bg1"/>
              </a:solidFill>
            </a:ln>
          </c:spPr>
          <c:invertIfNegative val="0"/>
          <c:dLbls>
            <c:numFmt formatCode="#,##0" sourceLinked="0"/>
            <c:spPr>
              <a:noFill/>
              <a:ln>
                <a:noFill/>
              </a:ln>
              <a:effectLst/>
            </c:spPr>
            <c:txPr>
              <a:bodyPr/>
              <a:lstStyle/>
              <a:p>
                <a:pPr>
                  <a:defRPr sz="2000" b="1">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Total</c:v>
                </c:pt>
                <c:pt idx="2">
                  <c:v>Bez prihoda</c:v>
                </c:pt>
                <c:pt idx="3">
                  <c:v>Do 28000 din.</c:v>
                </c:pt>
                <c:pt idx="4">
                  <c:v>Više od 28000 din.</c:v>
                </c:pt>
                <c:pt idx="6">
                  <c:v>Beograd</c:v>
                </c:pt>
                <c:pt idx="7">
                  <c:v>Centralna Srbija</c:v>
                </c:pt>
                <c:pt idx="8">
                  <c:v>Vojvodina</c:v>
                </c:pt>
                <c:pt idx="10">
                  <c:v>Grad</c:v>
                </c:pt>
                <c:pt idx="11">
                  <c:v>Selo</c:v>
                </c:pt>
              </c:strCache>
            </c:strRef>
          </c:cat>
          <c:val>
            <c:numRef>
              <c:f>Sheet1!$D$2:$D$13</c:f>
              <c:numCache>
                <c:formatCode>General</c:formatCode>
                <c:ptCount val="12"/>
                <c:pt idx="0">
                  <c:v>12.6</c:v>
                </c:pt>
                <c:pt idx="2" formatCode="0">
                  <c:v>6</c:v>
                </c:pt>
                <c:pt idx="3" formatCode="0">
                  <c:v>11</c:v>
                </c:pt>
                <c:pt idx="4" formatCode="0">
                  <c:v>17</c:v>
                </c:pt>
                <c:pt idx="6" formatCode="0">
                  <c:v>16</c:v>
                </c:pt>
                <c:pt idx="7" formatCode="0">
                  <c:v>10</c:v>
                </c:pt>
                <c:pt idx="8" formatCode="0">
                  <c:v>15</c:v>
                </c:pt>
                <c:pt idx="10" formatCode="0">
                  <c:v>15</c:v>
                </c:pt>
                <c:pt idx="11" formatCode="0">
                  <c:v>9</c:v>
                </c:pt>
              </c:numCache>
            </c:numRef>
          </c:val>
          <c:extLst xmlns:c16r2="http://schemas.microsoft.com/office/drawing/2015/06/chart">
            <c:ext xmlns:c16="http://schemas.microsoft.com/office/drawing/2014/chart" uri="{C3380CC4-5D6E-409C-BE32-E72D297353CC}">
              <c16:uniqueId val="{00000003-7B3E-421C-B1B0-7EEA9312EED4}"/>
            </c:ext>
          </c:extLst>
        </c:ser>
        <c:ser>
          <c:idx val="3"/>
          <c:order val="3"/>
          <c:tx>
            <c:strRef>
              <c:f>Sheet1!$E$1</c:f>
              <c:strCache>
                <c:ptCount val="1"/>
                <c:pt idx="0">
                  <c:v>Ne koristim karticu prilikom kupovine</c:v>
                </c:pt>
              </c:strCache>
            </c:strRef>
          </c:tx>
          <c:spPr>
            <a:solidFill>
              <a:srgbClr val="CB333B"/>
            </a:solidFill>
            <a:ln>
              <a:solidFill>
                <a:schemeClr val="bg1"/>
              </a:solidFill>
            </a:ln>
          </c:spPr>
          <c:invertIfNegative val="0"/>
          <c:dLbls>
            <c:numFmt formatCode="#,##0" sourceLinked="0"/>
            <c:spPr>
              <a:noFill/>
              <a:ln>
                <a:noFill/>
              </a:ln>
              <a:effectLst/>
            </c:spPr>
            <c:txPr>
              <a:bodyPr/>
              <a:lstStyle/>
              <a:p>
                <a:pPr>
                  <a:defRPr sz="2000" b="1">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Total</c:v>
                </c:pt>
                <c:pt idx="2">
                  <c:v>Bez prihoda</c:v>
                </c:pt>
                <c:pt idx="3">
                  <c:v>Do 28000 din.</c:v>
                </c:pt>
                <c:pt idx="4">
                  <c:v>Više od 28000 din.</c:v>
                </c:pt>
                <c:pt idx="6">
                  <c:v>Beograd</c:v>
                </c:pt>
                <c:pt idx="7">
                  <c:v>Centralna Srbija</c:v>
                </c:pt>
                <c:pt idx="8">
                  <c:v>Vojvodina</c:v>
                </c:pt>
                <c:pt idx="10">
                  <c:v>Grad</c:v>
                </c:pt>
                <c:pt idx="11">
                  <c:v>Selo</c:v>
                </c:pt>
              </c:strCache>
            </c:strRef>
          </c:cat>
          <c:val>
            <c:numRef>
              <c:f>Sheet1!$E$2:$E$13</c:f>
              <c:numCache>
                <c:formatCode>General</c:formatCode>
                <c:ptCount val="12"/>
                <c:pt idx="0">
                  <c:v>57.9</c:v>
                </c:pt>
                <c:pt idx="2" formatCode="0">
                  <c:v>85</c:v>
                </c:pt>
                <c:pt idx="3" formatCode="0">
                  <c:v>70</c:v>
                </c:pt>
                <c:pt idx="4" formatCode="0">
                  <c:v>37</c:v>
                </c:pt>
                <c:pt idx="6" formatCode="0">
                  <c:v>36</c:v>
                </c:pt>
                <c:pt idx="7" formatCode="0">
                  <c:v>69</c:v>
                </c:pt>
                <c:pt idx="8" formatCode="0">
                  <c:v>56</c:v>
                </c:pt>
                <c:pt idx="10" formatCode="0">
                  <c:v>48</c:v>
                </c:pt>
                <c:pt idx="11" formatCode="0">
                  <c:v>72</c:v>
                </c:pt>
              </c:numCache>
            </c:numRef>
          </c:val>
          <c:extLst xmlns:c16r2="http://schemas.microsoft.com/office/drawing/2015/06/chart">
            <c:ext xmlns:c16="http://schemas.microsoft.com/office/drawing/2014/chart" uri="{C3380CC4-5D6E-409C-BE32-E72D297353CC}">
              <c16:uniqueId val="{00000004-7B3E-421C-B1B0-7EEA9312EED4}"/>
            </c:ext>
          </c:extLst>
        </c:ser>
        <c:dLbls>
          <c:dLblPos val="ctr"/>
          <c:showLegendKey val="0"/>
          <c:showVal val="1"/>
          <c:showCatName val="0"/>
          <c:showSerName val="0"/>
          <c:showPercent val="0"/>
          <c:showBubbleSize val="0"/>
        </c:dLbls>
        <c:gapWidth val="26"/>
        <c:overlap val="100"/>
        <c:axId val="142799232"/>
        <c:axId val="142800768"/>
      </c:barChart>
      <c:catAx>
        <c:axId val="142799232"/>
        <c:scaling>
          <c:orientation val="maxMin"/>
        </c:scaling>
        <c:delete val="0"/>
        <c:axPos val="l"/>
        <c:numFmt formatCode="General" sourceLinked="0"/>
        <c:majorTickMark val="out"/>
        <c:minorTickMark val="none"/>
        <c:tickLblPos val="nextTo"/>
        <c:spPr>
          <a:ln>
            <a:noFill/>
          </a:ln>
        </c:spPr>
        <c:txPr>
          <a:bodyPr/>
          <a:lstStyle/>
          <a:p>
            <a:pPr>
              <a:defRPr sz="1600" b="1" cap="all" baseline="0">
                <a:latin typeface="Calibri" panose="020F0502020204030204" pitchFamily="34" charset="0"/>
              </a:defRPr>
            </a:pPr>
            <a:endParaRPr lang="en-US"/>
          </a:p>
        </c:txPr>
        <c:crossAx val="142800768"/>
        <c:crosses val="autoZero"/>
        <c:auto val="1"/>
        <c:lblAlgn val="ctr"/>
        <c:lblOffset val="100"/>
        <c:noMultiLvlLbl val="0"/>
      </c:catAx>
      <c:valAx>
        <c:axId val="142800768"/>
        <c:scaling>
          <c:orientation val="minMax"/>
          <c:max val="1"/>
        </c:scaling>
        <c:delete val="1"/>
        <c:axPos val="b"/>
        <c:numFmt formatCode="0%" sourceLinked="0"/>
        <c:majorTickMark val="out"/>
        <c:minorTickMark val="none"/>
        <c:tickLblPos val="nextTo"/>
        <c:crossAx val="142799232"/>
        <c:crosses val="max"/>
        <c:crossBetween val="between"/>
      </c:valAx>
    </c:plotArea>
    <c:legend>
      <c:legendPos val="r"/>
      <c:layout>
        <c:manualLayout>
          <c:xMode val="edge"/>
          <c:yMode val="edge"/>
          <c:x val="1.253945640026925E-4"/>
          <c:y val="7.8950077877520175E-2"/>
          <c:w val="0.99987460543599727"/>
          <c:h val="8.3618471371108824E-2"/>
        </c:manualLayout>
      </c:layout>
      <c:overlay val="0"/>
      <c:txPr>
        <a:bodyPr/>
        <a:lstStyle/>
        <a:p>
          <a:pPr>
            <a:defRPr sz="18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767642531362832"/>
          <c:y val="0"/>
          <c:w val="0.39748858715908836"/>
          <c:h val="0.99878350401720928"/>
        </c:manualLayout>
      </c:layout>
      <c:barChart>
        <c:barDir val="bar"/>
        <c:grouping val="clustered"/>
        <c:varyColors val="0"/>
        <c:ser>
          <c:idx val="0"/>
          <c:order val="0"/>
          <c:tx>
            <c:strRef>
              <c:f>Sheet1!$B$1</c:f>
              <c:strCache>
                <c:ptCount val="1"/>
                <c:pt idx="0">
                  <c:v>Maj 2018</c:v>
                </c:pt>
              </c:strCache>
            </c:strRef>
          </c:tx>
          <c:spPr>
            <a:solidFill>
              <a:srgbClr val="007681"/>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B009-4F34-9FCF-88B1D2931C43}"/>
              </c:ext>
            </c:extLst>
          </c:dPt>
          <c:dPt>
            <c:idx val="1"/>
            <c:invertIfNegative val="0"/>
            <c:bubble3D val="0"/>
            <c:extLst xmlns:c16r2="http://schemas.microsoft.com/office/drawing/2015/06/chart">
              <c:ext xmlns:c16="http://schemas.microsoft.com/office/drawing/2014/chart" uri="{C3380CC4-5D6E-409C-BE32-E72D297353CC}">
                <c16:uniqueId val="{00000001-B009-4F34-9FCF-88B1D2931C43}"/>
              </c:ext>
            </c:extLst>
          </c:dPt>
          <c:dPt>
            <c:idx val="2"/>
            <c:invertIfNegative val="0"/>
            <c:bubble3D val="0"/>
            <c:extLst xmlns:c16r2="http://schemas.microsoft.com/office/drawing/2015/06/chart">
              <c:ext xmlns:c16="http://schemas.microsoft.com/office/drawing/2014/chart" uri="{C3380CC4-5D6E-409C-BE32-E72D297353CC}">
                <c16:uniqueId val="{00000002-B009-4F34-9FCF-88B1D2931C43}"/>
              </c:ext>
            </c:extLst>
          </c:dPt>
          <c:dPt>
            <c:idx val="3"/>
            <c:invertIfNegative val="0"/>
            <c:bubble3D val="0"/>
            <c:extLst xmlns:c16r2="http://schemas.microsoft.com/office/drawing/2015/06/chart">
              <c:ext xmlns:c16="http://schemas.microsoft.com/office/drawing/2014/chart" uri="{C3380CC4-5D6E-409C-BE32-E72D297353CC}">
                <c16:uniqueId val="{00000003-B009-4F34-9FCF-88B1D2931C43}"/>
              </c:ext>
            </c:extLst>
          </c:dPt>
          <c:dPt>
            <c:idx val="4"/>
            <c:invertIfNegative val="0"/>
            <c:bubble3D val="0"/>
            <c:extLst xmlns:c16r2="http://schemas.microsoft.com/office/drawing/2015/06/chart">
              <c:ext xmlns:c16="http://schemas.microsoft.com/office/drawing/2014/chart" uri="{C3380CC4-5D6E-409C-BE32-E72D297353CC}">
                <c16:uniqueId val="{00000004-B009-4F34-9FCF-88B1D2931C43}"/>
              </c:ext>
            </c:extLst>
          </c:dPt>
          <c:dLbls>
            <c:dLbl>
              <c:idx val="4"/>
              <c:numFmt formatCode="0&quot;%&quot;" sourceLinked="0"/>
              <c:spPr>
                <a:noFill/>
                <a:ln>
                  <a:noFill/>
                </a:ln>
                <a:effectLst/>
              </c:spPr>
              <c:txPr>
                <a:bodyPr/>
                <a:lstStyle/>
                <a:p>
                  <a:pPr>
                    <a:defRPr b="1">
                      <a:latin typeface="Calibri" panose="020F0502020204030204" pitchFamily="34" charset="0"/>
                    </a:defRPr>
                  </a:pPr>
                  <a:endParaRPr lang="en-US"/>
                </a:p>
              </c:txPr>
              <c:dLblPos val="outEnd"/>
              <c:showLegendKey val="0"/>
              <c:showVal val="1"/>
              <c:showCatName val="0"/>
              <c:showSerName val="0"/>
              <c:showPercent val="0"/>
              <c:showBubbleSize val="0"/>
            </c:dLbl>
            <c:numFmt formatCode="#&quot;%&quot;" sourceLinked="0"/>
            <c:spPr>
              <a:noFill/>
              <a:ln>
                <a:noFill/>
              </a:ln>
              <a:effectLst/>
            </c:spPr>
            <c:txPr>
              <a:bodyPr/>
              <a:lstStyle/>
              <a:p>
                <a:pPr>
                  <a:defRPr b="1">
                    <a:latin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Jer mi je tako lakše</c:v>
                </c:pt>
                <c:pt idx="1">
                  <c:v>Jer mogu da plaćam na rate ili na kredit</c:v>
                </c:pt>
                <c:pt idx="2">
                  <c:v>Jer je bezbednije</c:v>
                </c:pt>
                <c:pt idx="3">
                  <c:v>Jer mogu da plaćam preko interneta</c:v>
                </c:pt>
                <c:pt idx="4">
                  <c:v>Kad nemam dovoljno keš novca plaćam karticom</c:v>
                </c:pt>
              </c:strCache>
            </c:strRef>
          </c:cat>
          <c:val>
            <c:numRef>
              <c:f>Sheet1!$B$2:$B$6</c:f>
              <c:numCache>
                <c:formatCode>General</c:formatCode>
                <c:ptCount val="5"/>
                <c:pt idx="0">
                  <c:v>70.3</c:v>
                </c:pt>
                <c:pt idx="1">
                  <c:v>23.3</c:v>
                </c:pt>
                <c:pt idx="2">
                  <c:v>15.8</c:v>
                </c:pt>
                <c:pt idx="3">
                  <c:v>9.6999999999999993</c:v>
                </c:pt>
                <c:pt idx="4">
                  <c:v>4.7</c:v>
                </c:pt>
              </c:numCache>
            </c:numRef>
          </c:val>
          <c:extLst xmlns:c16r2="http://schemas.microsoft.com/office/drawing/2015/06/chart">
            <c:ext xmlns:c16="http://schemas.microsoft.com/office/drawing/2014/chart" uri="{C3380CC4-5D6E-409C-BE32-E72D297353CC}">
              <c16:uniqueId val="{00000005-B009-4F34-9FCF-88B1D2931C43}"/>
            </c:ext>
          </c:extLst>
        </c:ser>
        <c:dLbls>
          <c:showLegendKey val="0"/>
          <c:showVal val="0"/>
          <c:showCatName val="0"/>
          <c:showSerName val="0"/>
          <c:showPercent val="0"/>
          <c:showBubbleSize val="0"/>
        </c:dLbls>
        <c:gapWidth val="20"/>
        <c:axId val="143281536"/>
        <c:axId val="143287424"/>
      </c:barChart>
      <c:catAx>
        <c:axId val="143281536"/>
        <c:scaling>
          <c:orientation val="maxMin"/>
        </c:scaling>
        <c:delete val="0"/>
        <c:axPos val="l"/>
        <c:numFmt formatCode="General" sourceLinked="0"/>
        <c:majorTickMark val="none"/>
        <c:minorTickMark val="in"/>
        <c:tickLblPos val="nextTo"/>
        <c:spPr>
          <a:ln>
            <a:noFill/>
          </a:ln>
        </c:spPr>
        <c:txPr>
          <a:bodyPr/>
          <a:lstStyle/>
          <a:p>
            <a:pPr>
              <a:defRPr sz="1800"/>
            </a:pPr>
            <a:endParaRPr lang="en-US"/>
          </a:p>
        </c:txPr>
        <c:crossAx val="143287424"/>
        <c:crosses val="autoZero"/>
        <c:auto val="1"/>
        <c:lblAlgn val="ctr"/>
        <c:lblOffset val="100"/>
        <c:noMultiLvlLbl val="0"/>
      </c:catAx>
      <c:valAx>
        <c:axId val="143287424"/>
        <c:scaling>
          <c:orientation val="minMax"/>
          <c:max val="80"/>
          <c:min val="0"/>
        </c:scaling>
        <c:delete val="1"/>
        <c:axPos val="b"/>
        <c:numFmt formatCode="General" sourceLinked="1"/>
        <c:majorTickMark val="out"/>
        <c:minorTickMark val="none"/>
        <c:tickLblPos val="nextTo"/>
        <c:crossAx val="143281536"/>
        <c:crosses val="max"/>
        <c:crossBetween val="between"/>
      </c:valAx>
    </c:plotArea>
    <c:plotVisOnly val="1"/>
    <c:dispBlanksAs val="gap"/>
    <c:showDLblsOverMax val="0"/>
  </c:chart>
  <c:txPr>
    <a:bodyPr/>
    <a:lstStyle/>
    <a:p>
      <a:pPr>
        <a:defRPr sz="20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835719391471934"/>
          <c:y val="0"/>
          <c:w val="0.43601532448602148"/>
          <c:h val="0.99878350401720928"/>
        </c:manualLayout>
      </c:layout>
      <c:barChart>
        <c:barDir val="bar"/>
        <c:grouping val="clustered"/>
        <c:varyColors val="0"/>
        <c:ser>
          <c:idx val="0"/>
          <c:order val="0"/>
          <c:tx>
            <c:strRef>
              <c:f>Sheet1!$B$1</c:f>
              <c:strCache>
                <c:ptCount val="1"/>
                <c:pt idx="0">
                  <c:v>Maj 2018</c:v>
                </c:pt>
              </c:strCache>
            </c:strRef>
          </c:tx>
          <c:spPr>
            <a:solidFill>
              <a:srgbClr val="CB333B"/>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CFC9-4762-9109-5EB8FC4716FF}"/>
              </c:ext>
            </c:extLst>
          </c:dPt>
          <c:dPt>
            <c:idx val="1"/>
            <c:invertIfNegative val="0"/>
            <c:bubble3D val="0"/>
            <c:extLst xmlns:c16r2="http://schemas.microsoft.com/office/drawing/2015/06/chart">
              <c:ext xmlns:c16="http://schemas.microsoft.com/office/drawing/2014/chart" uri="{C3380CC4-5D6E-409C-BE32-E72D297353CC}">
                <c16:uniqueId val="{00000001-CFC9-4762-9109-5EB8FC4716FF}"/>
              </c:ext>
            </c:extLst>
          </c:dPt>
          <c:dPt>
            <c:idx val="2"/>
            <c:invertIfNegative val="0"/>
            <c:bubble3D val="0"/>
            <c:extLst xmlns:c16r2="http://schemas.microsoft.com/office/drawing/2015/06/chart">
              <c:ext xmlns:c16="http://schemas.microsoft.com/office/drawing/2014/chart" uri="{C3380CC4-5D6E-409C-BE32-E72D297353CC}">
                <c16:uniqueId val="{00000002-CFC9-4762-9109-5EB8FC4716FF}"/>
              </c:ext>
            </c:extLst>
          </c:dPt>
          <c:dPt>
            <c:idx val="3"/>
            <c:invertIfNegative val="0"/>
            <c:bubble3D val="0"/>
            <c:extLst xmlns:c16r2="http://schemas.microsoft.com/office/drawing/2015/06/chart">
              <c:ext xmlns:c16="http://schemas.microsoft.com/office/drawing/2014/chart" uri="{C3380CC4-5D6E-409C-BE32-E72D297353CC}">
                <c16:uniqueId val="{00000003-CFC9-4762-9109-5EB8FC4716FF}"/>
              </c:ext>
            </c:extLst>
          </c:dPt>
          <c:dLbls>
            <c:dLbl>
              <c:idx val="4"/>
              <c:numFmt formatCode="0&quot;%&quot;" sourceLinked="0"/>
              <c:spPr>
                <a:noFill/>
                <a:ln>
                  <a:noFill/>
                </a:ln>
                <a:effectLst/>
              </c:spPr>
              <c:txPr>
                <a:bodyPr/>
                <a:lstStyle/>
                <a:p>
                  <a:pPr>
                    <a:defRPr sz="20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dLbl>
            <c:numFmt formatCode="#&quot;%&quot;" sourceLinked="0"/>
            <c:spPr>
              <a:noFill/>
              <a:ln>
                <a:noFill/>
              </a:ln>
              <a:effectLst/>
            </c:spPr>
            <c:txPr>
              <a:bodyPr/>
              <a:lstStyle/>
              <a:p>
                <a:pPr>
                  <a:defRPr sz="20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Jer nemam tekući račun u banci</c:v>
                </c:pt>
                <c:pt idx="1">
                  <c:v>Jer se plašim da nije bezbedno</c:v>
                </c:pt>
                <c:pt idx="2">
                  <c:v>Jer u mom kraju nema dovoljno banaka i bankomata</c:v>
                </c:pt>
                <c:pt idx="3">
                  <c:v>Više volim da plaćam kešom</c:v>
                </c:pt>
                <c:pt idx="4">
                  <c:v>Jer ne znam kako da dobijem i koristim karticu</c:v>
                </c:pt>
                <c:pt idx="5">
                  <c:v>Jer u prodavnicama i na šalterima ne omogućavaju plaćanje karticom</c:v>
                </c:pt>
                <c:pt idx="6">
                  <c:v>Nemam karticu/ ne treba mi kartica</c:v>
                </c:pt>
                <c:pt idx="7">
                  <c:v>Nemam novca na računu</c:v>
                </c:pt>
              </c:strCache>
            </c:strRef>
          </c:cat>
          <c:val>
            <c:numRef>
              <c:f>Sheet1!$B$2:$B$9</c:f>
              <c:numCache>
                <c:formatCode>General</c:formatCode>
                <c:ptCount val="8"/>
                <c:pt idx="0" formatCode="@">
                  <c:v>36.700000000000003</c:v>
                </c:pt>
                <c:pt idx="1">
                  <c:v>22.2</c:v>
                </c:pt>
                <c:pt idx="2">
                  <c:v>11.6</c:v>
                </c:pt>
                <c:pt idx="3">
                  <c:v>10.6</c:v>
                </c:pt>
                <c:pt idx="4">
                  <c:v>7.5</c:v>
                </c:pt>
                <c:pt idx="5">
                  <c:v>7.3</c:v>
                </c:pt>
                <c:pt idx="6">
                  <c:v>6.7</c:v>
                </c:pt>
                <c:pt idx="7">
                  <c:v>1.6</c:v>
                </c:pt>
              </c:numCache>
            </c:numRef>
          </c:val>
          <c:extLst xmlns:c16r2="http://schemas.microsoft.com/office/drawing/2015/06/chart">
            <c:ext xmlns:c16="http://schemas.microsoft.com/office/drawing/2014/chart" uri="{C3380CC4-5D6E-409C-BE32-E72D297353CC}">
              <c16:uniqueId val="{00000005-CFC9-4762-9109-5EB8FC4716FF}"/>
            </c:ext>
          </c:extLst>
        </c:ser>
        <c:dLbls>
          <c:showLegendKey val="0"/>
          <c:showVal val="0"/>
          <c:showCatName val="0"/>
          <c:showSerName val="0"/>
          <c:showPercent val="0"/>
          <c:showBubbleSize val="0"/>
        </c:dLbls>
        <c:gapWidth val="20"/>
        <c:axId val="143404032"/>
        <c:axId val="143426304"/>
      </c:barChart>
      <c:catAx>
        <c:axId val="143404032"/>
        <c:scaling>
          <c:orientation val="maxMin"/>
        </c:scaling>
        <c:delete val="0"/>
        <c:axPos val="l"/>
        <c:numFmt formatCode="General" sourceLinked="0"/>
        <c:majorTickMark val="none"/>
        <c:minorTickMark val="in"/>
        <c:tickLblPos val="nextTo"/>
        <c:spPr>
          <a:ln>
            <a:noFill/>
          </a:ln>
        </c:spPr>
        <c:txPr>
          <a:bodyPr anchor="ctr" anchorCtr="1"/>
          <a:lstStyle/>
          <a:p>
            <a:pPr>
              <a:defRPr sz="1700" cap="none" baseline="0">
                <a:latin typeface="Calibri" panose="020F0502020204030204" pitchFamily="34" charset="0"/>
              </a:defRPr>
            </a:pPr>
            <a:endParaRPr lang="en-US"/>
          </a:p>
        </c:txPr>
        <c:crossAx val="143426304"/>
        <c:crosses val="autoZero"/>
        <c:auto val="1"/>
        <c:lblAlgn val="ctr"/>
        <c:lblOffset val="100"/>
        <c:noMultiLvlLbl val="0"/>
      </c:catAx>
      <c:valAx>
        <c:axId val="143426304"/>
        <c:scaling>
          <c:orientation val="minMax"/>
        </c:scaling>
        <c:delete val="1"/>
        <c:axPos val="b"/>
        <c:numFmt formatCode="@" sourceLinked="1"/>
        <c:majorTickMark val="out"/>
        <c:minorTickMark val="none"/>
        <c:tickLblPos val="nextTo"/>
        <c:crossAx val="143404032"/>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367570269970004"/>
          <c:y val="0"/>
          <c:w val="0.68969589798664344"/>
          <c:h val="0.99878350401720928"/>
        </c:manualLayout>
      </c:layout>
      <c:barChart>
        <c:barDir val="bar"/>
        <c:grouping val="clustered"/>
        <c:varyColors val="0"/>
        <c:ser>
          <c:idx val="0"/>
          <c:order val="0"/>
          <c:tx>
            <c:strRef>
              <c:f>Sheet1!$B$1</c:f>
              <c:strCache>
                <c:ptCount val="1"/>
                <c:pt idx="0">
                  <c:v>Maj 2018</c:v>
                </c:pt>
              </c:strCache>
            </c:strRef>
          </c:tx>
          <c:spPr>
            <a:solidFill>
              <a:srgbClr val="007681"/>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4A86-453F-90B3-FEF60B95DC79}"/>
              </c:ext>
            </c:extLst>
          </c:dPt>
          <c:dPt>
            <c:idx val="1"/>
            <c:invertIfNegative val="0"/>
            <c:bubble3D val="0"/>
            <c:extLst xmlns:c16r2="http://schemas.microsoft.com/office/drawing/2015/06/chart">
              <c:ext xmlns:c16="http://schemas.microsoft.com/office/drawing/2014/chart" uri="{C3380CC4-5D6E-409C-BE32-E72D297353CC}">
                <c16:uniqueId val="{00000001-4A86-453F-90B3-FEF60B95DC79}"/>
              </c:ext>
            </c:extLst>
          </c:dPt>
          <c:dPt>
            <c:idx val="2"/>
            <c:invertIfNegative val="0"/>
            <c:bubble3D val="0"/>
            <c:extLst xmlns:c16r2="http://schemas.microsoft.com/office/drawing/2015/06/chart">
              <c:ext xmlns:c16="http://schemas.microsoft.com/office/drawing/2014/chart" uri="{C3380CC4-5D6E-409C-BE32-E72D297353CC}">
                <c16:uniqueId val="{00000002-4A86-453F-90B3-FEF60B95DC79}"/>
              </c:ext>
            </c:extLst>
          </c:dPt>
          <c:dPt>
            <c:idx val="3"/>
            <c:invertIfNegative val="0"/>
            <c:bubble3D val="0"/>
            <c:extLst xmlns:c16r2="http://schemas.microsoft.com/office/drawing/2015/06/chart">
              <c:ext xmlns:c16="http://schemas.microsoft.com/office/drawing/2014/chart" uri="{C3380CC4-5D6E-409C-BE32-E72D297353CC}">
                <c16:uniqueId val="{00000003-4A86-453F-90B3-FEF60B95DC79}"/>
              </c:ext>
            </c:extLst>
          </c:dPt>
          <c:dPt>
            <c:idx val="4"/>
            <c:invertIfNegative val="0"/>
            <c:bubble3D val="0"/>
            <c:extLst xmlns:c16r2="http://schemas.microsoft.com/office/drawing/2015/06/chart">
              <c:ext xmlns:c16="http://schemas.microsoft.com/office/drawing/2014/chart" uri="{C3380CC4-5D6E-409C-BE32-E72D297353CC}">
                <c16:uniqueId val="{00000004-4A86-453F-90B3-FEF60B95DC79}"/>
              </c:ext>
            </c:extLst>
          </c:dPt>
          <c:dLbls>
            <c:dLbl>
              <c:idx val="4"/>
              <c:numFmt formatCode="0&quot;%&quot;" sourceLinked="0"/>
              <c:spPr>
                <a:noFill/>
                <a:ln>
                  <a:noFill/>
                </a:ln>
                <a:effectLst/>
              </c:spPr>
              <c:txPr>
                <a:bodyPr/>
                <a:lstStyle/>
                <a:p>
                  <a:pPr>
                    <a:defRPr b="1">
                      <a:latin typeface="Calibri" panose="020F0502020204030204" pitchFamily="34" charset="0"/>
                    </a:defRPr>
                  </a:pPr>
                  <a:endParaRPr lang="en-US"/>
                </a:p>
              </c:txPr>
              <c:dLblPos val="outEnd"/>
              <c:showLegendKey val="0"/>
              <c:showVal val="1"/>
              <c:showCatName val="0"/>
              <c:showSerName val="0"/>
              <c:showPercent val="0"/>
              <c:showBubbleSize val="0"/>
            </c:dLbl>
            <c:numFmt formatCode="#&quot;%&quot;" sourceLinked="0"/>
            <c:spPr>
              <a:noFill/>
              <a:ln>
                <a:noFill/>
              </a:ln>
              <a:effectLst/>
            </c:spPr>
            <c:txPr>
              <a:bodyPr/>
              <a:lstStyle/>
              <a:p>
                <a:pPr>
                  <a:defRPr b="1">
                    <a:latin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13"/>
                <c:pt idx="0">
                  <c:v>Total</c:v>
                </c:pt>
                <c:pt idx="2">
                  <c:v>Muški</c:v>
                </c:pt>
                <c:pt idx="3">
                  <c:v>Ženski</c:v>
                </c:pt>
                <c:pt idx="5">
                  <c:v>18 - 29</c:v>
                </c:pt>
                <c:pt idx="6">
                  <c:v>30 - 44</c:v>
                </c:pt>
                <c:pt idx="7">
                  <c:v>45 - 60</c:v>
                </c:pt>
                <c:pt idx="8">
                  <c:v>60+</c:v>
                </c:pt>
                <c:pt idx="10">
                  <c:v>Osnovna i niže</c:v>
                </c:pt>
                <c:pt idx="11">
                  <c:v>Srednja</c:v>
                </c:pt>
                <c:pt idx="12">
                  <c:v>Viša, visoka</c:v>
                </c:pt>
              </c:strCache>
            </c:strRef>
          </c:cat>
          <c:val>
            <c:numRef>
              <c:f>Sheet1!$B$2:$B$14</c:f>
              <c:numCache>
                <c:formatCode>General</c:formatCode>
                <c:ptCount val="13"/>
                <c:pt idx="0">
                  <c:v>37</c:v>
                </c:pt>
                <c:pt idx="2">
                  <c:v>31.4</c:v>
                </c:pt>
                <c:pt idx="3">
                  <c:v>41.8</c:v>
                </c:pt>
                <c:pt idx="5">
                  <c:v>70.3</c:v>
                </c:pt>
                <c:pt idx="6">
                  <c:v>40.9</c:v>
                </c:pt>
                <c:pt idx="7">
                  <c:v>40.299999999999997</c:v>
                </c:pt>
                <c:pt idx="8">
                  <c:v>16.600000000000001</c:v>
                </c:pt>
                <c:pt idx="10">
                  <c:v>40.200000000000003</c:v>
                </c:pt>
                <c:pt idx="11">
                  <c:v>36.299999999999997</c:v>
                </c:pt>
                <c:pt idx="12">
                  <c:v>22</c:v>
                </c:pt>
              </c:numCache>
            </c:numRef>
          </c:val>
          <c:extLst xmlns:c16r2="http://schemas.microsoft.com/office/drawing/2015/06/chart">
            <c:ext xmlns:c16="http://schemas.microsoft.com/office/drawing/2014/chart" uri="{C3380CC4-5D6E-409C-BE32-E72D297353CC}">
              <c16:uniqueId val="{00000005-4A86-453F-90B3-FEF60B95DC79}"/>
            </c:ext>
          </c:extLst>
        </c:ser>
        <c:dLbls>
          <c:showLegendKey val="0"/>
          <c:showVal val="0"/>
          <c:showCatName val="0"/>
          <c:showSerName val="0"/>
          <c:showPercent val="0"/>
          <c:showBubbleSize val="0"/>
        </c:dLbls>
        <c:gapWidth val="20"/>
        <c:axId val="143838208"/>
        <c:axId val="143856384"/>
      </c:barChart>
      <c:catAx>
        <c:axId val="143838208"/>
        <c:scaling>
          <c:orientation val="maxMin"/>
        </c:scaling>
        <c:delete val="0"/>
        <c:axPos val="l"/>
        <c:numFmt formatCode="General" sourceLinked="0"/>
        <c:majorTickMark val="none"/>
        <c:minorTickMark val="in"/>
        <c:tickLblPos val="nextTo"/>
        <c:spPr>
          <a:ln>
            <a:noFill/>
          </a:ln>
        </c:spPr>
        <c:txPr>
          <a:bodyPr/>
          <a:lstStyle/>
          <a:p>
            <a:pPr>
              <a:defRPr sz="1800"/>
            </a:pPr>
            <a:endParaRPr lang="en-US"/>
          </a:p>
        </c:txPr>
        <c:crossAx val="143856384"/>
        <c:crosses val="autoZero"/>
        <c:auto val="1"/>
        <c:lblAlgn val="ctr"/>
        <c:lblOffset val="100"/>
        <c:noMultiLvlLbl val="0"/>
      </c:catAx>
      <c:valAx>
        <c:axId val="143856384"/>
        <c:scaling>
          <c:orientation val="minMax"/>
          <c:max val="80"/>
          <c:min val="0"/>
        </c:scaling>
        <c:delete val="1"/>
        <c:axPos val="b"/>
        <c:numFmt formatCode="General" sourceLinked="1"/>
        <c:majorTickMark val="out"/>
        <c:minorTickMark val="none"/>
        <c:tickLblPos val="nextTo"/>
        <c:crossAx val="143838208"/>
        <c:crosses val="max"/>
        <c:crossBetween val="between"/>
      </c:valAx>
    </c:plotArea>
    <c:plotVisOnly val="1"/>
    <c:dispBlanksAs val="gap"/>
    <c:showDLblsOverMax val="0"/>
  </c:chart>
  <c:txPr>
    <a:bodyPr/>
    <a:lstStyle/>
    <a:p>
      <a:pPr>
        <a:defRPr sz="2000"/>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435766682155346"/>
          <c:y val="0"/>
          <c:w val="0.54766543202286144"/>
          <c:h val="0.99878350401720928"/>
        </c:manualLayout>
      </c:layout>
      <c:barChart>
        <c:barDir val="bar"/>
        <c:grouping val="clustered"/>
        <c:varyColors val="0"/>
        <c:ser>
          <c:idx val="0"/>
          <c:order val="0"/>
          <c:tx>
            <c:strRef>
              <c:f>Sheet1!$B$1</c:f>
              <c:strCache>
                <c:ptCount val="1"/>
                <c:pt idx="0">
                  <c:v>Maj 2018</c:v>
                </c:pt>
              </c:strCache>
            </c:strRef>
          </c:tx>
          <c:spPr>
            <a:solidFill>
              <a:srgbClr val="007681"/>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40F2-40BF-8652-612C1B14EC3F}"/>
              </c:ext>
            </c:extLst>
          </c:dPt>
          <c:dPt>
            <c:idx val="1"/>
            <c:invertIfNegative val="0"/>
            <c:bubble3D val="0"/>
            <c:extLst xmlns:c16r2="http://schemas.microsoft.com/office/drawing/2015/06/chart">
              <c:ext xmlns:c16="http://schemas.microsoft.com/office/drawing/2014/chart" uri="{C3380CC4-5D6E-409C-BE32-E72D297353CC}">
                <c16:uniqueId val="{00000001-40F2-40BF-8652-612C1B14EC3F}"/>
              </c:ext>
            </c:extLst>
          </c:dPt>
          <c:dPt>
            <c:idx val="2"/>
            <c:invertIfNegative val="0"/>
            <c:bubble3D val="0"/>
            <c:extLst xmlns:c16r2="http://schemas.microsoft.com/office/drawing/2015/06/chart">
              <c:ext xmlns:c16="http://schemas.microsoft.com/office/drawing/2014/chart" uri="{C3380CC4-5D6E-409C-BE32-E72D297353CC}">
                <c16:uniqueId val="{00000002-40F2-40BF-8652-612C1B14EC3F}"/>
              </c:ext>
            </c:extLst>
          </c:dPt>
          <c:dPt>
            <c:idx val="3"/>
            <c:invertIfNegative val="0"/>
            <c:bubble3D val="0"/>
            <c:extLst xmlns:c16r2="http://schemas.microsoft.com/office/drawing/2015/06/chart">
              <c:ext xmlns:c16="http://schemas.microsoft.com/office/drawing/2014/chart" uri="{C3380CC4-5D6E-409C-BE32-E72D297353CC}">
                <c16:uniqueId val="{00000003-40F2-40BF-8652-612C1B14EC3F}"/>
              </c:ext>
            </c:extLst>
          </c:dPt>
          <c:dPt>
            <c:idx val="4"/>
            <c:invertIfNegative val="0"/>
            <c:bubble3D val="0"/>
            <c:extLst xmlns:c16r2="http://schemas.microsoft.com/office/drawing/2015/06/chart">
              <c:ext xmlns:c16="http://schemas.microsoft.com/office/drawing/2014/chart" uri="{C3380CC4-5D6E-409C-BE32-E72D297353CC}">
                <c16:uniqueId val="{00000004-40F2-40BF-8652-612C1B14EC3F}"/>
              </c:ext>
            </c:extLst>
          </c:dPt>
          <c:dLbls>
            <c:dLbl>
              <c:idx val="4"/>
              <c:numFmt formatCode="0&quot;%&quot;" sourceLinked="0"/>
              <c:spPr>
                <a:noFill/>
                <a:ln>
                  <a:noFill/>
                </a:ln>
                <a:effectLst/>
              </c:spPr>
              <c:txPr>
                <a:bodyPr/>
                <a:lstStyle/>
                <a:p>
                  <a:pPr>
                    <a:defRPr b="1">
                      <a:latin typeface="Calibri" panose="020F0502020204030204" pitchFamily="34" charset="0"/>
                    </a:defRPr>
                  </a:pPr>
                  <a:endParaRPr lang="en-US"/>
                </a:p>
              </c:txPr>
              <c:dLblPos val="outEnd"/>
              <c:showLegendKey val="0"/>
              <c:showVal val="1"/>
              <c:showCatName val="0"/>
              <c:showSerName val="0"/>
              <c:showPercent val="0"/>
              <c:showBubbleSize val="0"/>
            </c:dLbl>
            <c:numFmt formatCode="#&quot;%&quot;" sourceLinked="0"/>
            <c:spPr>
              <a:noFill/>
              <a:ln>
                <a:noFill/>
              </a:ln>
              <a:effectLst/>
            </c:spPr>
            <c:txPr>
              <a:bodyPr/>
              <a:lstStyle/>
              <a:p>
                <a:pPr>
                  <a:defRPr b="1">
                    <a:latin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Total</c:v>
                </c:pt>
                <c:pt idx="2">
                  <c:v>Bez prihoda</c:v>
                </c:pt>
                <c:pt idx="3">
                  <c:v>Do 28000 din.</c:v>
                </c:pt>
                <c:pt idx="4">
                  <c:v>Više od 28000 din.</c:v>
                </c:pt>
                <c:pt idx="6">
                  <c:v>Beograd</c:v>
                </c:pt>
                <c:pt idx="7">
                  <c:v>Centralna Srbija</c:v>
                </c:pt>
                <c:pt idx="8">
                  <c:v>Vojvodina</c:v>
                </c:pt>
                <c:pt idx="10">
                  <c:v>Grad</c:v>
                </c:pt>
                <c:pt idx="11">
                  <c:v>Selo</c:v>
                </c:pt>
              </c:strCache>
            </c:strRef>
          </c:cat>
          <c:val>
            <c:numRef>
              <c:f>Sheet1!$B$2:$B$13</c:f>
              <c:numCache>
                <c:formatCode>General</c:formatCode>
                <c:ptCount val="12"/>
                <c:pt idx="0">
                  <c:v>37</c:v>
                </c:pt>
                <c:pt idx="2">
                  <c:v>79.099999999999994</c:v>
                </c:pt>
                <c:pt idx="3">
                  <c:v>28.6</c:v>
                </c:pt>
                <c:pt idx="4">
                  <c:v>8.6999999999999993</c:v>
                </c:pt>
                <c:pt idx="6">
                  <c:v>32.9</c:v>
                </c:pt>
                <c:pt idx="7">
                  <c:v>40.6</c:v>
                </c:pt>
                <c:pt idx="8">
                  <c:v>30.3</c:v>
                </c:pt>
                <c:pt idx="10">
                  <c:v>28</c:v>
                </c:pt>
                <c:pt idx="11">
                  <c:v>44.9</c:v>
                </c:pt>
              </c:numCache>
            </c:numRef>
          </c:val>
          <c:extLst xmlns:c16r2="http://schemas.microsoft.com/office/drawing/2015/06/chart">
            <c:ext xmlns:c16="http://schemas.microsoft.com/office/drawing/2014/chart" uri="{C3380CC4-5D6E-409C-BE32-E72D297353CC}">
              <c16:uniqueId val="{00000005-40F2-40BF-8652-612C1B14EC3F}"/>
            </c:ext>
          </c:extLst>
        </c:ser>
        <c:dLbls>
          <c:showLegendKey val="0"/>
          <c:showVal val="0"/>
          <c:showCatName val="0"/>
          <c:showSerName val="0"/>
          <c:showPercent val="0"/>
          <c:showBubbleSize val="0"/>
        </c:dLbls>
        <c:gapWidth val="20"/>
        <c:axId val="143891456"/>
        <c:axId val="143897344"/>
      </c:barChart>
      <c:catAx>
        <c:axId val="143891456"/>
        <c:scaling>
          <c:orientation val="maxMin"/>
        </c:scaling>
        <c:delete val="0"/>
        <c:axPos val="l"/>
        <c:numFmt formatCode="General" sourceLinked="0"/>
        <c:majorTickMark val="none"/>
        <c:minorTickMark val="in"/>
        <c:tickLblPos val="nextTo"/>
        <c:spPr>
          <a:ln>
            <a:noFill/>
          </a:ln>
        </c:spPr>
        <c:txPr>
          <a:bodyPr/>
          <a:lstStyle/>
          <a:p>
            <a:pPr>
              <a:defRPr sz="1800"/>
            </a:pPr>
            <a:endParaRPr lang="en-US"/>
          </a:p>
        </c:txPr>
        <c:crossAx val="143897344"/>
        <c:crosses val="autoZero"/>
        <c:auto val="1"/>
        <c:lblAlgn val="ctr"/>
        <c:lblOffset val="100"/>
        <c:noMultiLvlLbl val="0"/>
      </c:catAx>
      <c:valAx>
        <c:axId val="143897344"/>
        <c:scaling>
          <c:orientation val="minMax"/>
          <c:max val="80"/>
          <c:min val="0"/>
        </c:scaling>
        <c:delete val="1"/>
        <c:axPos val="b"/>
        <c:numFmt formatCode="General" sourceLinked="1"/>
        <c:majorTickMark val="out"/>
        <c:minorTickMark val="none"/>
        <c:tickLblPos val="nextTo"/>
        <c:crossAx val="143891456"/>
        <c:crosses val="max"/>
        <c:crossBetween val="between"/>
      </c:valAx>
    </c:plotArea>
    <c:plotVisOnly val="1"/>
    <c:dispBlanksAs val="gap"/>
    <c:showDLblsOverMax val="0"/>
  </c:chart>
  <c:txPr>
    <a:bodyPr/>
    <a:lstStyle/>
    <a:p>
      <a:pPr>
        <a:defRPr sz="20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26250161871612"/>
          <c:y val="1.2166294220950431E-3"/>
          <c:w val="0.7201797995551803"/>
          <c:h val="0.99878350401720928"/>
        </c:manualLayout>
      </c:layout>
      <c:barChart>
        <c:barDir val="bar"/>
        <c:grouping val="clustered"/>
        <c:varyColors val="0"/>
        <c:ser>
          <c:idx val="0"/>
          <c:order val="0"/>
          <c:tx>
            <c:strRef>
              <c:f>Sheet1!$B$1</c:f>
              <c:strCache>
                <c:ptCount val="1"/>
                <c:pt idx="0">
                  <c:v>Column2</c:v>
                </c:pt>
              </c:strCache>
            </c:strRef>
          </c:tx>
          <c:spPr>
            <a:solidFill>
              <a:srgbClr val="007681"/>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7011-4239-8E9B-0258A98CF675}"/>
              </c:ext>
            </c:extLst>
          </c:dPt>
          <c:dPt>
            <c:idx val="1"/>
            <c:invertIfNegative val="0"/>
            <c:bubble3D val="0"/>
            <c:extLst xmlns:c16r2="http://schemas.microsoft.com/office/drawing/2015/06/chart">
              <c:ext xmlns:c16="http://schemas.microsoft.com/office/drawing/2014/chart" uri="{C3380CC4-5D6E-409C-BE32-E72D297353CC}">
                <c16:uniqueId val="{00000003-7011-4239-8E9B-0258A98CF675}"/>
              </c:ext>
            </c:extLst>
          </c:dPt>
          <c:dPt>
            <c:idx val="2"/>
            <c:invertIfNegative val="0"/>
            <c:bubble3D val="0"/>
            <c:extLst xmlns:c16r2="http://schemas.microsoft.com/office/drawing/2015/06/chart">
              <c:ext xmlns:c16="http://schemas.microsoft.com/office/drawing/2014/chart" uri="{C3380CC4-5D6E-409C-BE32-E72D297353CC}">
                <c16:uniqueId val="{00000005-7011-4239-8E9B-0258A98CF675}"/>
              </c:ext>
            </c:extLst>
          </c:dPt>
          <c:dPt>
            <c:idx val="3"/>
            <c:invertIfNegative val="0"/>
            <c:bubble3D val="0"/>
            <c:spPr>
              <a:solidFill>
                <a:srgbClr val="CB333B"/>
              </a:solidFill>
              <a:ln>
                <a:solidFill>
                  <a:schemeClr val="bg1"/>
                </a:solidFill>
              </a:ln>
              <a:effectLst/>
            </c:spPr>
            <c:extLst xmlns:c16r2="http://schemas.microsoft.com/office/drawing/2015/06/chart">
              <c:ext xmlns:c16="http://schemas.microsoft.com/office/drawing/2014/chart" uri="{C3380CC4-5D6E-409C-BE32-E72D297353CC}">
                <c16:uniqueId val="{00000007-7011-4239-8E9B-0258A98CF675}"/>
              </c:ext>
            </c:extLst>
          </c:dPt>
          <c:dPt>
            <c:idx val="4"/>
            <c:invertIfNegative val="0"/>
            <c:bubble3D val="0"/>
            <c:spPr>
              <a:solidFill>
                <a:srgbClr val="CB333B"/>
              </a:solidFill>
              <a:ln>
                <a:solidFill>
                  <a:schemeClr val="bg1"/>
                </a:solidFill>
              </a:ln>
              <a:effectLst/>
            </c:spPr>
            <c:extLst xmlns:c16r2="http://schemas.microsoft.com/office/drawing/2015/06/chart">
              <c:ext xmlns:c16="http://schemas.microsoft.com/office/drawing/2014/chart" uri="{C3380CC4-5D6E-409C-BE32-E72D297353CC}">
                <c16:uniqueId val="{00000009-7011-4239-8E9B-0258A98CF675}"/>
              </c:ext>
            </c:extLst>
          </c:dPt>
          <c:dPt>
            <c:idx val="5"/>
            <c:invertIfNegative val="0"/>
            <c:bubble3D val="0"/>
            <c:spPr>
              <a:solidFill>
                <a:srgbClr val="CB333B"/>
              </a:solidFill>
              <a:ln>
                <a:solidFill>
                  <a:schemeClr val="bg1"/>
                </a:solidFill>
              </a:ln>
              <a:effectLst/>
            </c:spPr>
            <c:extLst xmlns:c16r2="http://schemas.microsoft.com/office/drawing/2015/06/chart">
              <c:ext xmlns:c16="http://schemas.microsoft.com/office/drawing/2014/chart" uri="{C3380CC4-5D6E-409C-BE32-E72D297353CC}">
                <c16:uniqueId val="{0000000B-7011-4239-8E9B-0258A98CF675}"/>
              </c:ext>
            </c:extLst>
          </c:dPt>
          <c:dPt>
            <c:idx val="6"/>
            <c:invertIfNegative val="0"/>
            <c:bubble3D val="0"/>
            <c:spPr>
              <a:solidFill>
                <a:schemeClr val="bg1">
                  <a:lumMod val="50000"/>
                </a:schemeClr>
              </a:solidFill>
              <a:ln>
                <a:solidFill>
                  <a:schemeClr val="bg1"/>
                </a:solidFill>
              </a:ln>
              <a:effectLst/>
            </c:spPr>
            <c:extLst xmlns:c16r2="http://schemas.microsoft.com/office/drawing/2015/06/chart">
              <c:ext xmlns:c16="http://schemas.microsoft.com/office/drawing/2014/chart" uri="{C3380CC4-5D6E-409C-BE32-E72D297353CC}">
                <c16:uniqueId val="{0000000D-7011-4239-8E9B-0258A98CF675}"/>
              </c:ext>
            </c:extLst>
          </c:dPt>
          <c:dPt>
            <c:idx val="7"/>
            <c:invertIfNegative val="0"/>
            <c:bubble3D val="0"/>
            <c:extLst xmlns:c16r2="http://schemas.microsoft.com/office/drawing/2015/06/chart">
              <c:ext xmlns:c16="http://schemas.microsoft.com/office/drawing/2014/chart" uri="{C3380CC4-5D6E-409C-BE32-E72D297353CC}">
                <c16:uniqueId val="{0000000F-7011-4239-8E9B-0258A98CF675}"/>
              </c:ext>
            </c:extLst>
          </c:dPt>
          <c:dLbls>
            <c:numFmt formatCode="#&quot;%&quot;" sourceLinked="0"/>
            <c:spPr>
              <a:noFill/>
              <a:ln>
                <a:noFill/>
              </a:ln>
              <a:effectLst/>
            </c:spPr>
            <c:txPr>
              <a:bodyPr/>
              <a:lstStyle/>
              <a:p>
                <a:pPr>
                  <a:defRPr sz="24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Uopšte nije opravdano</c:v>
                </c:pt>
                <c:pt idx="1">
                  <c:v>Uglavnom nije opravdano</c:v>
                </c:pt>
                <c:pt idx="2">
                  <c:v>NIJE OPRAVDANO (1+2)</c:v>
                </c:pt>
                <c:pt idx="3">
                  <c:v>JESTE OPRAVDANO (4+5)</c:v>
                </c:pt>
                <c:pt idx="4">
                  <c:v>Uglavnom je opravdano</c:v>
                </c:pt>
                <c:pt idx="5">
                  <c:v>U potpunosti je opravdano</c:v>
                </c:pt>
                <c:pt idx="6">
                  <c:v>Ne zna</c:v>
                </c:pt>
              </c:strCache>
            </c:strRef>
          </c:cat>
          <c:val>
            <c:numRef>
              <c:f>Sheet1!$B$2:$B$8</c:f>
              <c:numCache>
                <c:formatCode>General</c:formatCode>
                <c:ptCount val="7"/>
                <c:pt idx="0">
                  <c:v>48.2</c:v>
                </c:pt>
                <c:pt idx="1">
                  <c:v>22.2</c:v>
                </c:pt>
                <c:pt idx="2">
                  <c:v>70.400000000000006</c:v>
                </c:pt>
                <c:pt idx="3">
                  <c:v>22.8</c:v>
                </c:pt>
                <c:pt idx="4">
                  <c:v>16</c:v>
                </c:pt>
                <c:pt idx="5">
                  <c:v>6.8</c:v>
                </c:pt>
                <c:pt idx="6">
                  <c:v>6.8</c:v>
                </c:pt>
              </c:numCache>
            </c:numRef>
          </c:val>
          <c:extLst xmlns:c16r2="http://schemas.microsoft.com/office/drawing/2015/06/chart">
            <c:ext xmlns:c16="http://schemas.microsoft.com/office/drawing/2014/chart" uri="{C3380CC4-5D6E-409C-BE32-E72D297353CC}">
              <c16:uniqueId val="{00000010-7011-4239-8E9B-0258A98CF675}"/>
            </c:ext>
          </c:extLst>
        </c:ser>
        <c:dLbls>
          <c:showLegendKey val="0"/>
          <c:showVal val="0"/>
          <c:showCatName val="0"/>
          <c:showSerName val="0"/>
          <c:showPercent val="0"/>
          <c:showBubbleSize val="0"/>
        </c:dLbls>
        <c:gapWidth val="20"/>
        <c:axId val="130160896"/>
        <c:axId val="164696832"/>
      </c:barChart>
      <c:catAx>
        <c:axId val="130160896"/>
        <c:scaling>
          <c:orientation val="maxMin"/>
        </c:scaling>
        <c:delete val="0"/>
        <c:axPos val="l"/>
        <c:numFmt formatCode="General" sourceLinked="0"/>
        <c:majorTickMark val="out"/>
        <c:minorTickMark val="none"/>
        <c:tickLblPos val="nextTo"/>
        <c:spPr>
          <a:ln>
            <a:noFill/>
          </a:ln>
        </c:spPr>
        <c:txPr>
          <a:bodyPr/>
          <a:lstStyle/>
          <a:p>
            <a:pPr>
              <a:defRPr sz="2000" cap="none" baseline="0">
                <a:latin typeface="Calibri" panose="020F0502020204030204" pitchFamily="34" charset="0"/>
              </a:defRPr>
            </a:pPr>
            <a:endParaRPr lang="en-US"/>
          </a:p>
        </c:txPr>
        <c:crossAx val="164696832"/>
        <c:crosses val="autoZero"/>
        <c:auto val="1"/>
        <c:lblAlgn val="ctr"/>
        <c:lblOffset val="100"/>
        <c:noMultiLvlLbl val="0"/>
      </c:catAx>
      <c:valAx>
        <c:axId val="164696832"/>
        <c:scaling>
          <c:orientation val="minMax"/>
        </c:scaling>
        <c:delete val="1"/>
        <c:axPos val="b"/>
        <c:numFmt formatCode="General" sourceLinked="1"/>
        <c:majorTickMark val="out"/>
        <c:minorTickMark val="none"/>
        <c:tickLblPos val="nextTo"/>
        <c:crossAx val="130160896"/>
        <c:crosses val="max"/>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367570269970004"/>
          <c:y val="0"/>
          <c:w val="0.68969589798664344"/>
          <c:h val="0.99878350401720928"/>
        </c:manualLayout>
      </c:layout>
      <c:barChart>
        <c:barDir val="bar"/>
        <c:grouping val="clustered"/>
        <c:varyColors val="0"/>
        <c:ser>
          <c:idx val="0"/>
          <c:order val="0"/>
          <c:tx>
            <c:strRef>
              <c:f>Sheet1!$B$1</c:f>
              <c:strCache>
                <c:ptCount val="1"/>
                <c:pt idx="0">
                  <c:v>Maj 2018</c:v>
                </c:pt>
              </c:strCache>
            </c:strRef>
          </c:tx>
          <c:spPr>
            <a:solidFill>
              <a:srgbClr val="007681"/>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D654-4F67-9C2E-FD347EB5F54A}"/>
              </c:ext>
            </c:extLst>
          </c:dPt>
          <c:dPt>
            <c:idx val="1"/>
            <c:invertIfNegative val="0"/>
            <c:bubble3D val="0"/>
            <c:extLst xmlns:c16r2="http://schemas.microsoft.com/office/drawing/2015/06/chart">
              <c:ext xmlns:c16="http://schemas.microsoft.com/office/drawing/2014/chart" uri="{C3380CC4-5D6E-409C-BE32-E72D297353CC}">
                <c16:uniqueId val="{00000001-D654-4F67-9C2E-FD347EB5F54A}"/>
              </c:ext>
            </c:extLst>
          </c:dPt>
          <c:dPt>
            <c:idx val="2"/>
            <c:invertIfNegative val="0"/>
            <c:bubble3D val="0"/>
            <c:extLst xmlns:c16r2="http://schemas.microsoft.com/office/drawing/2015/06/chart">
              <c:ext xmlns:c16="http://schemas.microsoft.com/office/drawing/2014/chart" uri="{C3380CC4-5D6E-409C-BE32-E72D297353CC}">
                <c16:uniqueId val="{00000002-D654-4F67-9C2E-FD347EB5F54A}"/>
              </c:ext>
            </c:extLst>
          </c:dPt>
          <c:dPt>
            <c:idx val="3"/>
            <c:invertIfNegative val="0"/>
            <c:bubble3D val="0"/>
            <c:extLst xmlns:c16r2="http://schemas.microsoft.com/office/drawing/2015/06/chart">
              <c:ext xmlns:c16="http://schemas.microsoft.com/office/drawing/2014/chart" uri="{C3380CC4-5D6E-409C-BE32-E72D297353CC}">
                <c16:uniqueId val="{00000003-D654-4F67-9C2E-FD347EB5F54A}"/>
              </c:ext>
            </c:extLst>
          </c:dPt>
          <c:dPt>
            <c:idx val="4"/>
            <c:invertIfNegative val="0"/>
            <c:bubble3D val="0"/>
            <c:extLst xmlns:c16r2="http://schemas.microsoft.com/office/drawing/2015/06/chart">
              <c:ext xmlns:c16="http://schemas.microsoft.com/office/drawing/2014/chart" uri="{C3380CC4-5D6E-409C-BE32-E72D297353CC}">
                <c16:uniqueId val="{00000004-D654-4F67-9C2E-FD347EB5F54A}"/>
              </c:ext>
            </c:extLst>
          </c:dPt>
          <c:dLbls>
            <c:dLbl>
              <c:idx val="4"/>
              <c:numFmt formatCode="0&quot;%&quot;" sourceLinked="0"/>
              <c:spPr>
                <a:noFill/>
                <a:ln>
                  <a:noFill/>
                </a:ln>
                <a:effectLst/>
              </c:spPr>
              <c:txPr>
                <a:bodyPr/>
                <a:lstStyle/>
                <a:p>
                  <a:pPr>
                    <a:defRPr b="1">
                      <a:latin typeface="Calibri" panose="020F0502020204030204" pitchFamily="34" charset="0"/>
                    </a:defRPr>
                  </a:pPr>
                  <a:endParaRPr lang="en-US"/>
                </a:p>
              </c:txPr>
              <c:dLblPos val="outEnd"/>
              <c:showLegendKey val="0"/>
              <c:showVal val="1"/>
              <c:showCatName val="0"/>
              <c:showSerName val="0"/>
              <c:showPercent val="0"/>
              <c:showBubbleSize val="0"/>
            </c:dLbl>
            <c:numFmt formatCode="#&quot;%&quot;" sourceLinked="0"/>
            <c:spPr>
              <a:noFill/>
              <a:ln>
                <a:noFill/>
              </a:ln>
              <a:effectLst/>
            </c:spPr>
            <c:txPr>
              <a:bodyPr/>
              <a:lstStyle/>
              <a:p>
                <a:pPr>
                  <a:defRPr b="1">
                    <a:latin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13"/>
                <c:pt idx="0">
                  <c:v>Total</c:v>
                </c:pt>
                <c:pt idx="2">
                  <c:v>Muški</c:v>
                </c:pt>
                <c:pt idx="3">
                  <c:v>Ženski</c:v>
                </c:pt>
                <c:pt idx="5">
                  <c:v>18 - 29</c:v>
                </c:pt>
                <c:pt idx="6">
                  <c:v>30 - 44</c:v>
                </c:pt>
                <c:pt idx="7">
                  <c:v>45 - 60</c:v>
                </c:pt>
                <c:pt idx="8">
                  <c:v>60+</c:v>
                </c:pt>
                <c:pt idx="10">
                  <c:v>Osnovna i niže</c:v>
                </c:pt>
                <c:pt idx="11">
                  <c:v>Srednja</c:v>
                </c:pt>
                <c:pt idx="12">
                  <c:v>Viša, visoka</c:v>
                </c:pt>
              </c:strCache>
            </c:strRef>
          </c:cat>
          <c:val>
            <c:numRef>
              <c:f>Sheet1!$B$2:$B$14</c:f>
              <c:numCache>
                <c:formatCode>General</c:formatCode>
                <c:ptCount val="13"/>
                <c:pt idx="0">
                  <c:v>22</c:v>
                </c:pt>
                <c:pt idx="2">
                  <c:v>23.6</c:v>
                </c:pt>
                <c:pt idx="3">
                  <c:v>20.5</c:v>
                </c:pt>
                <c:pt idx="5">
                  <c:v>5.9</c:v>
                </c:pt>
                <c:pt idx="6">
                  <c:v>15.5</c:v>
                </c:pt>
                <c:pt idx="7">
                  <c:v>23.3</c:v>
                </c:pt>
                <c:pt idx="8">
                  <c:v>32.299999999999997</c:v>
                </c:pt>
                <c:pt idx="10">
                  <c:v>22.5</c:v>
                </c:pt>
                <c:pt idx="11">
                  <c:v>22.8</c:v>
                </c:pt>
                <c:pt idx="12">
                  <c:v>17.600000000000001</c:v>
                </c:pt>
              </c:numCache>
            </c:numRef>
          </c:val>
          <c:extLst xmlns:c16r2="http://schemas.microsoft.com/office/drawing/2015/06/chart">
            <c:ext xmlns:c16="http://schemas.microsoft.com/office/drawing/2014/chart" uri="{C3380CC4-5D6E-409C-BE32-E72D297353CC}">
              <c16:uniqueId val="{00000005-D654-4F67-9C2E-FD347EB5F54A}"/>
            </c:ext>
          </c:extLst>
        </c:ser>
        <c:dLbls>
          <c:showLegendKey val="0"/>
          <c:showVal val="0"/>
          <c:showCatName val="0"/>
          <c:showSerName val="0"/>
          <c:showPercent val="0"/>
          <c:showBubbleSize val="0"/>
        </c:dLbls>
        <c:gapWidth val="20"/>
        <c:axId val="144004992"/>
        <c:axId val="144006528"/>
      </c:barChart>
      <c:catAx>
        <c:axId val="144004992"/>
        <c:scaling>
          <c:orientation val="maxMin"/>
        </c:scaling>
        <c:delete val="0"/>
        <c:axPos val="l"/>
        <c:numFmt formatCode="General" sourceLinked="0"/>
        <c:majorTickMark val="none"/>
        <c:minorTickMark val="in"/>
        <c:tickLblPos val="nextTo"/>
        <c:spPr>
          <a:ln>
            <a:noFill/>
          </a:ln>
        </c:spPr>
        <c:txPr>
          <a:bodyPr/>
          <a:lstStyle/>
          <a:p>
            <a:pPr>
              <a:defRPr sz="1800"/>
            </a:pPr>
            <a:endParaRPr lang="en-US"/>
          </a:p>
        </c:txPr>
        <c:crossAx val="144006528"/>
        <c:crosses val="autoZero"/>
        <c:auto val="1"/>
        <c:lblAlgn val="ctr"/>
        <c:lblOffset val="100"/>
        <c:noMultiLvlLbl val="0"/>
      </c:catAx>
      <c:valAx>
        <c:axId val="144006528"/>
        <c:scaling>
          <c:orientation val="minMax"/>
          <c:max val="40"/>
          <c:min val="0"/>
        </c:scaling>
        <c:delete val="1"/>
        <c:axPos val="b"/>
        <c:numFmt formatCode="General" sourceLinked="1"/>
        <c:majorTickMark val="out"/>
        <c:minorTickMark val="none"/>
        <c:tickLblPos val="nextTo"/>
        <c:crossAx val="144004992"/>
        <c:crosses val="max"/>
        <c:crossBetween val="between"/>
      </c:valAx>
    </c:plotArea>
    <c:plotVisOnly val="1"/>
    <c:dispBlanksAs val="gap"/>
    <c:showDLblsOverMax val="0"/>
  </c:chart>
  <c:txPr>
    <a:bodyPr/>
    <a:lstStyle/>
    <a:p>
      <a:pPr>
        <a:defRPr sz="20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435766682155346"/>
          <c:y val="0"/>
          <c:w val="0.54766543202286144"/>
          <c:h val="0.99878350401720928"/>
        </c:manualLayout>
      </c:layout>
      <c:barChart>
        <c:barDir val="bar"/>
        <c:grouping val="clustered"/>
        <c:varyColors val="0"/>
        <c:ser>
          <c:idx val="0"/>
          <c:order val="0"/>
          <c:tx>
            <c:strRef>
              <c:f>Sheet1!$B$1</c:f>
              <c:strCache>
                <c:ptCount val="1"/>
                <c:pt idx="0">
                  <c:v>Maj 2018</c:v>
                </c:pt>
              </c:strCache>
            </c:strRef>
          </c:tx>
          <c:spPr>
            <a:solidFill>
              <a:srgbClr val="007681"/>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32D3-4178-9537-CCE122F5BCFC}"/>
              </c:ext>
            </c:extLst>
          </c:dPt>
          <c:dPt>
            <c:idx val="1"/>
            <c:invertIfNegative val="0"/>
            <c:bubble3D val="0"/>
            <c:extLst xmlns:c16r2="http://schemas.microsoft.com/office/drawing/2015/06/chart">
              <c:ext xmlns:c16="http://schemas.microsoft.com/office/drawing/2014/chart" uri="{C3380CC4-5D6E-409C-BE32-E72D297353CC}">
                <c16:uniqueId val="{00000001-32D3-4178-9537-CCE122F5BCFC}"/>
              </c:ext>
            </c:extLst>
          </c:dPt>
          <c:dPt>
            <c:idx val="2"/>
            <c:invertIfNegative val="0"/>
            <c:bubble3D val="0"/>
            <c:extLst xmlns:c16r2="http://schemas.microsoft.com/office/drawing/2015/06/chart">
              <c:ext xmlns:c16="http://schemas.microsoft.com/office/drawing/2014/chart" uri="{C3380CC4-5D6E-409C-BE32-E72D297353CC}">
                <c16:uniqueId val="{00000002-32D3-4178-9537-CCE122F5BCFC}"/>
              </c:ext>
            </c:extLst>
          </c:dPt>
          <c:dPt>
            <c:idx val="3"/>
            <c:invertIfNegative val="0"/>
            <c:bubble3D val="0"/>
            <c:extLst xmlns:c16r2="http://schemas.microsoft.com/office/drawing/2015/06/chart">
              <c:ext xmlns:c16="http://schemas.microsoft.com/office/drawing/2014/chart" uri="{C3380CC4-5D6E-409C-BE32-E72D297353CC}">
                <c16:uniqueId val="{00000003-32D3-4178-9537-CCE122F5BCFC}"/>
              </c:ext>
            </c:extLst>
          </c:dPt>
          <c:dPt>
            <c:idx val="4"/>
            <c:invertIfNegative val="0"/>
            <c:bubble3D val="0"/>
            <c:extLst xmlns:c16r2="http://schemas.microsoft.com/office/drawing/2015/06/chart">
              <c:ext xmlns:c16="http://schemas.microsoft.com/office/drawing/2014/chart" uri="{C3380CC4-5D6E-409C-BE32-E72D297353CC}">
                <c16:uniqueId val="{00000004-32D3-4178-9537-CCE122F5BCFC}"/>
              </c:ext>
            </c:extLst>
          </c:dPt>
          <c:dLbls>
            <c:dLbl>
              <c:idx val="4"/>
              <c:numFmt formatCode="0&quot;%&quot;" sourceLinked="0"/>
              <c:spPr>
                <a:noFill/>
                <a:ln>
                  <a:noFill/>
                </a:ln>
                <a:effectLst/>
              </c:spPr>
              <c:txPr>
                <a:bodyPr/>
                <a:lstStyle/>
                <a:p>
                  <a:pPr>
                    <a:defRPr b="1">
                      <a:latin typeface="Calibri" panose="020F0502020204030204" pitchFamily="34" charset="0"/>
                    </a:defRPr>
                  </a:pPr>
                  <a:endParaRPr lang="en-US"/>
                </a:p>
              </c:txPr>
              <c:dLblPos val="outEnd"/>
              <c:showLegendKey val="0"/>
              <c:showVal val="1"/>
              <c:showCatName val="0"/>
              <c:showSerName val="0"/>
              <c:showPercent val="0"/>
              <c:showBubbleSize val="0"/>
            </c:dLbl>
            <c:numFmt formatCode="#&quot;%&quot;" sourceLinked="0"/>
            <c:spPr>
              <a:noFill/>
              <a:ln>
                <a:noFill/>
              </a:ln>
              <a:effectLst/>
            </c:spPr>
            <c:txPr>
              <a:bodyPr/>
              <a:lstStyle/>
              <a:p>
                <a:pPr>
                  <a:defRPr b="1">
                    <a:latin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Total</c:v>
                </c:pt>
                <c:pt idx="2">
                  <c:v>Bez prihoda</c:v>
                </c:pt>
                <c:pt idx="3">
                  <c:v>Do 28000 din.</c:v>
                </c:pt>
                <c:pt idx="4">
                  <c:v>Više od 28000 din.</c:v>
                </c:pt>
                <c:pt idx="6">
                  <c:v>Beograd</c:v>
                </c:pt>
                <c:pt idx="7">
                  <c:v>Centralna Srbija</c:v>
                </c:pt>
                <c:pt idx="8">
                  <c:v>Vojvodina</c:v>
                </c:pt>
                <c:pt idx="10">
                  <c:v>Grad</c:v>
                </c:pt>
                <c:pt idx="11">
                  <c:v>Selo</c:v>
                </c:pt>
              </c:strCache>
            </c:strRef>
          </c:cat>
          <c:val>
            <c:numRef>
              <c:f>Sheet1!$B$2:$B$13</c:f>
              <c:numCache>
                <c:formatCode>General</c:formatCode>
                <c:ptCount val="12"/>
                <c:pt idx="0">
                  <c:v>22</c:v>
                </c:pt>
                <c:pt idx="2">
                  <c:v>2.2999999999999998</c:v>
                </c:pt>
                <c:pt idx="3">
                  <c:v>31.5</c:v>
                </c:pt>
                <c:pt idx="4">
                  <c:v>29.1</c:v>
                </c:pt>
                <c:pt idx="6">
                  <c:v>35.299999999999997</c:v>
                </c:pt>
                <c:pt idx="7">
                  <c:v>19.7</c:v>
                </c:pt>
                <c:pt idx="8">
                  <c:v>20.8</c:v>
                </c:pt>
                <c:pt idx="10">
                  <c:v>26.6</c:v>
                </c:pt>
                <c:pt idx="11">
                  <c:v>18</c:v>
                </c:pt>
              </c:numCache>
            </c:numRef>
          </c:val>
          <c:extLst xmlns:c16r2="http://schemas.microsoft.com/office/drawing/2015/06/chart">
            <c:ext xmlns:c16="http://schemas.microsoft.com/office/drawing/2014/chart" uri="{C3380CC4-5D6E-409C-BE32-E72D297353CC}">
              <c16:uniqueId val="{00000005-32D3-4178-9537-CCE122F5BCFC}"/>
            </c:ext>
          </c:extLst>
        </c:ser>
        <c:dLbls>
          <c:showLegendKey val="0"/>
          <c:showVal val="0"/>
          <c:showCatName val="0"/>
          <c:showSerName val="0"/>
          <c:showPercent val="0"/>
          <c:showBubbleSize val="0"/>
        </c:dLbls>
        <c:gapWidth val="20"/>
        <c:axId val="144058240"/>
        <c:axId val="144059776"/>
      </c:barChart>
      <c:catAx>
        <c:axId val="144058240"/>
        <c:scaling>
          <c:orientation val="maxMin"/>
        </c:scaling>
        <c:delete val="0"/>
        <c:axPos val="l"/>
        <c:numFmt formatCode="General" sourceLinked="0"/>
        <c:majorTickMark val="none"/>
        <c:minorTickMark val="in"/>
        <c:tickLblPos val="nextTo"/>
        <c:spPr>
          <a:ln>
            <a:noFill/>
          </a:ln>
        </c:spPr>
        <c:txPr>
          <a:bodyPr/>
          <a:lstStyle/>
          <a:p>
            <a:pPr>
              <a:defRPr sz="1800"/>
            </a:pPr>
            <a:endParaRPr lang="en-US"/>
          </a:p>
        </c:txPr>
        <c:crossAx val="144059776"/>
        <c:crosses val="autoZero"/>
        <c:auto val="1"/>
        <c:lblAlgn val="ctr"/>
        <c:lblOffset val="100"/>
        <c:noMultiLvlLbl val="0"/>
      </c:catAx>
      <c:valAx>
        <c:axId val="144059776"/>
        <c:scaling>
          <c:orientation val="minMax"/>
          <c:max val="40"/>
          <c:min val="0"/>
        </c:scaling>
        <c:delete val="1"/>
        <c:axPos val="b"/>
        <c:numFmt formatCode="General" sourceLinked="1"/>
        <c:majorTickMark val="out"/>
        <c:minorTickMark val="none"/>
        <c:tickLblPos val="nextTo"/>
        <c:crossAx val="144058240"/>
        <c:crosses val="max"/>
        <c:crossBetween val="between"/>
      </c:valAx>
    </c:plotArea>
    <c:plotVisOnly val="1"/>
    <c:dispBlanksAs val="gap"/>
    <c:showDLblsOverMax val="0"/>
  </c:chart>
  <c:txPr>
    <a:bodyPr/>
    <a:lstStyle/>
    <a:p>
      <a:pPr>
        <a:defRPr sz="2000"/>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390817276598804"/>
          <c:y val="0"/>
          <c:w val="0.68609182723401196"/>
          <c:h val="0.99878350401720928"/>
        </c:manualLayout>
      </c:layout>
      <c:barChart>
        <c:barDir val="bar"/>
        <c:grouping val="clustered"/>
        <c:varyColors val="0"/>
        <c:ser>
          <c:idx val="0"/>
          <c:order val="0"/>
          <c:tx>
            <c:strRef>
              <c:f>Sheet1!$B$1</c:f>
              <c:strCache>
                <c:ptCount val="1"/>
                <c:pt idx="0">
                  <c:v>Series 1</c:v>
                </c:pt>
              </c:strCache>
            </c:strRef>
          </c:tx>
          <c:spPr>
            <a:solidFill>
              <a:srgbClr val="007681"/>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5C8-4ED0-8628-3E860660B88C}"/>
              </c:ext>
            </c:extLst>
          </c:dPt>
          <c:dPt>
            <c:idx val="1"/>
            <c:invertIfNegative val="0"/>
            <c:bubble3D val="0"/>
            <c:extLst xmlns:c16r2="http://schemas.microsoft.com/office/drawing/2015/06/chart">
              <c:ext xmlns:c16="http://schemas.microsoft.com/office/drawing/2014/chart" uri="{C3380CC4-5D6E-409C-BE32-E72D297353CC}">
                <c16:uniqueId val="{00000003-F5C8-4ED0-8628-3E860660B88C}"/>
              </c:ext>
            </c:extLst>
          </c:dPt>
          <c:dPt>
            <c:idx val="2"/>
            <c:invertIfNegative val="0"/>
            <c:bubble3D val="0"/>
            <c:spPr>
              <a:solidFill>
                <a:srgbClr val="CB333B"/>
              </a:solidFill>
              <a:ln>
                <a:solidFill>
                  <a:schemeClr val="bg1"/>
                </a:solidFill>
              </a:ln>
              <a:effectLst/>
            </c:spPr>
            <c:extLst xmlns:c16r2="http://schemas.microsoft.com/office/drawing/2015/06/chart">
              <c:ext xmlns:c16="http://schemas.microsoft.com/office/drawing/2014/chart" uri="{C3380CC4-5D6E-409C-BE32-E72D297353CC}">
                <c16:uniqueId val="{00000004-F5C8-4ED0-8628-3E860660B88C}"/>
              </c:ext>
            </c:extLst>
          </c:dPt>
          <c:dPt>
            <c:idx val="3"/>
            <c:invertIfNegative val="0"/>
            <c:bubble3D val="0"/>
            <c:spPr>
              <a:solidFill>
                <a:srgbClr val="CB333B"/>
              </a:solidFill>
              <a:ln>
                <a:solidFill>
                  <a:schemeClr val="bg1"/>
                </a:solidFill>
              </a:ln>
              <a:effectLst/>
            </c:spPr>
            <c:extLst xmlns:c16r2="http://schemas.microsoft.com/office/drawing/2015/06/chart">
              <c:ext xmlns:c16="http://schemas.microsoft.com/office/drawing/2014/chart" uri="{C3380CC4-5D6E-409C-BE32-E72D297353CC}">
                <c16:uniqueId val="{00000005-F5C8-4ED0-8628-3E860660B88C}"/>
              </c:ext>
            </c:extLst>
          </c:dPt>
          <c:dLbls>
            <c:dLbl>
              <c:idx val="4"/>
              <c:numFmt formatCode="0&quot;%&quot;" sourceLinked="0"/>
              <c:spPr>
                <a:noFill/>
                <a:ln>
                  <a:noFill/>
                </a:ln>
                <a:effectLst/>
              </c:spPr>
              <c:txPr>
                <a:bodyPr/>
                <a:lstStyle/>
                <a:p>
                  <a:pPr>
                    <a:defRPr sz="24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dLbl>
            <c:numFmt formatCode="#&quot;%&quot;" sourceLinked="0"/>
            <c:spPr>
              <a:noFill/>
              <a:ln>
                <a:noFill/>
              </a:ln>
              <a:effectLst/>
            </c:spPr>
            <c:txPr>
              <a:bodyPr/>
              <a:lstStyle/>
              <a:p>
                <a:pPr>
                  <a:defRPr sz="24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Da, lično</c:v>
                </c:pt>
                <c:pt idx="1">
                  <c:v>Da, preko članova moje porodice</c:v>
                </c:pt>
                <c:pt idx="2">
                  <c:v>Nisam učestovao/la</c:v>
                </c:pt>
                <c:pt idx="3">
                  <c:v>Nisam čuo/la za nagradnu igru </c:v>
                </c:pt>
              </c:strCache>
            </c:strRef>
          </c:cat>
          <c:val>
            <c:numRef>
              <c:f>Sheet1!$B$2:$B$5</c:f>
              <c:numCache>
                <c:formatCode>0.0</c:formatCode>
                <c:ptCount val="4"/>
                <c:pt idx="0">
                  <c:v>24</c:v>
                </c:pt>
                <c:pt idx="1">
                  <c:v>17</c:v>
                </c:pt>
                <c:pt idx="2">
                  <c:v>58</c:v>
                </c:pt>
                <c:pt idx="3">
                  <c:v>1</c:v>
                </c:pt>
              </c:numCache>
            </c:numRef>
          </c:val>
          <c:extLst xmlns:c16r2="http://schemas.microsoft.com/office/drawing/2015/06/chart">
            <c:ext xmlns:c16="http://schemas.microsoft.com/office/drawing/2014/chart" uri="{C3380CC4-5D6E-409C-BE32-E72D297353CC}">
              <c16:uniqueId val="{00000007-F5C8-4ED0-8628-3E860660B88C}"/>
            </c:ext>
          </c:extLst>
        </c:ser>
        <c:dLbls>
          <c:showLegendKey val="0"/>
          <c:showVal val="0"/>
          <c:showCatName val="0"/>
          <c:showSerName val="0"/>
          <c:showPercent val="0"/>
          <c:showBubbleSize val="0"/>
        </c:dLbls>
        <c:gapWidth val="20"/>
        <c:axId val="144032128"/>
        <c:axId val="144033664"/>
      </c:barChart>
      <c:catAx>
        <c:axId val="144032128"/>
        <c:scaling>
          <c:orientation val="maxMin"/>
        </c:scaling>
        <c:delete val="0"/>
        <c:axPos val="l"/>
        <c:numFmt formatCode="General" sourceLinked="0"/>
        <c:majorTickMark val="out"/>
        <c:minorTickMark val="none"/>
        <c:tickLblPos val="nextTo"/>
        <c:spPr>
          <a:ln>
            <a:noFill/>
          </a:ln>
        </c:spPr>
        <c:txPr>
          <a:bodyPr/>
          <a:lstStyle/>
          <a:p>
            <a:pPr>
              <a:defRPr sz="2000">
                <a:latin typeface="Calibri" panose="020F0502020204030204" pitchFamily="34" charset="0"/>
              </a:defRPr>
            </a:pPr>
            <a:endParaRPr lang="en-US"/>
          </a:p>
        </c:txPr>
        <c:crossAx val="144033664"/>
        <c:crosses val="autoZero"/>
        <c:auto val="1"/>
        <c:lblAlgn val="ctr"/>
        <c:lblOffset val="100"/>
        <c:noMultiLvlLbl val="0"/>
      </c:catAx>
      <c:valAx>
        <c:axId val="144033664"/>
        <c:scaling>
          <c:orientation val="minMax"/>
        </c:scaling>
        <c:delete val="1"/>
        <c:axPos val="b"/>
        <c:numFmt formatCode="0.0" sourceLinked="1"/>
        <c:majorTickMark val="out"/>
        <c:minorTickMark val="none"/>
        <c:tickLblPos val="nextTo"/>
        <c:crossAx val="144032128"/>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7387051936325E-2"/>
          <c:y val="0.1850566715295702"/>
          <c:w val="0.98941053776095833"/>
          <c:h val="0.46969849998129654"/>
        </c:manualLayout>
      </c:layout>
      <c:barChart>
        <c:barDir val="col"/>
        <c:grouping val="clustered"/>
        <c:varyColors val="0"/>
        <c:ser>
          <c:idx val="0"/>
          <c:order val="0"/>
          <c:tx>
            <c:strRef>
              <c:f>Sheet1!$B$1</c:f>
              <c:strCache>
                <c:ptCount val="1"/>
                <c:pt idx="0">
                  <c:v>Series 1</c:v>
                </c:pt>
              </c:strCache>
            </c:strRef>
          </c:tx>
          <c:spPr>
            <a:solidFill>
              <a:srgbClr val="007681"/>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143F-4849-B3B0-43A0C2CA37D0}"/>
              </c:ext>
            </c:extLst>
          </c:dPt>
          <c:dPt>
            <c:idx val="1"/>
            <c:invertIfNegative val="0"/>
            <c:bubble3D val="0"/>
            <c:extLst xmlns:c16r2="http://schemas.microsoft.com/office/drawing/2015/06/chart">
              <c:ext xmlns:c16="http://schemas.microsoft.com/office/drawing/2014/chart" uri="{C3380CC4-5D6E-409C-BE32-E72D297353CC}">
                <c16:uniqueId val="{00000001-143F-4849-B3B0-43A0C2CA37D0}"/>
              </c:ext>
            </c:extLst>
          </c:dPt>
          <c:dPt>
            <c:idx val="2"/>
            <c:invertIfNegative val="0"/>
            <c:bubble3D val="0"/>
            <c:spPr>
              <a:solidFill>
                <a:srgbClr val="CB333B"/>
              </a:solidFill>
              <a:ln>
                <a:solidFill>
                  <a:schemeClr val="bg1"/>
                </a:solidFill>
              </a:ln>
              <a:effectLst/>
            </c:spPr>
            <c:extLst xmlns:c16r2="http://schemas.microsoft.com/office/drawing/2015/06/chart">
              <c:ext xmlns:c16="http://schemas.microsoft.com/office/drawing/2014/chart" uri="{C3380CC4-5D6E-409C-BE32-E72D297353CC}">
                <c16:uniqueId val="{00000003-143F-4849-B3B0-43A0C2CA37D0}"/>
              </c:ext>
            </c:extLst>
          </c:dPt>
          <c:dPt>
            <c:idx val="3"/>
            <c:invertIfNegative val="0"/>
            <c:bubble3D val="0"/>
            <c:spPr>
              <a:solidFill>
                <a:srgbClr val="CB333B"/>
              </a:solidFill>
              <a:ln>
                <a:solidFill>
                  <a:schemeClr val="bg1"/>
                </a:solidFill>
              </a:ln>
              <a:effectLst/>
            </c:spPr>
            <c:extLst xmlns:c16r2="http://schemas.microsoft.com/office/drawing/2015/06/chart">
              <c:ext xmlns:c16="http://schemas.microsoft.com/office/drawing/2014/chart" uri="{C3380CC4-5D6E-409C-BE32-E72D297353CC}">
                <c16:uniqueId val="{00000005-143F-4849-B3B0-43A0C2CA37D0}"/>
              </c:ext>
            </c:extLst>
          </c:dPt>
          <c:dLbls>
            <c:dLbl>
              <c:idx val="4"/>
              <c:numFmt formatCode="0&quot;%&quot;" sourceLinked="0"/>
              <c:spPr>
                <a:noFill/>
                <a:ln>
                  <a:noFill/>
                </a:ln>
                <a:effectLst/>
              </c:spPr>
              <c:txPr>
                <a:bodyPr wrap="none"/>
                <a:lstStyle/>
                <a:p>
                  <a:pPr>
                    <a:defRPr sz="24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dLbl>
            <c:numFmt formatCode="#&quot;%&quot;" sourceLinked="0"/>
            <c:spPr>
              <a:noFill/>
              <a:ln>
                <a:noFill/>
              </a:ln>
              <a:effectLst/>
            </c:spPr>
            <c:txPr>
              <a:bodyPr wrap="none"/>
              <a:lstStyle/>
              <a:p>
                <a:pPr>
                  <a:defRPr sz="24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0"/>
              </c:ext>
            </c:extLst>
          </c:dLbls>
          <c:cat>
            <c:strRef>
              <c:f>Sheet1!$A$2:$A$3</c:f>
              <c:strCache>
                <c:ptCount val="2"/>
                <c:pt idx="0">
                  <c:v>Koriste kartice</c:v>
                </c:pt>
                <c:pt idx="1">
                  <c:v>Ne koriste kartice</c:v>
                </c:pt>
              </c:strCache>
            </c:strRef>
          </c:cat>
          <c:val>
            <c:numRef>
              <c:f>Sheet1!$B$2:$B$3</c:f>
              <c:numCache>
                <c:formatCode>0</c:formatCode>
                <c:ptCount val="2"/>
                <c:pt idx="0">
                  <c:v>47</c:v>
                </c:pt>
                <c:pt idx="1">
                  <c:v>36</c:v>
                </c:pt>
              </c:numCache>
            </c:numRef>
          </c:val>
          <c:extLst xmlns:c16r2="http://schemas.microsoft.com/office/drawing/2015/06/chart">
            <c:ext xmlns:c16="http://schemas.microsoft.com/office/drawing/2014/chart" uri="{C3380CC4-5D6E-409C-BE32-E72D297353CC}">
              <c16:uniqueId val="{00000007-143F-4849-B3B0-43A0C2CA37D0}"/>
            </c:ext>
          </c:extLst>
        </c:ser>
        <c:dLbls>
          <c:showLegendKey val="0"/>
          <c:showVal val="0"/>
          <c:showCatName val="0"/>
          <c:showSerName val="0"/>
          <c:showPercent val="0"/>
          <c:showBubbleSize val="0"/>
        </c:dLbls>
        <c:gapWidth val="20"/>
        <c:axId val="143643776"/>
        <c:axId val="143645312"/>
      </c:barChart>
      <c:catAx>
        <c:axId val="143643776"/>
        <c:scaling>
          <c:orientation val="minMax"/>
        </c:scaling>
        <c:delete val="0"/>
        <c:axPos val="b"/>
        <c:numFmt formatCode="General" sourceLinked="0"/>
        <c:majorTickMark val="out"/>
        <c:minorTickMark val="none"/>
        <c:tickLblPos val="nextTo"/>
        <c:spPr>
          <a:ln>
            <a:noFill/>
          </a:ln>
        </c:spPr>
        <c:txPr>
          <a:bodyPr/>
          <a:lstStyle/>
          <a:p>
            <a:pPr>
              <a:defRPr sz="2000">
                <a:latin typeface="Calibri" panose="020F0502020204030204" pitchFamily="34" charset="0"/>
              </a:defRPr>
            </a:pPr>
            <a:endParaRPr lang="en-US"/>
          </a:p>
        </c:txPr>
        <c:crossAx val="143645312"/>
        <c:crosses val="autoZero"/>
        <c:auto val="1"/>
        <c:lblAlgn val="ctr"/>
        <c:lblOffset val="100"/>
        <c:noMultiLvlLbl val="0"/>
      </c:catAx>
      <c:valAx>
        <c:axId val="143645312"/>
        <c:scaling>
          <c:orientation val="minMax"/>
        </c:scaling>
        <c:delete val="1"/>
        <c:axPos val="r"/>
        <c:numFmt formatCode="0" sourceLinked="1"/>
        <c:majorTickMark val="out"/>
        <c:minorTickMark val="none"/>
        <c:tickLblPos val="nextTo"/>
        <c:crossAx val="143643776"/>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663697386864053E-4"/>
          <c:y val="2.859305315282419E-3"/>
          <c:w val="0.79022247285229519"/>
          <c:h val="0.9961477494564096"/>
        </c:manualLayout>
      </c:layout>
      <c:barChart>
        <c:barDir val="bar"/>
        <c:grouping val="clustered"/>
        <c:varyColors val="0"/>
        <c:ser>
          <c:idx val="0"/>
          <c:order val="0"/>
          <c:tx>
            <c:strRef>
              <c:f>Sheet1!$B$1</c:f>
              <c:strCache>
                <c:ptCount val="1"/>
                <c:pt idx="0">
                  <c:v>Background</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extLst xmlns:c16r2="http://schemas.microsoft.com/office/drawing/2015/06/chart">
              <c:ext xmlns:c16="http://schemas.microsoft.com/office/drawing/2014/chart" uri="{C3380CC4-5D6E-409C-BE32-E72D297353CC}">
                <c16:uniqueId val="{00000000-9EF9-4FEF-B9CB-1364412D76D7}"/>
              </c:ext>
            </c:extLst>
          </c:dPt>
          <c:dLbls>
            <c:delete val="1"/>
          </c:dLbls>
          <c:cat>
            <c:strRef>
              <c:f>Sheet1!$A$2</c:f>
              <c:strCache>
                <c:ptCount val="1"/>
                <c:pt idx="0">
                  <c:v>How many people were happy with the service provided?</c:v>
                </c:pt>
              </c:strCache>
            </c:strRef>
          </c:cat>
          <c:val>
            <c:numRef>
              <c:f>Sheet1!$B$2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1-9EF9-4FEF-B9CB-1364412D76D7}"/>
            </c:ext>
          </c:extLst>
        </c:ser>
        <c:ser>
          <c:idx val="1"/>
          <c:order val="1"/>
          <c:tx>
            <c:strRef>
              <c:f>Sheet1!$C$1</c:f>
              <c:strCache>
                <c:ptCount val="1"/>
                <c:pt idx="0">
                  <c:v>Data Figure</c:v>
                </c:pt>
              </c:strCache>
            </c:strRef>
          </c:tx>
          <c:spPr>
            <a:blipFill>
              <a:blip xmlns:r="http://schemas.openxmlformats.org/officeDocument/2006/relationships" r:embed="rId2"/>
              <a:stretch>
                <a:fillRect/>
              </a:stretch>
            </a:blipFill>
          </c:spPr>
          <c:invertIfNegative val="0"/>
          <c:pictureOptions>
            <c:pictureFormat val="stackScale"/>
            <c:pictureStackUnit val="10"/>
          </c:pictureOptions>
          <c:dPt>
            <c:idx val="0"/>
            <c:invertIfNegative val="0"/>
            <c:bubble3D val="0"/>
            <c:extLst xmlns:c16r2="http://schemas.microsoft.com/office/drawing/2015/06/chart">
              <c:ext xmlns:c16="http://schemas.microsoft.com/office/drawing/2014/chart" uri="{C3380CC4-5D6E-409C-BE32-E72D297353CC}">
                <c16:uniqueId val="{00000002-9EF9-4FEF-B9CB-1364412D76D7}"/>
              </c:ext>
            </c:extLst>
          </c:dPt>
          <c:dLbls>
            <c:dLbl>
              <c:idx val="0"/>
              <c:layout>
                <c:manualLayout>
                  <c:x val="0.52155351103294356"/>
                  <c:y val="3.3942091239747757E-2"/>
                </c:manualLayout>
              </c:layout>
              <c:numFmt formatCode="#\%" sourceLinked="0"/>
              <c:spPr/>
              <c:txPr>
                <a:bodyPr/>
                <a:lstStyle/>
                <a:p>
                  <a:pPr>
                    <a:defRPr sz="4000" b="1">
                      <a:latin typeface="+mn-lt"/>
                      <a:ea typeface="Segoe UI" panose="020B0502040204020203" pitchFamily="34" charset="0"/>
                      <a:cs typeface="Segoe UI" panose="020B0502040204020203"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EF9-4FEF-B9CB-1364412D76D7}"/>
                </c:ext>
              </c:extLst>
            </c:dLbl>
            <c:spPr>
              <a:noFill/>
              <a:ln>
                <a:noFill/>
              </a:ln>
              <a:effectLst/>
            </c:spPr>
            <c:txPr>
              <a:bodyPr/>
              <a:lstStyle/>
              <a:p>
                <a:pPr>
                  <a:defRPr sz="4000" b="1">
                    <a:latin typeface="+mn-lt"/>
                    <a:ea typeface="Segoe UI" panose="020B0502040204020203" pitchFamily="34" charset="0"/>
                    <a:cs typeface="Segoe UI" panose="020B0502040204020203"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How many people were happy with the service provided?</c:v>
                </c:pt>
              </c:strCache>
            </c:strRef>
          </c:cat>
          <c:val>
            <c:numRef>
              <c:f>Sheet1!$C$2</c:f>
              <c:numCache>
                <c:formatCode>General</c:formatCode>
                <c:ptCount val="1"/>
                <c:pt idx="0">
                  <c:v>35.200000000000003</c:v>
                </c:pt>
              </c:numCache>
            </c:numRef>
          </c:val>
          <c:extLst xmlns:c16r2="http://schemas.microsoft.com/office/drawing/2015/06/chart">
            <c:ext xmlns:c16="http://schemas.microsoft.com/office/drawing/2014/chart" uri="{C3380CC4-5D6E-409C-BE32-E72D297353CC}">
              <c16:uniqueId val="{00000003-9EF9-4FEF-B9CB-1364412D76D7}"/>
            </c:ext>
          </c:extLst>
        </c:ser>
        <c:dLbls>
          <c:dLblPos val="outEnd"/>
          <c:showLegendKey val="0"/>
          <c:showVal val="1"/>
          <c:showCatName val="0"/>
          <c:showSerName val="0"/>
          <c:showPercent val="0"/>
          <c:showBubbleSize val="0"/>
        </c:dLbls>
        <c:gapWidth val="0"/>
        <c:overlap val="100"/>
        <c:axId val="142964608"/>
        <c:axId val="142966144"/>
      </c:barChart>
      <c:catAx>
        <c:axId val="142964608"/>
        <c:scaling>
          <c:orientation val="maxMin"/>
        </c:scaling>
        <c:delete val="1"/>
        <c:axPos val="l"/>
        <c:numFmt formatCode="General" sourceLinked="0"/>
        <c:majorTickMark val="out"/>
        <c:minorTickMark val="none"/>
        <c:tickLblPos val="nextTo"/>
        <c:crossAx val="142966144"/>
        <c:crosses val="autoZero"/>
        <c:auto val="1"/>
        <c:lblAlgn val="ctr"/>
        <c:lblOffset val="100"/>
        <c:noMultiLvlLbl val="0"/>
      </c:catAx>
      <c:valAx>
        <c:axId val="142966144"/>
        <c:scaling>
          <c:orientation val="minMax"/>
          <c:max val="100"/>
          <c:min val="0"/>
        </c:scaling>
        <c:delete val="1"/>
        <c:axPos val="t"/>
        <c:numFmt formatCode="General" sourceLinked="1"/>
        <c:majorTickMark val="out"/>
        <c:minorTickMark val="none"/>
        <c:tickLblPos val="nextTo"/>
        <c:crossAx val="142964608"/>
        <c:crosses val="autoZero"/>
        <c:crossBetween val="between"/>
      </c:valAx>
    </c:plotArea>
    <c:plotVisOnly val="1"/>
    <c:dispBlanksAs val="gap"/>
    <c:showDLblsOverMax val="0"/>
  </c:chart>
  <c:txPr>
    <a:bodyPr/>
    <a:lstStyle/>
    <a:p>
      <a:pPr>
        <a:defRPr sz="1200">
          <a:latin typeface="Segoe UI Light" panose="020B0502040204020203"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663697386864053E-4"/>
          <c:y val="2.859305315282419E-3"/>
          <c:w val="0.99829779252916762"/>
          <c:h val="0.9961477494564096"/>
        </c:manualLayout>
      </c:layout>
      <c:barChart>
        <c:barDir val="bar"/>
        <c:grouping val="clustered"/>
        <c:varyColors val="0"/>
        <c:dLbls>
          <c:dLblPos val="outEnd"/>
          <c:showLegendKey val="0"/>
          <c:showVal val="1"/>
          <c:showCatName val="0"/>
          <c:showSerName val="0"/>
          <c:showPercent val="0"/>
          <c:showBubbleSize val="0"/>
        </c:dLbls>
        <c:gapWidth val="0"/>
        <c:overlap val="100"/>
        <c:axId val="143025664"/>
        <c:axId val="143027200"/>
      </c:barChart>
      <c:catAx>
        <c:axId val="143025664"/>
        <c:scaling>
          <c:orientation val="maxMin"/>
        </c:scaling>
        <c:delete val="1"/>
        <c:axPos val="l"/>
        <c:numFmt formatCode="General" sourceLinked="0"/>
        <c:majorTickMark val="out"/>
        <c:minorTickMark val="none"/>
        <c:tickLblPos val="nextTo"/>
        <c:crossAx val="143027200"/>
        <c:crosses val="autoZero"/>
        <c:auto val="1"/>
        <c:lblAlgn val="ctr"/>
        <c:lblOffset val="100"/>
        <c:noMultiLvlLbl val="0"/>
      </c:catAx>
      <c:valAx>
        <c:axId val="143027200"/>
        <c:scaling>
          <c:orientation val="minMax"/>
          <c:max val="100"/>
          <c:min val="0"/>
        </c:scaling>
        <c:delete val="1"/>
        <c:axPos val="t"/>
        <c:numFmt formatCode="General" sourceLinked="1"/>
        <c:majorTickMark val="out"/>
        <c:minorTickMark val="none"/>
        <c:tickLblPos val="nextTo"/>
        <c:crossAx val="143025664"/>
        <c:crosses val="autoZero"/>
        <c:crossBetween val="between"/>
      </c:valAx>
    </c:plotArea>
    <c:plotVisOnly val="1"/>
    <c:dispBlanksAs val="gap"/>
    <c:showDLblsOverMax val="0"/>
  </c:chart>
  <c:txPr>
    <a:bodyPr/>
    <a:lstStyle/>
    <a:p>
      <a:pPr>
        <a:defRPr sz="1200">
          <a:latin typeface="Segoe UI Light" panose="020B0502040204020203"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663697386864053E-4"/>
          <c:y val="2.859305315282419E-3"/>
          <c:w val="0.79022247285229519"/>
          <c:h val="0.9961477494564096"/>
        </c:manualLayout>
      </c:layout>
      <c:barChart>
        <c:barDir val="bar"/>
        <c:grouping val="clustered"/>
        <c:varyColors val="0"/>
        <c:ser>
          <c:idx val="0"/>
          <c:order val="0"/>
          <c:tx>
            <c:strRef>
              <c:f>Sheet1!$B$1</c:f>
              <c:strCache>
                <c:ptCount val="1"/>
                <c:pt idx="0">
                  <c:v>Background</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extLst xmlns:c16r2="http://schemas.microsoft.com/office/drawing/2015/06/chart">
              <c:ext xmlns:c16="http://schemas.microsoft.com/office/drawing/2014/chart" uri="{C3380CC4-5D6E-409C-BE32-E72D297353CC}">
                <c16:uniqueId val="{00000000-2190-4560-8DE1-A2030954A13B}"/>
              </c:ext>
            </c:extLst>
          </c:dPt>
          <c:dLbls>
            <c:delete val="1"/>
          </c:dLbls>
          <c:cat>
            <c:strRef>
              <c:f>Sheet1!$A$2</c:f>
              <c:strCache>
                <c:ptCount val="1"/>
                <c:pt idx="0">
                  <c:v>How many people were happy with the service provided?</c:v>
                </c:pt>
              </c:strCache>
            </c:strRef>
          </c:cat>
          <c:val>
            <c:numRef>
              <c:f>Sheet1!$B$2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1-2190-4560-8DE1-A2030954A13B}"/>
            </c:ext>
          </c:extLst>
        </c:ser>
        <c:ser>
          <c:idx val="1"/>
          <c:order val="1"/>
          <c:tx>
            <c:strRef>
              <c:f>Sheet1!$C$1</c:f>
              <c:strCache>
                <c:ptCount val="1"/>
                <c:pt idx="0">
                  <c:v>Data Figure</c:v>
                </c:pt>
              </c:strCache>
            </c:strRef>
          </c:tx>
          <c:spPr>
            <a:blipFill>
              <a:blip xmlns:r="http://schemas.openxmlformats.org/officeDocument/2006/relationships" r:embed="rId2"/>
              <a:stretch>
                <a:fillRect/>
              </a:stretch>
            </a:blipFill>
          </c:spPr>
          <c:invertIfNegative val="0"/>
          <c:pictureOptions>
            <c:pictureFormat val="stackScale"/>
            <c:pictureStackUnit val="10"/>
          </c:pictureOptions>
          <c:dPt>
            <c:idx val="0"/>
            <c:invertIfNegative val="0"/>
            <c:bubble3D val="0"/>
            <c:extLst xmlns:c16r2="http://schemas.microsoft.com/office/drawing/2015/06/chart">
              <c:ext xmlns:c16="http://schemas.microsoft.com/office/drawing/2014/chart" uri="{C3380CC4-5D6E-409C-BE32-E72D297353CC}">
                <c16:uniqueId val="{00000002-2190-4560-8DE1-A2030954A13B}"/>
              </c:ext>
            </c:extLst>
          </c:dPt>
          <c:dLbls>
            <c:dLbl>
              <c:idx val="0"/>
              <c:layout>
                <c:manualLayout>
                  <c:x val="0.69495888818851803"/>
                  <c:y val="3.3942091239747757E-2"/>
                </c:manualLayout>
              </c:layout>
              <c:numFmt formatCode="#\%" sourceLinked="0"/>
              <c:spPr/>
              <c:txPr>
                <a:bodyPr/>
                <a:lstStyle/>
                <a:p>
                  <a:pPr>
                    <a:defRPr sz="4000" b="1">
                      <a:latin typeface="+mn-lt"/>
                      <a:ea typeface="Segoe UI" panose="020B0502040204020203" pitchFamily="34" charset="0"/>
                      <a:cs typeface="Segoe UI" panose="020B0502040204020203"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190-4560-8DE1-A2030954A13B}"/>
                </c:ext>
              </c:extLst>
            </c:dLbl>
            <c:spPr>
              <a:noFill/>
              <a:ln>
                <a:noFill/>
              </a:ln>
              <a:effectLst/>
            </c:spPr>
            <c:txPr>
              <a:bodyPr/>
              <a:lstStyle/>
              <a:p>
                <a:pPr>
                  <a:defRPr sz="4000" b="1">
                    <a:latin typeface="+mn-lt"/>
                    <a:ea typeface="Segoe UI" panose="020B0502040204020203" pitchFamily="34" charset="0"/>
                    <a:cs typeface="Segoe UI" panose="020B0502040204020203"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How many people were happy with the service provided?</c:v>
                </c:pt>
              </c:strCache>
            </c:strRef>
          </c:cat>
          <c:val>
            <c:numRef>
              <c:f>Sheet1!$C$2</c:f>
              <c:numCache>
                <c:formatCode>General</c:formatCode>
                <c:ptCount val="1"/>
                <c:pt idx="0">
                  <c:v>13</c:v>
                </c:pt>
              </c:numCache>
            </c:numRef>
          </c:val>
          <c:extLst xmlns:c16r2="http://schemas.microsoft.com/office/drawing/2015/06/chart">
            <c:ext xmlns:c16="http://schemas.microsoft.com/office/drawing/2014/chart" uri="{C3380CC4-5D6E-409C-BE32-E72D297353CC}">
              <c16:uniqueId val="{00000003-2190-4560-8DE1-A2030954A13B}"/>
            </c:ext>
          </c:extLst>
        </c:ser>
        <c:dLbls>
          <c:dLblPos val="outEnd"/>
          <c:showLegendKey val="0"/>
          <c:showVal val="1"/>
          <c:showCatName val="0"/>
          <c:showSerName val="0"/>
          <c:showPercent val="0"/>
          <c:showBubbleSize val="0"/>
        </c:dLbls>
        <c:gapWidth val="0"/>
        <c:overlap val="100"/>
        <c:axId val="143742848"/>
        <c:axId val="143744384"/>
      </c:barChart>
      <c:catAx>
        <c:axId val="143742848"/>
        <c:scaling>
          <c:orientation val="maxMin"/>
        </c:scaling>
        <c:delete val="1"/>
        <c:axPos val="l"/>
        <c:numFmt formatCode="General" sourceLinked="0"/>
        <c:majorTickMark val="out"/>
        <c:minorTickMark val="none"/>
        <c:tickLblPos val="nextTo"/>
        <c:crossAx val="143744384"/>
        <c:crosses val="autoZero"/>
        <c:auto val="1"/>
        <c:lblAlgn val="ctr"/>
        <c:lblOffset val="100"/>
        <c:noMultiLvlLbl val="0"/>
      </c:catAx>
      <c:valAx>
        <c:axId val="143744384"/>
        <c:scaling>
          <c:orientation val="minMax"/>
          <c:max val="100"/>
          <c:min val="0"/>
        </c:scaling>
        <c:delete val="1"/>
        <c:axPos val="t"/>
        <c:numFmt formatCode="General" sourceLinked="1"/>
        <c:majorTickMark val="out"/>
        <c:minorTickMark val="none"/>
        <c:tickLblPos val="nextTo"/>
        <c:crossAx val="143742848"/>
        <c:crosses val="autoZero"/>
        <c:crossBetween val="between"/>
      </c:valAx>
    </c:plotArea>
    <c:plotVisOnly val="1"/>
    <c:dispBlanksAs val="gap"/>
    <c:showDLblsOverMax val="0"/>
  </c:chart>
  <c:txPr>
    <a:bodyPr/>
    <a:lstStyle/>
    <a:p>
      <a:pPr>
        <a:defRPr sz="1200">
          <a:latin typeface="Segoe UI Light" panose="020B0502040204020203"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390819143802207"/>
          <c:y val="0"/>
          <c:w val="0.66304567348850596"/>
          <c:h val="1"/>
        </c:manualLayout>
      </c:layout>
      <c:barChart>
        <c:barDir val="bar"/>
        <c:grouping val="clustered"/>
        <c:varyColors val="0"/>
        <c:ser>
          <c:idx val="0"/>
          <c:order val="0"/>
          <c:tx>
            <c:strRef>
              <c:f>Sheet1!$B$1</c:f>
              <c:strCache>
                <c:ptCount val="1"/>
                <c:pt idx="0">
                  <c:v>Series 1</c:v>
                </c:pt>
              </c:strCache>
            </c:strRef>
          </c:tx>
          <c:spPr>
            <a:solidFill>
              <a:srgbClr val="007681"/>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0352-476E-B5BC-1B2465AA3BCE}"/>
              </c:ext>
            </c:extLst>
          </c:dPt>
          <c:dPt>
            <c:idx val="1"/>
            <c:invertIfNegative val="0"/>
            <c:bubble3D val="0"/>
            <c:extLst xmlns:c16r2="http://schemas.microsoft.com/office/drawing/2015/06/chart">
              <c:ext xmlns:c16="http://schemas.microsoft.com/office/drawing/2014/chart" uri="{C3380CC4-5D6E-409C-BE32-E72D297353CC}">
                <c16:uniqueId val="{00000003-0352-476E-B5BC-1B2465AA3BCE}"/>
              </c:ext>
            </c:extLst>
          </c:dPt>
          <c:dPt>
            <c:idx val="2"/>
            <c:invertIfNegative val="0"/>
            <c:bubble3D val="0"/>
            <c:spPr>
              <a:solidFill>
                <a:srgbClr val="CB333B"/>
              </a:solidFill>
              <a:ln>
                <a:solidFill>
                  <a:schemeClr val="bg1"/>
                </a:solidFill>
              </a:ln>
              <a:effectLst/>
            </c:spPr>
            <c:extLst xmlns:c16r2="http://schemas.microsoft.com/office/drawing/2015/06/chart">
              <c:ext xmlns:c16="http://schemas.microsoft.com/office/drawing/2014/chart" uri="{C3380CC4-5D6E-409C-BE32-E72D297353CC}">
                <c16:uniqueId val="{00000005-0352-476E-B5BC-1B2465AA3BCE}"/>
              </c:ext>
            </c:extLst>
          </c:dPt>
          <c:dPt>
            <c:idx val="3"/>
            <c:invertIfNegative val="0"/>
            <c:bubble3D val="0"/>
            <c:spPr>
              <a:solidFill>
                <a:srgbClr val="CB333B"/>
              </a:solidFill>
              <a:ln>
                <a:solidFill>
                  <a:schemeClr val="bg1"/>
                </a:solidFill>
              </a:ln>
              <a:effectLst/>
            </c:spPr>
            <c:extLst xmlns:c16r2="http://schemas.microsoft.com/office/drawing/2015/06/chart">
              <c:ext xmlns:c16="http://schemas.microsoft.com/office/drawing/2014/chart" uri="{C3380CC4-5D6E-409C-BE32-E72D297353CC}">
                <c16:uniqueId val="{00000006-0352-476E-B5BC-1B2465AA3BCE}"/>
              </c:ext>
            </c:extLst>
          </c:dPt>
          <c:dPt>
            <c:idx val="4"/>
            <c:invertIfNegative val="0"/>
            <c:bubble3D val="0"/>
            <c:spPr>
              <a:solidFill>
                <a:sysClr val="window" lastClr="FFFFFF">
                  <a:lumMod val="50000"/>
                </a:sysClr>
              </a:solidFill>
              <a:ln>
                <a:solidFill>
                  <a:schemeClr val="bg1"/>
                </a:solidFill>
              </a:ln>
              <a:effectLst/>
            </c:spPr>
            <c:extLst xmlns:c16r2="http://schemas.microsoft.com/office/drawing/2015/06/chart">
              <c:ext xmlns:c16="http://schemas.microsoft.com/office/drawing/2014/chart" uri="{C3380CC4-5D6E-409C-BE32-E72D297353CC}">
                <c16:uniqueId val="{00000007-0352-476E-B5BC-1B2465AA3BCE}"/>
              </c:ext>
            </c:extLst>
          </c:dPt>
          <c:dLbls>
            <c:dLbl>
              <c:idx val="4"/>
              <c:numFmt formatCode="0&quot;%&quot;" sourceLinked="0"/>
              <c:spPr>
                <a:noFill/>
                <a:ln>
                  <a:noFill/>
                </a:ln>
                <a:effectLst/>
              </c:spPr>
              <c:txPr>
                <a:bodyPr/>
                <a:lstStyle/>
                <a:p>
                  <a:pPr>
                    <a:defRPr sz="24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dLbl>
            <c:numFmt formatCode="#&quot;%&quot;" sourceLinked="0"/>
            <c:spPr>
              <a:noFill/>
              <a:ln>
                <a:noFill/>
              </a:ln>
              <a:effectLst/>
            </c:spPr>
            <c:txPr>
              <a:bodyPr/>
              <a:lstStyle/>
              <a:p>
                <a:pPr>
                  <a:defRPr sz="24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Da, sigurno bih učestvovao</c:v>
                </c:pt>
                <c:pt idx="1">
                  <c:v>Da, verovatno bih učestvovao</c:v>
                </c:pt>
                <c:pt idx="2">
                  <c:v>Nisam siguran da li bih učestvovao</c:v>
                </c:pt>
                <c:pt idx="3">
                  <c:v>Ne, sigurno ne bih učestvovao</c:v>
                </c:pt>
                <c:pt idx="4">
                  <c:v>Ne zna</c:v>
                </c:pt>
              </c:strCache>
            </c:strRef>
          </c:cat>
          <c:val>
            <c:numRef>
              <c:f>Sheet1!$B$2:$B$6</c:f>
              <c:numCache>
                <c:formatCode>General</c:formatCode>
                <c:ptCount val="5"/>
                <c:pt idx="0">
                  <c:v>22.3</c:v>
                </c:pt>
                <c:pt idx="1">
                  <c:v>20.100000000000001</c:v>
                </c:pt>
                <c:pt idx="2">
                  <c:v>22.5</c:v>
                </c:pt>
                <c:pt idx="3">
                  <c:v>32</c:v>
                </c:pt>
                <c:pt idx="4">
                  <c:v>3.1</c:v>
                </c:pt>
              </c:numCache>
            </c:numRef>
          </c:val>
          <c:extLst xmlns:c16r2="http://schemas.microsoft.com/office/drawing/2015/06/chart">
            <c:ext xmlns:c16="http://schemas.microsoft.com/office/drawing/2014/chart" uri="{C3380CC4-5D6E-409C-BE32-E72D297353CC}">
              <c16:uniqueId val="{00000008-0352-476E-B5BC-1B2465AA3BCE}"/>
            </c:ext>
          </c:extLst>
        </c:ser>
        <c:dLbls>
          <c:showLegendKey val="0"/>
          <c:showVal val="0"/>
          <c:showCatName val="0"/>
          <c:showSerName val="0"/>
          <c:showPercent val="0"/>
          <c:showBubbleSize val="0"/>
        </c:dLbls>
        <c:gapWidth val="20"/>
        <c:axId val="146915712"/>
        <c:axId val="146917248"/>
      </c:barChart>
      <c:catAx>
        <c:axId val="146915712"/>
        <c:scaling>
          <c:orientation val="maxMin"/>
        </c:scaling>
        <c:delete val="0"/>
        <c:axPos val="l"/>
        <c:numFmt formatCode="General" sourceLinked="0"/>
        <c:majorTickMark val="out"/>
        <c:minorTickMark val="none"/>
        <c:tickLblPos val="nextTo"/>
        <c:spPr>
          <a:ln>
            <a:noFill/>
          </a:ln>
        </c:spPr>
        <c:txPr>
          <a:bodyPr/>
          <a:lstStyle/>
          <a:p>
            <a:pPr>
              <a:defRPr sz="2000">
                <a:latin typeface="Calibri" panose="020F0502020204030204" pitchFamily="34" charset="0"/>
              </a:defRPr>
            </a:pPr>
            <a:endParaRPr lang="en-US"/>
          </a:p>
        </c:txPr>
        <c:crossAx val="146917248"/>
        <c:crosses val="autoZero"/>
        <c:auto val="1"/>
        <c:lblAlgn val="ctr"/>
        <c:lblOffset val="100"/>
        <c:noMultiLvlLbl val="0"/>
      </c:catAx>
      <c:valAx>
        <c:axId val="146917248"/>
        <c:scaling>
          <c:orientation val="minMax"/>
        </c:scaling>
        <c:delete val="1"/>
        <c:axPos val="b"/>
        <c:numFmt formatCode="General" sourceLinked="1"/>
        <c:majorTickMark val="out"/>
        <c:minorTickMark val="none"/>
        <c:tickLblPos val="nextTo"/>
        <c:crossAx val="146915712"/>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367968704535475"/>
          <c:y val="5.0385478049054999E-3"/>
          <c:w val="0.47692543090450268"/>
          <c:h val="0.99352051510851558"/>
        </c:manualLayout>
      </c:layout>
      <c:barChart>
        <c:barDir val="bar"/>
        <c:grouping val="clustered"/>
        <c:varyColors val="0"/>
        <c:ser>
          <c:idx val="0"/>
          <c:order val="0"/>
          <c:tx>
            <c:strRef>
              <c:f>Sheet1!$B$1</c:f>
              <c:strCache>
                <c:ptCount val="1"/>
                <c:pt idx="0">
                  <c:v>Series 1</c:v>
                </c:pt>
              </c:strCache>
            </c:strRef>
          </c:tx>
          <c:spPr>
            <a:solidFill>
              <a:srgbClr val="007681"/>
            </a:solidFill>
            <a:ln>
              <a:solidFill>
                <a:sysClr val="window" lastClr="FFFFFF"/>
              </a:solidFill>
            </a:ln>
            <a:effectLst/>
          </c:spPr>
          <c:invertIfNegative val="0"/>
          <c:dPt>
            <c:idx val="5"/>
            <c:invertIfNegative val="0"/>
            <c:bubble3D val="0"/>
            <c:spPr>
              <a:solidFill>
                <a:sysClr val="window" lastClr="FFFFFF">
                  <a:lumMod val="50000"/>
                </a:sysClr>
              </a:solidFill>
              <a:ln>
                <a:solidFill>
                  <a:sysClr val="window" lastClr="FFFFFF"/>
                </a:solidFill>
              </a:ln>
              <a:effectLst/>
            </c:spPr>
            <c:extLst xmlns:c16r2="http://schemas.microsoft.com/office/drawing/2015/06/chart">
              <c:ext xmlns:c16="http://schemas.microsoft.com/office/drawing/2014/chart" uri="{C3380CC4-5D6E-409C-BE32-E72D297353CC}">
                <c16:uniqueId val="{00000000-8D43-4CBF-BBFD-3E50509A1242}"/>
              </c:ext>
            </c:extLst>
          </c:dPt>
          <c:dPt>
            <c:idx val="9"/>
            <c:invertIfNegative val="0"/>
            <c:bubble3D val="0"/>
            <c:extLst xmlns:c16r2="http://schemas.microsoft.com/office/drawing/2015/06/chart">
              <c:ext xmlns:c16="http://schemas.microsoft.com/office/drawing/2014/chart" uri="{C3380CC4-5D6E-409C-BE32-E72D297353CC}">
                <c16:uniqueId val="{00000001-78F8-444D-9B58-42B34C0D52E4}"/>
              </c:ext>
            </c:extLst>
          </c:dPt>
          <c:dLbls>
            <c:numFmt formatCode="#&quot;%&quot;" sourceLinked="0"/>
            <c:spPr>
              <a:noFill/>
              <a:ln>
                <a:noFill/>
              </a:ln>
              <a:effectLst/>
            </c:spPr>
            <c:txPr>
              <a:bodyPr/>
              <a:lstStyle/>
              <a:p>
                <a:pPr>
                  <a:defRPr sz="24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Traženjem fiskalnog računa prilikom svake kupovine ili izvršene usluge</c:v>
                </c:pt>
                <c:pt idx="1">
                  <c:v>Izbegavanjem kupovine na improvizovanim mestima koja nemaju fiskalnu kasu</c:v>
                </c:pt>
                <c:pt idx="2">
                  <c:v>Prijavljivanjem neizdavanja fiskalnih računa i neprijavljivanja radnika</c:v>
                </c:pt>
                <c:pt idx="3">
                  <c:v>Plaćanjem karticama</c:v>
                </c:pt>
                <c:pt idx="4">
                  <c:v>Drugo</c:v>
                </c:pt>
                <c:pt idx="5">
                  <c:v>Ne zna</c:v>
                </c:pt>
              </c:strCache>
            </c:strRef>
          </c:cat>
          <c:val>
            <c:numRef>
              <c:f>Sheet1!$B$2:$B$7</c:f>
              <c:numCache>
                <c:formatCode>General</c:formatCode>
                <c:ptCount val="6"/>
                <c:pt idx="0">
                  <c:v>54.3</c:v>
                </c:pt>
                <c:pt idx="1">
                  <c:v>16.5</c:v>
                </c:pt>
                <c:pt idx="2">
                  <c:v>13.7</c:v>
                </c:pt>
                <c:pt idx="3">
                  <c:v>5</c:v>
                </c:pt>
                <c:pt idx="4">
                  <c:v>4.2</c:v>
                </c:pt>
                <c:pt idx="5">
                  <c:v>6.3</c:v>
                </c:pt>
              </c:numCache>
            </c:numRef>
          </c:val>
          <c:extLst xmlns:c16r2="http://schemas.microsoft.com/office/drawing/2015/06/chart">
            <c:ext xmlns:c16="http://schemas.microsoft.com/office/drawing/2014/chart" uri="{C3380CC4-5D6E-409C-BE32-E72D297353CC}">
              <c16:uniqueId val="{00000002-78F8-444D-9B58-42B34C0D52E4}"/>
            </c:ext>
          </c:extLst>
        </c:ser>
        <c:dLbls>
          <c:showLegendKey val="0"/>
          <c:showVal val="0"/>
          <c:showCatName val="0"/>
          <c:showSerName val="0"/>
          <c:showPercent val="0"/>
          <c:showBubbleSize val="0"/>
        </c:dLbls>
        <c:gapWidth val="20"/>
        <c:axId val="146852864"/>
        <c:axId val="146932480"/>
      </c:barChart>
      <c:catAx>
        <c:axId val="146852864"/>
        <c:scaling>
          <c:orientation val="maxMin"/>
        </c:scaling>
        <c:delete val="0"/>
        <c:axPos val="l"/>
        <c:numFmt formatCode="General" sourceLinked="0"/>
        <c:majorTickMark val="out"/>
        <c:minorTickMark val="none"/>
        <c:tickLblPos val="nextTo"/>
        <c:spPr>
          <a:ln>
            <a:noFill/>
          </a:ln>
        </c:spPr>
        <c:txPr>
          <a:bodyPr/>
          <a:lstStyle/>
          <a:p>
            <a:pPr>
              <a:defRPr sz="2000" cap="none" baseline="0">
                <a:latin typeface="Calibri" panose="020F0502020204030204" pitchFamily="34" charset="0"/>
              </a:defRPr>
            </a:pPr>
            <a:endParaRPr lang="en-US"/>
          </a:p>
        </c:txPr>
        <c:crossAx val="146932480"/>
        <c:crosses val="autoZero"/>
        <c:auto val="1"/>
        <c:lblAlgn val="ctr"/>
        <c:lblOffset val="100"/>
        <c:noMultiLvlLbl val="0"/>
      </c:catAx>
      <c:valAx>
        <c:axId val="146932480"/>
        <c:scaling>
          <c:orientation val="minMax"/>
        </c:scaling>
        <c:delete val="0"/>
        <c:axPos val="b"/>
        <c:numFmt formatCode="General" sourceLinked="1"/>
        <c:majorTickMark val="none"/>
        <c:minorTickMark val="none"/>
        <c:tickLblPos val="none"/>
        <c:spPr>
          <a:noFill/>
          <a:ln>
            <a:noFill/>
          </a:ln>
        </c:spPr>
        <c:crossAx val="146852864"/>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26250161871612"/>
          <c:y val="1.2165723416352431E-3"/>
          <c:w val="0.7201797995551803"/>
          <c:h val="0.99878350401720928"/>
        </c:manualLayout>
      </c:layout>
      <c:barChart>
        <c:barDir val="bar"/>
        <c:grouping val="clustered"/>
        <c:varyColors val="0"/>
        <c:ser>
          <c:idx val="0"/>
          <c:order val="0"/>
          <c:tx>
            <c:strRef>
              <c:f>Sheet1!$B$1</c:f>
              <c:strCache>
                <c:ptCount val="1"/>
                <c:pt idx="0">
                  <c:v>Maj 2018</c:v>
                </c:pt>
              </c:strCache>
            </c:strRef>
          </c:tx>
          <c:spPr>
            <a:solidFill>
              <a:srgbClr val="007681"/>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7011-4239-8E9B-0258A98CF675}"/>
              </c:ext>
            </c:extLst>
          </c:dPt>
          <c:dPt>
            <c:idx val="1"/>
            <c:invertIfNegative val="0"/>
            <c:bubble3D val="0"/>
            <c:extLst xmlns:c16r2="http://schemas.microsoft.com/office/drawing/2015/06/chart">
              <c:ext xmlns:c16="http://schemas.microsoft.com/office/drawing/2014/chart" uri="{C3380CC4-5D6E-409C-BE32-E72D297353CC}">
                <c16:uniqueId val="{00000003-7011-4239-8E9B-0258A98CF675}"/>
              </c:ext>
            </c:extLst>
          </c:dPt>
          <c:dPt>
            <c:idx val="2"/>
            <c:invertIfNegative val="0"/>
            <c:bubble3D val="0"/>
            <c:extLst xmlns:c16r2="http://schemas.microsoft.com/office/drawing/2015/06/chart">
              <c:ext xmlns:c16="http://schemas.microsoft.com/office/drawing/2014/chart" uri="{C3380CC4-5D6E-409C-BE32-E72D297353CC}">
                <c16:uniqueId val="{00000005-7011-4239-8E9B-0258A98CF675}"/>
              </c:ext>
            </c:extLst>
          </c:dPt>
          <c:dPt>
            <c:idx val="3"/>
            <c:invertIfNegative val="0"/>
            <c:bubble3D val="0"/>
            <c:extLst xmlns:c16r2="http://schemas.microsoft.com/office/drawing/2015/06/chart">
              <c:ext xmlns:c16="http://schemas.microsoft.com/office/drawing/2014/chart" uri="{C3380CC4-5D6E-409C-BE32-E72D297353CC}">
                <c16:uniqueId val="{00000007-7011-4239-8E9B-0258A98CF675}"/>
              </c:ext>
            </c:extLst>
          </c:dPt>
          <c:dPt>
            <c:idx val="4"/>
            <c:invertIfNegative val="0"/>
            <c:bubble3D val="0"/>
            <c:extLst xmlns:c16r2="http://schemas.microsoft.com/office/drawing/2015/06/chart">
              <c:ext xmlns:c16="http://schemas.microsoft.com/office/drawing/2014/chart" uri="{C3380CC4-5D6E-409C-BE32-E72D297353CC}">
                <c16:uniqueId val="{00000009-7011-4239-8E9B-0258A98CF675}"/>
              </c:ext>
            </c:extLst>
          </c:dPt>
          <c:dPt>
            <c:idx val="5"/>
            <c:invertIfNegative val="0"/>
            <c:bubble3D val="0"/>
            <c:extLst xmlns:c16r2="http://schemas.microsoft.com/office/drawing/2015/06/chart">
              <c:ext xmlns:c16="http://schemas.microsoft.com/office/drawing/2014/chart" uri="{C3380CC4-5D6E-409C-BE32-E72D297353CC}">
                <c16:uniqueId val="{0000000B-7011-4239-8E9B-0258A98CF675}"/>
              </c:ext>
            </c:extLst>
          </c:dPt>
          <c:dPt>
            <c:idx val="6"/>
            <c:invertIfNegative val="0"/>
            <c:bubble3D val="0"/>
            <c:extLst xmlns:c16r2="http://schemas.microsoft.com/office/drawing/2015/06/chart">
              <c:ext xmlns:c16="http://schemas.microsoft.com/office/drawing/2014/chart" uri="{C3380CC4-5D6E-409C-BE32-E72D297353CC}">
                <c16:uniqueId val="{0000000D-7011-4239-8E9B-0258A98CF675}"/>
              </c:ext>
            </c:extLst>
          </c:dPt>
          <c:dPt>
            <c:idx val="7"/>
            <c:invertIfNegative val="0"/>
            <c:bubble3D val="0"/>
            <c:extLst xmlns:c16r2="http://schemas.microsoft.com/office/drawing/2015/06/chart">
              <c:ext xmlns:c16="http://schemas.microsoft.com/office/drawing/2014/chart" uri="{C3380CC4-5D6E-409C-BE32-E72D297353CC}">
                <c16:uniqueId val="{0000000F-7011-4239-8E9B-0258A98CF675}"/>
              </c:ext>
            </c:extLst>
          </c:dPt>
          <c:dLbls>
            <c:numFmt formatCode="#&quot;%&quot;" sourceLinked="0"/>
            <c:spPr>
              <a:noFill/>
              <a:ln>
                <a:noFill/>
              </a:ln>
              <a:effectLst/>
            </c:spPr>
            <c:txPr>
              <a:bodyPr/>
              <a:lstStyle/>
              <a:p>
                <a:pPr>
                  <a:defRPr sz="24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Uopšte nije opravdano</c:v>
                </c:pt>
                <c:pt idx="1">
                  <c:v>Uglavnom nije opravdano</c:v>
                </c:pt>
                <c:pt idx="2">
                  <c:v>NIJE OPRAVDANO (1+2)</c:v>
                </c:pt>
                <c:pt idx="3">
                  <c:v>JESTE OPRAVDANO (4+5)</c:v>
                </c:pt>
                <c:pt idx="4">
                  <c:v>Uglavnom je opravdano</c:v>
                </c:pt>
                <c:pt idx="5">
                  <c:v>U potpunosti je opravdano</c:v>
                </c:pt>
                <c:pt idx="6">
                  <c:v>Ne zna</c:v>
                </c:pt>
              </c:strCache>
            </c:strRef>
          </c:cat>
          <c:val>
            <c:numRef>
              <c:f>Sheet1!$B$2:$B$8</c:f>
              <c:numCache>
                <c:formatCode>General</c:formatCode>
                <c:ptCount val="7"/>
                <c:pt idx="0">
                  <c:v>48.2</c:v>
                </c:pt>
                <c:pt idx="1">
                  <c:v>22.2</c:v>
                </c:pt>
                <c:pt idx="2">
                  <c:v>70.400000000000006</c:v>
                </c:pt>
                <c:pt idx="3">
                  <c:v>22.8</c:v>
                </c:pt>
                <c:pt idx="4">
                  <c:v>16</c:v>
                </c:pt>
                <c:pt idx="5">
                  <c:v>6.8</c:v>
                </c:pt>
                <c:pt idx="6">
                  <c:v>6.8</c:v>
                </c:pt>
              </c:numCache>
            </c:numRef>
          </c:val>
          <c:extLst xmlns:c16r2="http://schemas.microsoft.com/office/drawing/2015/06/chart">
            <c:ext xmlns:c16="http://schemas.microsoft.com/office/drawing/2014/chart" uri="{C3380CC4-5D6E-409C-BE32-E72D297353CC}">
              <c16:uniqueId val="{00000010-7011-4239-8E9B-0258A98CF675}"/>
            </c:ext>
          </c:extLst>
        </c:ser>
        <c:ser>
          <c:idx val="1"/>
          <c:order val="1"/>
          <c:tx>
            <c:strRef>
              <c:f>Sheet1!$C$1</c:f>
              <c:strCache>
                <c:ptCount val="1"/>
                <c:pt idx="0">
                  <c:v>Septembar 2017</c:v>
                </c:pt>
              </c:strCache>
            </c:strRef>
          </c:tx>
          <c:spPr>
            <a:solidFill>
              <a:srgbClr val="74AA50"/>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400" b="1">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Sheet1!$A$2:$A$8</c:f>
              <c:strCache>
                <c:ptCount val="7"/>
                <c:pt idx="0">
                  <c:v>Uopšte nije opravdano</c:v>
                </c:pt>
                <c:pt idx="1">
                  <c:v>Uglavnom nije opravdano</c:v>
                </c:pt>
                <c:pt idx="2">
                  <c:v>NIJE OPRAVDANO (1+2)</c:v>
                </c:pt>
                <c:pt idx="3">
                  <c:v>JESTE OPRAVDANO (4+5)</c:v>
                </c:pt>
                <c:pt idx="4">
                  <c:v>Uglavnom je opravdano</c:v>
                </c:pt>
                <c:pt idx="5">
                  <c:v>U potpunosti je opravdano</c:v>
                </c:pt>
                <c:pt idx="6">
                  <c:v>Ne zna</c:v>
                </c:pt>
              </c:strCache>
            </c:strRef>
          </c:cat>
          <c:val>
            <c:numRef>
              <c:f>Sheet1!$C$2:$C$8</c:f>
              <c:numCache>
                <c:formatCode>General</c:formatCode>
                <c:ptCount val="7"/>
                <c:pt idx="0">
                  <c:v>38.9</c:v>
                </c:pt>
                <c:pt idx="1">
                  <c:v>30.2</c:v>
                </c:pt>
                <c:pt idx="2">
                  <c:v>69.099999999999994</c:v>
                </c:pt>
                <c:pt idx="3">
                  <c:v>25.8</c:v>
                </c:pt>
                <c:pt idx="4">
                  <c:v>19.3</c:v>
                </c:pt>
                <c:pt idx="5">
                  <c:v>6.5</c:v>
                </c:pt>
                <c:pt idx="6">
                  <c:v>5.0999999999999996</c:v>
                </c:pt>
              </c:numCache>
            </c:numRef>
          </c:val>
          <c:extLst xmlns:c16r2="http://schemas.microsoft.com/office/drawing/2015/06/chart">
            <c:ext xmlns:c16="http://schemas.microsoft.com/office/drawing/2014/chart" uri="{C3380CC4-5D6E-409C-BE32-E72D297353CC}">
              <c16:uniqueId val="{00000000-6228-405F-A43B-E26A7F3CE341}"/>
            </c:ext>
          </c:extLst>
        </c:ser>
        <c:dLbls>
          <c:showLegendKey val="0"/>
          <c:showVal val="0"/>
          <c:showCatName val="0"/>
          <c:showSerName val="0"/>
          <c:showPercent val="0"/>
          <c:showBubbleSize val="0"/>
        </c:dLbls>
        <c:gapWidth val="30"/>
        <c:axId val="265720192"/>
        <c:axId val="265721728"/>
      </c:barChart>
      <c:catAx>
        <c:axId val="265720192"/>
        <c:scaling>
          <c:orientation val="maxMin"/>
        </c:scaling>
        <c:delete val="0"/>
        <c:axPos val="l"/>
        <c:numFmt formatCode="General" sourceLinked="0"/>
        <c:majorTickMark val="out"/>
        <c:minorTickMark val="none"/>
        <c:tickLblPos val="nextTo"/>
        <c:spPr>
          <a:ln>
            <a:noFill/>
          </a:ln>
        </c:spPr>
        <c:txPr>
          <a:bodyPr/>
          <a:lstStyle/>
          <a:p>
            <a:pPr>
              <a:defRPr sz="2000" cap="none" baseline="0">
                <a:latin typeface="Calibri" panose="020F0502020204030204" pitchFamily="34" charset="0"/>
              </a:defRPr>
            </a:pPr>
            <a:endParaRPr lang="en-US"/>
          </a:p>
        </c:txPr>
        <c:crossAx val="265721728"/>
        <c:crosses val="autoZero"/>
        <c:auto val="1"/>
        <c:lblAlgn val="ctr"/>
        <c:lblOffset val="100"/>
        <c:noMultiLvlLbl val="0"/>
      </c:catAx>
      <c:valAx>
        <c:axId val="265721728"/>
        <c:scaling>
          <c:orientation val="minMax"/>
        </c:scaling>
        <c:delete val="1"/>
        <c:axPos val="b"/>
        <c:numFmt formatCode="General" sourceLinked="1"/>
        <c:majorTickMark val="out"/>
        <c:minorTickMark val="none"/>
        <c:tickLblPos val="nextTo"/>
        <c:crossAx val="265720192"/>
        <c:crosses val="max"/>
        <c:crossBetween val="between"/>
      </c:valAx>
    </c:plotArea>
    <c:legend>
      <c:legendPos val="r"/>
      <c:layout>
        <c:manualLayout>
          <c:xMode val="edge"/>
          <c:yMode val="edge"/>
          <c:x val="0.78444663261053071"/>
          <c:y val="0.60191678048844244"/>
          <c:w val="0.18240595347862976"/>
          <c:h val="0.15650589476986218"/>
        </c:manualLayout>
      </c:layout>
      <c:overlay val="0"/>
      <c:txPr>
        <a:bodyPr/>
        <a:lstStyle/>
        <a:p>
          <a:pPr>
            <a:defRPr sz="20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26250161871612"/>
          <c:y val="1.2166294220950431E-3"/>
          <c:w val="0.7201797995551803"/>
          <c:h val="0.99878350401720928"/>
        </c:manualLayout>
      </c:layout>
      <c:barChart>
        <c:barDir val="bar"/>
        <c:grouping val="clustered"/>
        <c:varyColors val="0"/>
        <c:ser>
          <c:idx val="0"/>
          <c:order val="0"/>
          <c:tx>
            <c:strRef>
              <c:f>Sheet1!$B$1</c:f>
              <c:strCache>
                <c:ptCount val="1"/>
                <c:pt idx="0">
                  <c:v>Column2</c:v>
                </c:pt>
              </c:strCache>
            </c:strRef>
          </c:tx>
          <c:spPr>
            <a:solidFill>
              <a:srgbClr val="007681"/>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7011-4239-8E9B-0258A98CF675}"/>
              </c:ext>
            </c:extLst>
          </c:dPt>
          <c:dPt>
            <c:idx val="1"/>
            <c:invertIfNegative val="0"/>
            <c:bubble3D val="0"/>
            <c:extLst xmlns:c16r2="http://schemas.microsoft.com/office/drawing/2015/06/chart">
              <c:ext xmlns:c16="http://schemas.microsoft.com/office/drawing/2014/chart" uri="{C3380CC4-5D6E-409C-BE32-E72D297353CC}">
                <c16:uniqueId val="{00000003-7011-4239-8E9B-0258A98CF675}"/>
              </c:ext>
            </c:extLst>
          </c:dPt>
          <c:dPt>
            <c:idx val="2"/>
            <c:invertIfNegative val="0"/>
            <c:bubble3D val="0"/>
            <c:extLst xmlns:c16r2="http://schemas.microsoft.com/office/drawing/2015/06/chart">
              <c:ext xmlns:c16="http://schemas.microsoft.com/office/drawing/2014/chart" uri="{C3380CC4-5D6E-409C-BE32-E72D297353CC}">
                <c16:uniqueId val="{00000005-7011-4239-8E9B-0258A98CF675}"/>
              </c:ext>
            </c:extLst>
          </c:dPt>
          <c:dPt>
            <c:idx val="3"/>
            <c:invertIfNegative val="0"/>
            <c:bubble3D val="0"/>
            <c:spPr>
              <a:solidFill>
                <a:srgbClr val="CB333B"/>
              </a:solidFill>
              <a:ln>
                <a:solidFill>
                  <a:schemeClr val="bg1"/>
                </a:solidFill>
              </a:ln>
              <a:effectLst/>
            </c:spPr>
            <c:extLst xmlns:c16r2="http://schemas.microsoft.com/office/drawing/2015/06/chart">
              <c:ext xmlns:c16="http://schemas.microsoft.com/office/drawing/2014/chart" uri="{C3380CC4-5D6E-409C-BE32-E72D297353CC}">
                <c16:uniqueId val="{00000007-7011-4239-8E9B-0258A98CF675}"/>
              </c:ext>
            </c:extLst>
          </c:dPt>
          <c:dPt>
            <c:idx val="4"/>
            <c:invertIfNegative val="0"/>
            <c:bubble3D val="0"/>
            <c:spPr>
              <a:solidFill>
                <a:srgbClr val="CB333B"/>
              </a:solidFill>
              <a:ln>
                <a:solidFill>
                  <a:schemeClr val="bg1"/>
                </a:solidFill>
              </a:ln>
              <a:effectLst/>
            </c:spPr>
            <c:extLst xmlns:c16r2="http://schemas.microsoft.com/office/drawing/2015/06/chart">
              <c:ext xmlns:c16="http://schemas.microsoft.com/office/drawing/2014/chart" uri="{C3380CC4-5D6E-409C-BE32-E72D297353CC}">
                <c16:uniqueId val="{00000009-7011-4239-8E9B-0258A98CF675}"/>
              </c:ext>
            </c:extLst>
          </c:dPt>
          <c:dPt>
            <c:idx val="5"/>
            <c:invertIfNegative val="0"/>
            <c:bubble3D val="0"/>
            <c:spPr>
              <a:solidFill>
                <a:srgbClr val="CB333B"/>
              </a:solidFill>
              <a:ln>
                <a:solidFill>
                  <a:schemeClr val="bg1"/>
                </a:solidFill>
              </a:ln>
              <a:effectLst/>
            </c:spPr>
            <c:extLst xmlns:c16r2="http://schemas.microsoft.com/office/drawing/2015/06/chart">
              <c:ext xmlns:c16="http://schemas.microsoft.com/office/drawing/2014/chart" uri="{C3380CC4-5D6E-409C-BE32-E72D297353CC}">
                <c16:uniqueId val="{0000000B-7011-4239-8E9B-0258A98CF675}"/>
              </c:ext>
            </c:extLst>
          </c:dPt>
          <c:dPt>
            <c:idx val="6"/>
            <c:invertIfNegative val="0"/>
            <c:bubble3D val="0"/>
            <c:spPr>
              <a:solidFill>
                <a:schemeClr val="bg1">
                  <a:lumMod val="50000"/>
                </a:schemeClr>
              </a:solidFill>
              <a:ln>
                <a:solidFill>
                  <a:schemeClr val="bg1"/>
                </a:solidFill>
              </a:ln>
              <a:effectLst/>
            </c:spPr>
            <c:extLst xmlns:c16r2="http://schemas.microsoft.com/office/drawing/2015/06/chart">
              <c:ext xmlns:c16="http://schemas.microsoft.com/office/drawing/2014/chart" uri="{C3380CC4-5D6E-409C-BE32-E72D297353CC}">
                <c16:uniqueId val="{0000000D-7011-4239-8E9B-0258A98CF675}"/>
              </c:ext>
            </c:extLst>
          </c:dPt>
          <c:dPt>
            <c:idx val="7"/>
            <c:invertIfNegative val="0"/>
            <c:bubble3D val="0"/>
            <c:extLst xmlns:c16r2="http://schemas.microsoft.com/office/drawing/2015/06/chart">
              <c:ext xmlns:c16="http://schemas.microsoft.com/office/drawing/2014/chart" uri="{C3380CC4-5D6E-409C-BE32-E72D297353CC}">
                <c16:uniqueId val="{0000000F-7011-4239-8E9B-0258A98CF675}"/>
              </c:ext>
            </c:extLst>
          </c:dPt>
          <c:dLbls>
            <c:numFmt formatCode="#&quot;%&quot;" sourceLinked="0"/>
            <c:spPr>
              <a:noFill/>
              <a:ln>
                <a:noFill/>
              </a:ln>
              <a:effectLst/>
            </c:spPr>
            <c:txPr>
              <a:bodyPr/>
              <a:lstStyle/>
              <a:p>
                <a:pPr>
                  <a:defRPr sz="24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Znatno smanjio</c:v>
                </c:pt>
                <c:pt idx="1">
                  <c:v>Delimično smanjio</c:v>
                </c:pt>
                <c:pt idx="2">
                  <c:v>SMANJIO (1+2)</c:v>
                </c:pt>
                <c:pt idx="3">
                  <c:v>POVEĆAO (3+4)</c:v>
                </c:pt>
                <c:pt idx="4">
                  <c:v>Delimično povećao</c:v>
                </c:pt>
                <c:pt idx="5">
                  <c:v>Znatno povećao</c:v>
                </c:pt>
                <c:pt idx="6">
                  <c:v>Ne zna</c:v>
                </c:pt>
              </c:strCache>
            </c:strRef>
          </c:cat>
          <c:val>
            <c:numRef>
              <c:f>Sheet1!$B$2:$B$8</c:f>
              <c:numCache>
                <c:formatCode>General</c:formatCode>
                <c:ptCount val="7"/>
                <c:pt idx="0">
                  <c:v>10.5</c:v>
                </c:pt>
                <c:pt idx="1">
                  <c:v>48.2</c:v>
                </c:pt>
                <c:pt idx="2">
                  <c:v>58.7</c:v>
                </c:pt>
                <c:pt idx="3">
                  <c:v>16.5</c:v>
                </c:pt>
                <c:pt idx="4">
                  <c:v>11.9</c:v>
                </c:pt>
                <c:pt idx="5">
                  <c:v>4.5999999999999996</c:v>
                </c:pt>
                <c:pt idx="6">
                  <c:v>24.8</c:v>
                </c:pt>
              </c:numCache>
            </c:numRef>
          </c:val>
          <c:extLst xmlns:c16r2="http://schemas.microsoft.com/office/drawing/2015/06/chart">
            <c:ext xmlns:c16="http://schemas.microsoft.com/office/drawing/2014/chart" uri="{C3380CC4-5D6E-409C-BE32-E72D297353CC}">
              <c16:uniqueId val="{00000010-7011-4239-8E9B-0258A98CF675}"/>
            </c:ext>
          </c:extLst>
        </c:ser>
        <c:dLbls>
          <c:showLegendKey val="0"/>
          <c:showVal val="0"/>
          <c:showCatName val="0"/>
          <c:showSerName val="0"/>
          <c:showPercent val="0"/>
          <c:showBubbleSize val="0"/>
        </c:dLbls>
        <c:gapWidth val="20"/>
        <c:axId val="265759360"/>
        <c:axId val="265761152"/>
      </c:barChart>
      <c:catAx>
        <c:axId val="265759360"/>
        <c:scaling>
          <c:orientation val="maxMin"/>
        </c:scaling>
        <c:delete val="0"/>
        <c:axPos val="l"/>
        <c:numFmt formatCode="General" sourceLinked="0"/>
        <c:majorTickMark val="out"/>
        <c:minorTickMark val="none"/>
        <c:tickLblPos val="nextTo"/>
        <c:spPr>
          <a:ln>
            <a:noFill/>
          </a:ln>
        </c:spPr>
        <c:txPr>
          <a:bodyPr/>
          <a:lstStyle/>
          <a:p>
            <a:pPr>
              <a:defRPr sz="2000" cap="none" baseline="0">
                <a:latin typeface="Calibri" panose="020F0502020204030204" pitchFamily="34" charset="0"/>
              </a:defRPr>
            </a:pPr>
            <a:endParaRPr lang="en-US"/>
          </a:p>
        </c:txPr>
        <c:crossAx val="265761152"/>
        <c:crosses val="autoZero"/>
        <c:auto val="1"/>
        <c:lblAlgn val="ctr"/>
        <c:lblOffset val="100"/>
        <c:noMultiLvlLbl val="0"/>
      </c:catAx>
      <c:valAx>
        <c:axId val="265761152"/>
        <c:scaling>
          <c:orientation val="minMax"/>
        </c:scaling>
        <c:delete val="1"/>
        <c:axPos val="b"/>
        <c:numFmt formatCode="General" sourceLinked="1"/>
        <c:majorTickMark val="out"/>
        <c:minorTickMark val="none"/>
        <c:tickLblPos val="nextTo"/>
        <c:crossAx val="265759360"/>
        <c:crosses val="max"/>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829468683373807E-3"/>
          <c:y val="5.0385478049054999E-3"/>
          <c:w val="0.99711705313166266"/>
          <c:h val="0.99352051510851558"/>
        </c:manualLayout>
      </c:layout>
      <c:barChart>
        <c:barDir val="col"/>
        <c:grouping val="clustered"/>
        <c:varyColors val="0"/>
        <c:ser>
          <c:idx val="0"/>
          <c:order val="0"/>
          <c:tx>
            <c:strRef>
              <c:f>Sheet1!$B$1</c:f>
              <c:strCache>
                <c:ptCount val="1"/>
                <c:pt idx="0">
                  <c:v>Maj 2018</c:v>
                </c:pt>
              </c:strCache>
            </c:strRef>
          </c:tx>
          <c:spPr>
            <a:solidFill>
              <a:srgbClr val="007681"/>
            </a:solidFill>
            <a:ln>
              <a:solidFill>
                <a:sysClr val="window" lastClr="FFFFFF"/>
              </a:solidFill>
            </a:ln>
            <a:effectLst/>
          </c:spPr>
          <c:invertIfNegative val="0"/>
          <c:dPt>
            <c:idx val="9"/>
            <c:invertIfNegative val="0"/>
            <c:bubble3D val="0"/>
            <c:extLst xmlns:c16r2="http://schemas.microsoft.com/office/drawing/2015/06/chart">
              <c:ext xmlns:c16="http://schemas.microsoft.com/office/drawing/2014/chart" uri="{C3380CC4-5D6E-409C-BE32-E72D297353CC}">
                <c16:uniqueId val="{00000001-78F8-444D-9B58-42B34C0D52E4}"/>
              </c:ext>
            </c:extLst>
          </c:dPt>
          <c:dLbls>
            <c:numFmt formatCode="#&quot;%&quot;" sourceLinked="0"/>
            <c:spPr>
              <a:noFill/>
              <a:ln>
                <a:noFill/>
              </a:ln>
              <a:effectLst/>
            </c:spPr>
            <c:txPr>
              <a:bodyPr/>
              <a:lstStyle/>
              <a:p>
                <a:pPr>
                  <a:defRPr sz="24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SMANJIO (1+2)</c:v>
                </c:pt>
                <c:pt idx="1">
                  <c:v>POVEĆAO (3+4)</c:v>
                </c:pt>
                <c:pt idx="2">
                  <c:v>Ne zna</c:v>
                </c:pt>
              </c:strCache>
            </c:strRef>
          </c:cat>
          <c:val>
            <c:numRef>
              <c:f>Sheet1!$B$2:$B$4</c:f>
              <c:numCache>
                <c:formatCode>General</c:formatCode>
                <c:ptCount val="3"/>
                <c:pt idx="0">
                  <c:v>58.7</c:v>
                </c:pt>
                <c:pt idx="1">
                  <c:v>16.5</c:v>
                </c:pt>
                <c:pt idx="2">
                  <c:v>24.8</c:v>
                </c:pt>
              </c:numCache>
            </c:numRef>
          </c:val>
          <c:extLst xmlns:c16r2="http://schemas.microsoft.com/office/drawing/2015/06/chart">
            <c:ext xmlns:c16="http://schemas.microsoft.com/office/drawing/2014/chart" uri="{C3380CC4-5D6E-409C-BE32-E72D297353CC}">
              <c16:uniqueId val="{00000002-78F8-444D-9B58-42B34C0D52E4}"/>
            </c:ext>
          </c:extLst>
        </c:ser>
        <c:ser>
          <c:idx val="1"/>
          <c:order val="1"/>
          <c:tx>
            <c:strRef>
              <c:f>Sheet1!$C$1</c:f>
              <c:strCache>
                <c:ptCount val="1"/>
                <c:pt idx="0">
                  <c:v>Septembar 2017</c:v>
                </c:pt>
              </c:strCache>
            </c:strRef>
          </c:tx>
          <c:spPr>
            <a:solidFill>
              <a:srgbClr val="CB6015"/>
            </a:solidFill>
            <a:ln>
              <a:solidFill>
                <a:sysClr val="window" lastClr="FFFFFF"/>
              </a:solidFill>
            </a:ln>
          </c:spPr>
          <c:invertIfNegative val="0"/>
          <c:dLbls>
            <c:numFmt formatCode="#&quot;%&quot;" sourceLinked="0"/>
            <c:spPr>
              <a:noFill/>
              <a:ln>
                <a:noFill/>
              </a:ln>
              <a:effectLst/>
            </c:spPr>
            <c:txPr>
              <a:bodyPr wrap="square" lIns="38100" tIns="19050" rIns="38100" bIns="19050" anchor="ctr">
                <a:spAutoFit/>
              </a:bodyPr>
              <a:lstStyle/>
              <a:p>
                <a:pPr>
                  <a:defRPr sz="2400" b="1">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SMANJIO (1+2)</c:v>
                </c:pt>
                <c:pt idx="1">
                  <c:v>POVEĆAO (3+4)</c:v>
                </c:pt>
                <c:pt idx="2">
                  <c:v>Ne zna</c:v>
                </c:pt>
              </c:strCache>
            </c:strRef>
          </c:cat>
          <c:val>
            <c:numRef>
              <c:f>Sheet1!$C$2:$C$4</c:f>
              <c:numCache>
                <c:formatCode>General</c:formatCode>
                <c:ptCount val="3"/>
                <c:pt idx="0">
                  <c:v>51.2</c:v>
                </c:pt>
                <c:pt idx="1">
                  <c:v>26.5</c:v>
                </c:pt>
                <c:pt idx="2">
                  <c:v>22.3</c:v>
                </c:pt>
              </c:numCache>
            </c:numRef>
          </c:val>
          <c:extLst xmlns:c16r2="http://schemas.microsoft.com/office/drawing/2015/06/chart">
            <c:ext xmlns:c16="http://schemas.microsoft.com/office/drawing/2014/chart" uri="{C3380CC4-5D6E-409C-BE32-E72D297353CC}">
              <c16:uniqueId val="{00000000-3FAF-482D-B3CE-03707501BB5F}"/>
            </c:ext>
          </c:extLst>
        </c:ser>
        <c:ser>
          <c:idx val="2"/>
          <c:order val="2"/>
          <c:tx>
            <c:strRef>
              <c:f>Sheet1!$D$1</c:f>
              <c:strCache>
                <c:ptCount val="1"/>
                <c:pt idx="0">
                  <c:v>Februar 2017</c:v>
                </c:pt>
              </c:strCache>
            </c:strRef>
          </c:tx>
          <c:spPr>
            <a:solidFill>
              <a:srgbClr val="74AA50"/>
            </a:solidFill>
            <a:ln>
              <a:solidFill>
                <a:sysClr val="window" lastClr="FFFFFF"/>
              </a:solidFill>
            </a:ln>
          </c:spPr>
          <c:invertIfNegative val="0"/>
          <c:dLbls>
            <c:numFmt formatCode="#&quot;%&quot;" sourceLinked="0"/>
            <c:spPr>
              <a:noFill/>
              <a:ln>
                <a:noFill/>
              </a:ln>
              <a:effectLst/>
            </c:spPr>
            <c:txPr>
              <a:bodyPr wrap="square" lIns="38100" tIns="19050" rIns="38100" bIns="19050" anchor="ctr">
                <a:spAutoFit/>
              </a:bodyPr>
              <a:lstStyle/>
              <a:p>
                <a:pPr>
                  <a:defRPr sz="2400" b="1">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SMANJIO (1+2)</c:v>
                </c:pt>
                <c:pt idx="1">
                  <c:v>POVEĆAO (3+4)</c:v>
                </c:pt>
                <c:pt idx="2">
                  <c:v>Ne zna</c:v>
                </c:pt>
              </c:strCache>
            </c:strRef>
          </c:cat>
          <c:val>
            <c:numRef>
              <c:f>Sheet1!$D$2:$D$4</c:f>
              <c:numCache>
                <c:formatCode>General</c:formatCode>
                <c:ptCount val="3"/>
                <c:pt idx="0">
                  <c:v>47.7</c:v>
                </c:pt>
                <c:pt idx="1">
                  <c:v>24.5</c:v>
                </c:pt>
                <c:pt idx="2">
                  <c:v>27.8</c:v>
                </c:pt>
              </c:numCache>
            </c:numRef>
          </c:val>
          <c:extLst xmlns:c16r2="http://schemas.microsoft.com/office/drawing/2015/06/chart">
            <c:ext xmlns:c16="http://schemas.microsoft.com/office/drawing/2014/chart" uri="{C3380CC4-5D6E-409C-BE32-E72D297353CC}">
              <c16:uniqueId val="{00000001-3FAF-482D-B3CE-03707501BB5F}"/>
            </c:ext>
          </c:extLst>
        </c:ser>
        <c:dLbls>
          <c:showLegendKey val="0"/>
          <c:showVal val="0"/>
          <c:showCatName val="0"/>
          <c:showSerName val="0"/>
          <c:showPercent val="0"/>
          <c:showBubbleSize val="0"/>
        </c:dLbls>
        <c:gapWidth val="20"/>
        <c:axId val="265866240"/>
        <c:axId val="265876224"/>
      </c:barChart>
      <c:catAx>
        <c:axId val="265866240"/>
        <c:scaling>
          <c:orientation val="minMax"/>
        </c:scaling>
        <c:delete val="0"/>
        <c:axPos val="b"/>
        <c:numFmt formatCode="General" sourceLinked="0"/>
        <c:majorTickMark val="out"/>
        <c:minorTickMark val="none"/>
        <c:tickLblPos val="nextTo"/>
        <c:spPr>
          <a:ln>
            <a:noFill/>
          </a:ln>
        </c:spPr>
        <c:txPr>
          <a:bodyPr/>
          <a:lstStyle/>
          <a:p>
            <a:pPr>
              <a:defRPr sz="2000" cap="none" baseline="0">
                <a:latin typeface="Calibri" panose="020F0502020204030204" pitchFamily="34" charset="0"/>
              </a:defRPr>
            </a:pPr>
            <a:endParaRPr lang="en-US"/>
          </a:p>
        </c:txPr>
        <c:crossAx val="265876224"/>
        <c:crosses val="autoZero"/>
        <c:auto val="1"/>
        <c:lblAlgn val="ctr"/>
        <c:lblOffset val="100"/>
        <c:noMultiLvlLbl val="0"/>
      </c:catAx>
      <c:valAx>
        <c:axId val="265876224"/>
        <c:scaling>
          <c:orientation val="minMax"/>
        </c:scaling>
        <c:delete val="0"/>
        <c:axPos val="r"/>
        <c:numFmt formatCode="General" sourceLinked="1"/>
        <c:majorTickMark val="none"/>
        <c:minorTickMark val="none"/>
        <c:tickLblPos val="none"/>
        <c:spPr>
          <a:noFill/>
          <a:ln>
            <a:noFill/>
          </a:ln>
        </c:spPr>
        <c:crossAx val="265866240"/>
        <c:crosses val="max"/>
        <c:crossBetween val="between"/>
      </c:valAx>
    </c:plotArea>
    <c:legend>
      <c:legendPos val="r"/>
      <c:layout>
        <c:manualLayout>
          <c:xMode val="edge"/>
          <c:yMode val="edge"/>
          <c:x val="0.81550214658688702"/>
          <c:y val="7.1622383837693345E-3"/>
          <c:w val="0.18449785341311284"/>
          <c:h val="0.26934464546674303"/>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532718233005965"/>
          <c:y val="5.0385478049054999E-3"/>
          <c:w val="0.60467281766994052"/>
          <c:h val="0.99352051510851558"/>
        </c:manualLayout>
      </c:layout>
      <c:barChart>
        <c:barDir val="bar"/>
        <c:grouping val="clustered"/>
        <c:varyColors val="0"/>
        <c:ser>
          <c:idx val="0"/>
          <c:order val="0"/>
          <c:tx>
            <c:strRef>
              <c:f>Sheet1!$B$1</c:f>
              <c:strCache>
                <c:ptCount val="1"/>
                <c:pt idx="0">
                  <c:v>Series 1</c:v>
                </c:pt>
              </c:strCache>
            </c:strRef>
          </c:tx>
          <c:spPr>
            <a:solidFill>
              <a:srgbClr val="007681"/>
            </a:solidFill>
            <a:ln>
              <a:solidFill>
                <a:schemeClr val="bg1"/>
              </a:solidFill>
            </a:ln>
            <a:effectLst/>
          </c:spPr>
          <c:invertIfNegative val="0"/>
          <c:dPt>
            <c:idx val="7"/>
            <c:invertIfNegative val="0"/>
            <c:bubble3D val="0"/>
            <c:spPr>
              <a:solidFill>
                <a:sysClr val="window" lastClr="FFFFFF">
                  <a:lumMod val="50000"/>
                </a:sysClr>
              </a:solidFill>
              <a:ln>
                <a:solidFill>
                  <a:schemeClr val="bg1"/>
                </a:solidFill>
              </a:ln>
              <a:effectLst/>
            </c:spPr>
            <c:extLst xmlns:c16r2="http://schemas.microsoft.com/office/drawing/2015/06/chart">
              <c:ext xmlns:c16="http://schemas.microsoft.com/office/drawing/2014/chart" uri="{C3380CC4-5D6E-409C-BE32-E72D297353CC}">
                <c16:uniqueId val="{00000000-9957-4CC0-B715-57D6B12E06F6}"/>
              </c:ext>
            </c:extLst>
          </c:dPt>
          <c:dPt>
            <c:idx val="9"/>
            <c:invertIfNegative val="0"/>
            <c:bubble3D val="0"/>
            <c:extLst xmlns:c16r2="http://schemas.microsoft.com/office/drawing/2015/06/chart">
              <c:ext xmlns:c16="http://schemas.microsoft.com/office/drawing/2014/chart" uri="{C3380CC4-5D6E-409C-BE32-E72D297353CC}">
                <c16:uniqueId val="{00000001-78F8-444D-9B58-42B34C0D52E4}"/>
              </c:ext>
            </c:extLst>
          </c:dPt>
          <c:dLbls>
            <c:numFmt formatCode="#&quot;%&quot;" sourceLinked="0"/>
            <c:spPr>
              <a:noFill/>
              <a:ln>
                <a:noFill/>
              </a:ln>
              <a:effectLst/>
            </c:spPr>
            <c:txPr>
              <a:bodyPr/>
              <a:lstStyle/>
              <a:p>
                <a:pPr>
                  <a:defRPr sz="24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Ulaganje u zdravstvo</c:v>
                </c:pt>
                <c:pt idx="1">
                  <c:v>Podrška preduzetništvu i zapošljavanju</c:v>
                </c:pt>
                <c:pt idx="2">
                  <c:v>Ulaganje u obrazovanje</c:v>
                </c:pt>
                <c:pt idx="3">
                  <c:v>Povećanje socijalnih davanja</c:v>
                </c:pt>
                <c:pt idx="4">
                  <c:v>Razvoj infrastrukture</c:v>
                </c:pt>
                <c:pt idx="5">
                  <c:v>Poreske olakšice</c:v>
                </c:pt>
                <c:pt idx="6">
                  <c:v>Drugo</c:v>
                </c:pt>
                <c:pt idx="7">
                  <c:v>Ne zna</c:v>
                </c:pt>
              </c:strCache>
            </c:strRef>
          </c:cat>
          <c:val>
            <c:numRef>
              <c:f>Sheet1!$B$2:$B$9</c:f>
              <c:numCache>
                <c:formatCode>General</c:formatCode>
                <c:ptCount val="8"/>
                <c:pt idx="0">
                  <c:v>61.5</c:v>
                </c:pt>
                <c:pt idx="1">
                  <c:v>40.799999999999997</c:v>
                </c:pt>
                <c:pt idx="2">
                  <c:v>36.299999999999997</c:v>
                </c:pt>
                <c:pt idx="3">
                  <c:v>31.8</c:v>
                </c:pt>
                <c:pt idx="4">
                  <c:v>28.1</c:v>
                </c:pt>
                <c:pt idx="5">
                  <c:v>19.8</c:v>
                </c:pt>
                <c:pt idx="6">
                  <c:v>3.7</c:v>
                </c:pt>
                <c:pt idx="7">
                  <c:v>3.2</c:v>
                </c:pt>
              </c:numCache>
            </c:numRef>
          </c:val>
          <c:extLst xmlns:c16r2="http://schemas.microsoft.com/office/drawing/2015/06/chart">
            <c:ext xmlns:c16="http://schemas.microsoft.com/office/drawing/2014/chart" uri="{C3380CC4-5D6E-409C-BE32-E72D297353CC}">
              <c16:uniqueId val="{00000002-78F8-444D-9B58-42B34C0D52E4}"/>
            </c:ext>
          </c:extLst>
        </c:ser>
        <c:dLbls>
          <c:showLegendKey val="0"/>
          <c:showVal val="0"/>
          <c:showCatName val="0"/>
          <c:showSerName val="0"/>
          <c:showPercent val="0"/>
          <c:showBubbleSize val="0"/>
        </c:dLbls>
        <c:gapWidth val="20"/>
        <c:axId val="265930240"/>
        <c:axId val="265931776"/>
      </c:barChart>
      <c:catAx>
        <c:axId val="265930240"/>
        <c:scaling>
          <c:orientation val="maxMin"/>
        </c:scaling>
        <c:delete val="0"/>
        <c:axPos val="l"/>
        <c:numFmt formatCode="General" sourceLinked="0"/>
        <c:majorTickMark val="out"/>
        <c:minorTickMark val="none"/>
        <c:tickLblPos val="nextTo"/>
        <c:spPr>
          <a:ln>
            <a:noFill/>
          </a:ln>
        </c:spPr>
        <c:txPr>
          <a:bodyPr/>
          <a:lstStyle/>
          <a:p>
            <a:pPr>
              <a:defRPr sz="2000" cap="none" baseline="0">
                <a:latin typeface="Calibri" panose="020F0502020204030204" pitchFamily="34" charset="0"/>
              </a:defRPr>
            </a:pPr>
            <a:endParaRPr lang="en-US"/>
          </a:p>
        </c:txPr>
        <c:crossAx val="265931776"/>
        <c:crosses val="autoZero"/>
        <c:auto val="1"/>
        <c:lblAlgn val="ctr"/>
        <c:lblOffset val="100"/>
        <c:noMultiLvlLbl val="0"/>
      </c:catAx>
      <c:valAx>
        <c:axId val="265931776"/>
        <c:scaling>
          <c:orientation val="minMax"/>
        </c:scaling>
        <c:delete val="0"/>
        <c:axPos val="b"/>
        <c:numFmt formatCode="General" sourceLinked="1"/>
        <c:majorTickMark val="none"/>
        <c:minorTickMark val="none"/>
        <c:tickLblPos val="none"/>
        <c:spPr>
          <a:noFill/>
          <a:ln>
            <a:noFill/>
          </a:ln>
        </c:spPr>
        <c:crossAx val="265930240"/>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solidFill>
                <a:srgbClr val="FFFFFF"/>
              </a:solidFill>
            </a:ln>
          </c:spPr>
          <c:dPt>
            <c:idx val="0"/>
            <c:bubble3D val="0"/>
            <c:spPr>
              <a:solidFill>
                <a:srgbClr val="007681"/>
              </a:solidFill>
              <a:ln>
                <a:solidFill>
                  <a:srgbClr val="FFFFFF"/>
                </a:solidFill>
              </a:ln>
            </c:spPr>
            <c:extLst xmlns:c16r2="http://schemas.microsoft.com/office/drawing/2015/06/chart">
              <c:ext xmlns:c16="http://schemas.microsoft.com/office/drawing/2014/chart" uri="{C3380CC4-5D6E-409C-BE32-E72D297353CC}">
                <c16:uniqueId val="{00000001-8CA3-4A6E-ADA5-288296350575}"/>
              </c:ext>
            </c:extLst>
          </c:dPt>
          <c:dPt>
            <c:idx val="1"/>
            <c:bubble3D val="0"/>
            <c:spPr>
              <a:solidFill>
                <a:srgbClr val="888B8D">
                  <a:lumMod val="60000"/>
                  <a:lumOff val="40000"/>
                </a:srgbClr>
              </a:solidFill>
              <a:ln>
                <a:solidFill>
                  <a:srgbClr val="FFFFFF"/>
                </a:solidFill>
              </a:ln>
            </c:spPr>
            <c:extLst xmlns:c16r2="http://schemas.microsoft.com/office/drawing/2015/06/chart">
              <c:ext xmlns:c16="http://schemas.microsoft.com/office/drawing/2014/chart" uri="{C3380CC4-5D6E-409C-BE32-E72D297353CC}">
                <c16:uniqueId val="{00000003-8CA3-4A6E-ADA5-288296350575}"/>
              </c:ext>
            </c:extLst>
          </c:dPt>
          <c:dLbls>
            <c:delete val="1"/>
          </c:dLbls>
          <c:cat>
            <c:numRef>
              <c:f>Sheet1!$A$2:$A$3</c:f>
              <c:numCache>
                <c:formatCode>General</c:formatCode>
                <c:ptCount val="2"/>
              </c:numCache>
            </c:numRef>
          </c:cat>
          <c:val>
            <c:numRef>
              <c:f>Sheet1!$B$2:$B$3</c:f>
              <c:numCache>
                <c:formatCode>General</c:formatCode>
                <c:ptCount val="2"/>
                <c:pt idx="0">
                  <c:v>45</c:v>
                </c:pt>
                <c:pt idx="1">
                  <c:v>55</c:v>
                </c:pt>
              </c:numCache>
            </c:numRef>
          </c:val>
          <c:extLst xmlns:c16r2="http://schemas.microsoft.com/office/drawing/2015/06/chart">
            <c:ext xmlns:c16="http://schemas.microsoft.com/office/drawing/2014/chart" uri="{C3380CC4-5D6E-409C-BE32-E72D297353CC}">
              <c16:uniqueId val="{00000004-8CA3-4A6E-ADA5-288296350575}"/>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347059477051565E-2"/>
          <c:y val="0"/>
          <c:w val="0.83920218014991799"/>
          <c:h val="1"/>
        </c:manualLayout>
      </c:layout>
      <c:doughnutChart>
        <c:varyColors val="1"/>
        <c:ser>
          <c:idx val="0"/>
          <c:order val="0"/>
          <c:tx>
            <c:strRef>
              <c:f>Sheet1!$B$1</c:f>
              <c:strCache>
                <c:ptCount val="1"/>
                <c:pt idx="0">
                  <c:v>Series 1</c:v>
                </c:pt>
              </c:strCache>
            </c:strRef>
          </c:tx>
          <c:spPr>
            <a:ln>
              <a:solidFill>
                <a:schemeClr val="bg1"/>
              </a:solidFill>
            </a:ln>
          </c:spPr>
          <c:dPt>
            <c:idx val="0"/>
            <c:bubble3D val="0"/>
            <c:spPr>
              <a:solidFill>
                <a:srgbClr val="007681"/>
              </a:solidFill>
              <a:ln>
                <a:solidFill>
                  <a:schemeClr val="bg1"/>
                </a:solidFill>
              </a:ln>
            </c:spPr>
            <c:extLst xmlns:c16r2="http://schemas.microsoft.com/office/drawing/2015/06/chart">
              <c:ext xmlns:c16="http://schemas.microsoft.com/office/drawing/2014/chart" uri="{C3380CC4-5D6E-409C-BE32-E72D297353CC}">
                <c16:uniqueId val="{00000001-B1BC-4080-9A2A-6A34A051E091}"/>
              </c:ext>
            </c:extLst>
          </c:dPt>
          <c:dPt>
            <c:idx val="1"/>
            <c:bubble3D val="0"/>
            <c:spPr>
              <a:solidFill>
                <a:srgbClr val="CB333B"/>
              </a:solidFill>
              <a:ln>
                <a:solidFill>
                  <a:schemeClr val="bg1"/>
                </a:solidFill>
              </a:ln>
            </c:spPr>
            <c:extLst xmlns:c16r2="http://schemas.microsoft.com/office/drawing/2015/06/chart">
              <c:ext xmlns:c16="http://schemas.microsoft.com/office/drawing/2014/chart" uri="{C3380CC4-5D6E-409C-BE32-E72D297353CC}">
                <c16:uniqueId val="{00000003-B1BC-4080-9A2A-6A34A051E091}"/>
              </c:ext>
            </c:extLst>
          </c:dPt>
          <c:dPt>
            <c:idx val="2"/>
            <c:bubble3D val="0"/>
            <c:spPr>
              <a:solidFill>
                <a:srgbClr val="009999"/>
              </a:solidFill>
              <a:ln>
                <a:solidFill>
                  <a:schemeClr val="bg1"/>
                </a:solidFill>
              </a:ln>
            </c:spPr>
            <c:extLst xmlns:c16r2="http://schemas.microsoft.com/office/drawing/2015/06/chart">
              <c:ext xmlns:c16="http://schemas.microsoft.com/office/drawing/2014/chart" uri="{C3380CC4-5D6E-409C-BE32-E72D297353CC}">
                <c16:uniqueId val="{00000005-B1BC-4080-9A2A-6A34A051E091}"/>
              </c:ext>
            </c:extLst>
          </c:dPt>
          <c:dPt>
            <c:idx val="3"/>
            <c:bubble3D val="0"/>
            <c:spPr>
              <a:solidFill>
                <a:srgbClr val="CB333B"/>
              </a:solidFill>
              <a:ln>
                <a:solidFill>
                  <a:schemeClr val="bg1"/>
                </a:solidFill>
              </a:ln>
            </c:spPr>
            <c:extLst xmlns:c16r2="http://schemas.microsoft.com/office/drawing/2015/06/chart">
              <c:ext xmlns:c16="http://schemas.microsoft.com/office/drawing/2014/chart" uri="{C3380CC4-5D6E-409C-BE32-E72D297353CC}">
                <c16:uniqueId val="{00000007-B1BC-4080-9A2A-6A34A051E091}"/>
              </c:ext>
            </c:extLst>
          </c:dPt>
          <c:dPt>
            <c:idx val="4"/>
            <c:bubble3D val="0"/>
            <c:spPr>
              <a:solidFill>
                <a:schemeClr val="accent1">
                  <a:lumMod val="75000"/>
                </a:schemeClr>
              </a:solidFill>
              <a:ln>
                <a:solidFill>
                  <a:schemeClr val="bg1"/>
                </a:solidFill>
              </a:ln>
            </c:spPr>
            <c:extLst xmlns:c16r2="http://schemas.microsoft.com/office/drawing/2015/06/chart">
              <c:ext xmlns:c16="http://schemas.microsoft.com/office/drawing/2014/chart" uri="{C3380CC4-5D6E-409C-BE32-E72D297353CC}">
                <c16:uniqueId val="{00000009-B1BC-4080-9A2A-6A34A051E091}"/>
              </c:ext>
            </c:extLst>
          </c:dPt>
          <c:dPt>
            <c:idx val="5"/>
            <c:bubble3D val="0"/>
            <c:spPr>
              <a:solidFill>
                <a:schemeClr val="tx1"/>
              </a:solidFill>
              <a:ln>
                <a:solidFill>
                  <a:schemeClr val="bg1"/>
                </a:solidFill>
              </a:ln>
            </c:spPr>
            <c:extLst xmlns:c16r2="http://schemas.microsoft.com/office/drawing/2015/06/chart">
              <c:ext xmlns:c16="http://schemas.microsoft.com/office/drawing/2014/chart" uri="{C3380CC4-5D6E-409C-BE32-E72D297353CC}">
                <c16:uniqueId val="{0000000B-B1BC-4080-9A2A-6A34A051E091}"/>
              </c:ext>
            </c:extLst>
          </c:dPt>
          <c:dLbls>
            <c:spPr>
              <a:noFill/>
              <a:ln>
                <a:noFill/>
              </a:ln>
              <a:effectLst/>
            </c:spPr>
            <c:txPr>
              <a:bodyPr/>
              <a:lstStyle/>
              <a:p>
                <a:pPr>
                  <a:defRPr sz="2400" b="1">
                    <a:solidFill>
                      <a:schemeClr val="bg1"/>
                    </a:solidFill>
                    <a:effectLst/>
                    <a:latin typeface="Calibri" panose="020F0502020204030204" pitchFamily="34" charset="0"/>
                  </a:defRPr>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Podržavam</c:v>
                </c:pt>
                <c:pt idx="1">
                  <c:v>Ne podržavam</c:v>
                </c:pt>
              </c:strCache>
            </c:strRef>
          </c:cat>
          <c:val>
            <c:numRef>
              <c:f>Sheet1!$B$2:$B$3</c:f>
              <c:numCache>
                <c:formatCode>General</c:formatCode>
                <c:ptCount val="2"/>
                <c:pt idx="0">
                  <c:v>90</c:v>
                </c:pt>
                <c:pt idx="1">
                  <c:v>10</c:v>
                </c:pt>
              </c:numCache>
            </c:numRef>
          </c:val>
          <c:extLst xmlns:c16r2="http://schemas.microsoft.com/office/drawing/2015/06/chart">
            <c:ext xmlns:c16="http://schemas.microsoft.com/office/drawing/2014/chart" uri="{C3380CC4-5D6E-409C-BE32-E72D297353CC}">
              <c16:uniqueId val="{0000000C-B1BC-4080-9A2A-6A34A051E091}"/>
            </c:ext>
          </c:extLst>
        </c:ser>
        <c:ser>
          <c:idx val="1"/>
          <c:order val="1"/>
          <c:tx>
            <c:v>Labels</c:v>
          </c:tx>
          <c:spPr>
            <a:noFill/>
            <a:ln>
              <a:noFill/>
            </a:ln>
          </c:spPr>
          <c:dLbls>
            <c:dLbl>
              <c:idx val="0"/>
              <c:layout>
                <c:manualLayout>
                  <c:x val="0.10671559369220406"/>
                  <c:y val="1.0327212974907045E-2"/>
                </c:manualLayout>
              </c:layout>
              <c:spPr>
                <a:noFill/>
                <a:ln>
                  <a:noFill/>
                </a:ln>
                <a:effectLst/>
              </c:spPr>
              <c:txPr>
                <a:bodyPr rot="0" vert="horz" lIns="38100" tIns="19050" rIns="38100" bIns="19050">
                  <a:noAutofit/>
                </a:bodyPr>
                <a:lstStyle/>
                <a:p>
                  <a:pPr>
                    <a:defRPr sz="2000">
                      <a:latin typeface="Calibri" panose="020F0502020204030204" pitchFamily="34" charset="0"/>
                    </a:defRPr>
                  </a:pPr>
                  <a:endParaRPr lang="en-US"/>
                </a:p>
              </c:txPr>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23174565735160652"/>
                      <c:h val="0.10575425662820663"/>
                    </c:manualLayout>
                  </c15:layout>
                </c:ext>
                <c:ext xmlns:c16="http://schemas.microsoft.com/office/drawing/2014/chart" uri="{C3380CC4-5D6E-409C-BE32-E72D297353CC}">
                  <c16:uniqueId val="{0000000D-B1BC-4080-9A2A-6A34A051E091}"/>
                </c:ext>
              </c:extLst>
            </c:dLbl>
            <c:dLbl>
              <c:idx val="1"/>
              <c:layout>
                <c:manualLayout>
                  <c:x val="-0.12644201786054979"/>
                  <c:y val="-4.803193488854521E-3"/>
                </c:manualLayout>
              </c:layout>
              <c:spPr>
                <a:noFill/>
                <a:ln>
                  <a:noFill/>
                </a:ln>
                <a:effectLst/>
              </c:spPr>
              <c:txPr>
                <a:bodyPr rot="0" vert="horz" lIns="38100" tIns="19050" rIns="38100" bIns="19050">
                  <a:noAutofit/>
                </a:bodyPr>
                <a:lstStyle/>
                <a:p>
                  <a:pPr>
                    <a:defRPr sz="2000">
                      <a:latin typeface="Calibri" panose="020F0502020204030204" pitchFamily="34" charset="0"/>
                    </a:defRPr>
                  </a:pPr>
                  <a:endParaRPr lang="en-US"/>
                </a:p>
              </c:txPr>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301462082203099"/>
                      <c:h val="0.12301836381197415"/>
                    </c:manualLayout>
                  </c15:layout>
                </c:ext>
                <c:ext xmlns:c16="http://schemas.microsoft.com/office/drawing/2014/chart" uri="{C3380CC4-5D6E-409C-BE32-E72D297353CC}">
                  <c16:uniqueId val="{0000000E-B1BC-4080-9A2A-6A34A051E091}"/>
                </c:ext>
              </c:extLst>
            </c:dLbl>
            <c:dLbl>
              <c:idx val="2"/>
              <c:layout>
                <c:manualLayout>
                  <c:x val="0.16763700647986213"/>
                  <c:y val="2.3534998849927862E-2"/>
                </c:manualLayout>
              </c:layout>
              <c:spPr>
                <a:noFill/>
                <a:ln>
                  <a:noFill/>
                </a:ln>
                <a:effectLst/>
              </c:spPr>
              <c:txPr>
                <a:bodyPr rot="0" vert="horz" lIns="38100" tIns="19050" rIns="38100" bIns="19050">
                  <a:noAutofit/>
                </a:bodyPr>
                <a:lstStyle/>
                <a:p>
                  <a:pPr>
                    <a:defRPr sz="2000">
                      <a:latin typeface="Calibri" panose="020F0502020204030204" pitchFamily="34" charset="0"/>
                    </a:defRPr>
                  </a:pPr>
                  <a:endParaRPr lang="en-US"/>
                </a:p>
              </c:txPr>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36324031866861423"/>
                      <c:h val="0.10587177765106269"/>
                    </c:manualLayout>
                  </c15:layout>
                </c:ext>
                <c:ext xmlns:c16="http://schemas.microsoft.com/office/drawing/2014/chart" uri="{C3380CC4-5D6E-409C-BE32-E72D297353CC}">
                  <c16:uniqueId val="{0000000F-B1BC-4080-9A2A-6A34A051E091}"/>
                </c:ext>
              </c:extLst>
            </c:dLbl>
            <c:dLbl>
              <c:idx val="3"/>
              <c:layout>
                <c:manualLayout>
                  <c:x val="-0.12109523070794624"/>
                  <c:y val="-0.10883012325671917"/>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B1BC-4080-9A2A-6A34A051E091}"/>
                </c:ext>
              </c:extLst>
            </c:dLbl>
            <c:dLbl>
              <c:idx val="4"/>
              <c:layout>
                <c:manualLayout>
                  <c:x val="-6.8779501011463295E-2"/>
                  <c:y val="-1.08658755254068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B1BC-4080-9A2A-6A34A051E091}"/>
                </c:ext>
              </c:extLst>
            </c:dLbl>
            <c:dLbl>
              <c:idx val="5"/>
              <c:layout>
                <c:manualLayout>
                  <c:x val="-1.34861766689146E-2"/>
                  <c:y val="0"/>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B1BC-4080-9A2A-6A34A051E091}"/>
                </c:ext>
              </c:extLst>
            </c:dLbl>
            <c:spPr>
              <a:noFill/>
              <a:ln>
                <a:noFill/>
              </a:ln>
              <a:effectLst/>
            </c:spPr>
            <c:txPr>
              <a:bodyPr rot="0" vert="horz" lIns="38100" tIns="19050" rIns="38100" bIns="19050">
                <a:spAutoFit/>
              </a:bodyPr>
              <a:lstStyle/>
              <a:p>
                <a:pPr>
                  <a:defRPr sz="2000">
                    <a:latin typeface="Calibri" panose="020F0502020204030204" pitchFamily="34" charset="0"/>
                  </a:defRPr>
                </a:pPr>
                <a:endParaRPr lang="en-US"/>
              </a:p>
            </c:txPr>
            <c:showLegendKey val="0"/>
            <c:showVal val="0"/>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Podržavam</c:v>
                </c:pt>
                <c:pt idx="1">
                  <c:v>Ne podržavam</c:v>
                </c:pt>
              </c:strCache>
            </c:strRef>
          </c:cat>
          <c:val>
            <c:numRef>
              <c:f>Sheet1!$GL$2:$GL$7</c:f>
              <c:numCache>
                <c:formatCode>General</c:formatCode>
                <c:ptCount val="6"/>
                <c:pt idx="0">
                  <c:v>90</c:v>
                </c:pt>
                <c:pt idx="1">
                  <c:v>10</c:v>
                </c:pt>
                <c:pt idx="2">
                  <c:v>0</c:v>
                </c:pt>
                <c:pt idx="3">
                  <c:v>0</c:v>
                </c:pt>
              </c:numCache>
            </c:numRef>
          </c:val>
          <c:extLst xmlns:c16r2="http://schemas.microsoft.com/office/drawing/2015/06/chart">
            <c:ext xmlns:c16="http://schemas.microsoft.com/office/drawing/2014/chart" uri="{C3380CC4-5D6E-409C-BE32-E72D297353CC}">
              <c16:uniqueId val="{00000013-B1BC-4080-9A2A-6A34A051E091}"/>
            </c:ext>
          </c:extLst>
        </c:ser>
        <c:dLbls>
          <c:showLegendKey val="0"/>
          <c:showVal val="0"/>
          <c:showCatName val="0"/>
          <c:showSerName val="0"/>
          <c:showPercent val="1"/>
          <c:showBubbleSize val="0"/>
          <c:showLeaderLines val="1"/>
        </c:dLbls>
        <c:firstSliceAng val="0"/>
        <c:holeSize val="40"/>
      </c:doughnutChart>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0.68784</cdr:x>
      <cdr:y>0.07189</cdr:y>
    </cdr:from>
    <cdr:to>
      <cdr:x>0.72753</cdr:x>
      <cdr:y>0.17042</cdr:y>
    </cdr:to>
    <cdr:sp macro="" textlink="">
      <cdr:nvSpPr>
        <cdr:cNvPr id="2" name="Arrow: Right 24">
          <a:extLst xmlns:a="http://schemas.openxmlformats.org/drawingml/2006/main">
            <a:ext uri="{FF2B5EF4-FFF2-40B4-BE49-F238E27FC236}">
              <a16:creationId xmlns:lc="http://schemas.openxmlformats.org/drawingml/2006/lockedCanvas" xmlns:a16="http://schemas.microsoft.com/office/drawing/2014/main" xmlns:p="http://schemas.openxmlformats.org/presentationml/2006/main" xmlns:r="http://schemas.openxmlformats.org/officeDocument/2006/relationships" xmlns="" id="{657A1EA1-5E63-45A5-A6DA-87A68F3CCB92}"/>
            </a:ext>
          </a:extLst>
        </cdr:cNvPr>
        <cdr:cNvSpPr/>
      </cdr:nvSpPr>
      <cdr:spPr bwMode="gray">
        <a:xfrm xmlns:a="http://schemas.openxmlformats.org/drawingml/2006/main">
          <a:off x="7488832" y="367741"/>
          <a:ext cx="432048" cy="504056"/>
        </a:xfrm>
        <a:prstGeom xmlns:a="http://schemas.openxmlformats.org/drawingml/2006/main" prst="rightArrow">
          <a:avLst/>
        </a:prstGeom>
        <a:solidFill xmlns:a="http://schemas.openxmlformats.org/drawingml/2006/main">
          <a:srgbClr val="005250"/>
        </a:solidFill>
        <a:ln xmlns:a="http://schemas.openxmlformats.org/drawingml/2006/main">
          <a:noFill/>
        </a:ln>
      </cdr:spPr>
      <cdr:style>
        <a:lnRef xmlns:a="http://schemas.openxmlformats.org/drawingml/2006/main" idx="3">
          <a:schemeClr val="lt1"/>
        </a:lnRef>
        <a:fillRef xmlns:a="http://schemas.openxmlformats.org/drawingml/2006/main" idx="1">
          <a:schemeClr val="accent4"/>
        </a:fillRef>
        <a:effectRef xmlns:a="http://schemas.openxmlformats.org/drawingml/2006/main" idx="1">
          <a:schemeClr val="accent4"/>
        </a:effectRef>
        <a:fontRef xmlns:a="http://schemas.openxmlformats.org/drawingml/2006/main" idx="minor">
          <a:schemeClr val="lt1"/>
        </a:fontRef>
      </cdr:style>
      <cdr:txBody>
        <a:bodyPr xmlns:a="http://schemas.openxmlformats.org/drawingml/2006/main" rot="0" spcFirstLastPara="0" vert="horz" wrap="square" lIns="144000" tIns="72000" rIns="144000" bIns="72000" numCol="1" spcCol="0" rtlCol="0" fromWordArt="0" anchor="ctr" anchorCtr="0" forceAA="0" compatLnSpc="1">
          <a:prstTxWarp prst="textNoShape">
            <a:avLst/>
          </a:prstTxWarp>
          <a:noAutofit/>
        </a:bodyPr>
        <a:lstStyle xmlns:a="http://schemas.openxmlformats.org/drawingml/2006/main">
          <a:defPPr>
            <a:defRPr lang="en-US"/>
          </a:defPPr>
          <a:lvl1pPr marL="0" algn="l" defTabSz="1051802" rtl="0" eaLnBrk="1" latinLnBrk="0" hangingPunct="1">
            <a:defRPr sz="2100" kern="1200">
              <a:solidFill>
                <a:schemeClr val="lt1"/>
              </a:solidFill>
              <a:latin typeface="+mn-lt"/>
              <a:ea typeface="+mn-ea"/>
              <a:cs typeface="+mn-cs"/>
            </a:defRPr>
          </a:lvl1pPr>
          <a:lvl2pPr marL="525902" algn="l" defTabSz="1051802" rtl="0" eaLnBrk="1" latinLnBrk="0" hangingPunct="1">
            <a:defRPr sz="2100" kern="1200">
              <a:solidFill>
                <a:schemeClr val="lt1"/>
              </a:solidFill>
              <a:latin typeface="+mn-lt"/>
              <a:ea typeface="+mn-ea"/>
              <a:cs typeface="+mn-cs"/>
            </a:defRPr>
          </a:lvl2pPr>
          <a:lvl3pPr marL="1051802" algn="l" defTabSz="1051802" rtl="0" eaLnBrk="1" latinLnBrk="0" hangingPunct="1">
            <a:defRPr sz="2100" kern="1200">
              <a:solidFill>
                <a:schemeClr val="lt1"/>
              </a:solidFill>
              <a:latin typeface="+mn-lt"/>
              <a:ea typeface="+mn-ea"/>
              <a:cs typeface="+mn-cs"/>
            </a:defRPr>
          </a:lvl3pPr>
          <a:lvl4pPr marL="1577704" algn="l" defTabSz="1051802" rtl="0" eaLnBrk="1" latinLnBrk="0" hangingPunct="1">
            <a:defRPr sz="2100" kern="1200">
              <a:solidFill>
                <a:schemeClr val="lt1"/>
              </a:solidFill>
              <a:latin typeface="+mn-lt"/>
              <a:ea typeface="+mn-ea"/>
              <a:cs typeface="+mn-cs"/>
            </a:defRPr>
          </a:lvl4pPr>
          <a:lvl5pPr marL="2103606" algn="l" defTabSz="1051802" rtl="0" eaLnBrk="1" latinLnBrk="0" hangingPunct="1">
            <a:defRPr sz="2100" kern="1200">
              <a:solidFill>
                <a:schemeClr val="lt1"/>
              </a:solidFill>
              <a:latin typeface="+mn-lt"/>
              <a:ea typeface="+mn-ea"/>
              <a:cs typeface="+mn-cs"/>
            </a:defRPr>
          </a:lvl5pPr>
          <a:lvl6pPr marL="2629507" algn="l" defTabSz="1051802" rtl="0" eaLnBrk="1" latinLnBrk="0" hangingPunct="1">
            <a:defRPr sz="2100" kern="1200">
              <a:solidFill>
                <a:schemeClr val="lt1"/>
              </a:solidFill>
              <a:latin typeface="+mn-lt"/>
              <a:ea typeface="+mn-ea"/>
              <a:cs typeface="+mn-cs"/>
            </a:defRPr>
          </a:lvl6pPr>
          <a:lvl7pPr marL="3155408" algn="l" defTabSz="1051802" rtl="0" eaLnBrk="1" latinLnBrk="0" hangingPunct="1">
            <a:defRPr sz="2100" kern="1200">
              <a:solidFill>
                <a:schemeClr val="lt1"/>
              </a:solidFill>
              <a:latin typeface="+mn-lt"/>
              <a:ea typeface="+mn-ea"/>
              <a:cs typeface="+mn-cs"/>
            </a:defRPr>
          </a:lvl7pPr>
          <a:lvl8pPr marL="3681310" algn="l" defTabSz="1051802" rtl="0" eaLnBrk="1" latinLnBrk="0" hangingPunct="1">
            <a:defRPr sz="2100" kern="1200">
              <a:solidFill>
                <a:schemeClr val="lt1"/>
              </a:solidFill>
              <a:latin typeface="+mn-lt"/>
              <a:ea typeface="+mn-ea"/>
              <a:cs typeface="+mn-cs"/>
            </a:defRPr>
          </a:lvl8pPr>
          <a:lvl9pPr marL="4207211" algn="l" defTabSz="1051802" rtl="0" eaLnBrk="1" latinLnBrk="0" hangingPunct="1">
            <a:defRPr sz="2100" kern="1200">
              <a:solidFill>
                <a:schemeClr val="lt1"/>
              </a:solidFill>
              <a:latin typeface="+mn-lt"/>
              <a:ea typeface="+mn-ea"/>
              <a:cs typeface="+mn-cs"/>
            </a:defRPr>
          </a:lvl9pPr>
        </a:lstStyle>
        <a:p xmlns:a="http://schemas.openxmlformats.org/drawingml/2006/main">
          <a:pPr algn="ctr">
            <a:lnSpc>
              <a:spcPct val="110000"/>
            </a:lnSpc>
            <a:spcBef>
              <a:spcPts val="2400"/>
            </a:spcBef>
            <a:buClr>
              <a:schemeClr val="bg2"/>
            </a:buClr>
          </a:pPr>
          <a:endParaRPr lang="en-US" sz="20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rame 1"/>
          <p:cNvSpPr/>
          <p:nvPr/>
        </p:nvSpPr>
        <p:spPr>
          <a:xfrm>
            <a:off x="1" y="0"/>
            <a:ext cx="6881813" cy="9296400"/>
          </a:xfrm>
          <a:prstGeom prst="frame">
            <a:avLst>
              <a:gd name="adj1" fmla="val 26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extBox 37"/>
          <p:cNvSpPr txBox="1"/>
          <p:nvPr/>
        </p:nvSpPr>
        <p:spPr bwMode="gray">
          <a:xfrm>
            <a:off x="177536" y="9113534"/>
            <a:ext cx="5791317" cy="183992"/>
          </a:xfrm>
          <a:prstGeom prst="rect">
            <a:avLst/>
          </a:prstGeom>
          <a:noFill/>
        </p:spPr>
        <p:txBody>
          <a:bodyPr wrap="none" lIns="0" tIns="0" rIns="0" bIns="0" rtlCol="0" anchor="ctr">
            <a:noAutofit/>
          </a:bodyPr>
          <a:lstStyle/>
          <a:p>
            <a:r>
              <a:rPr lang="en-GB" sz="700" dirty="0">
                <a:solidFill>
                  <a:schemeClr val="bg1"/>
                </a:solidFill>
              </a:rPr>
              <a:t>Document Name |  Month/Year  |  Version 1  |  Public  |  Internal Use Only  |  Confidential  |  Strictly  Confidential (DELETE CLASSIFICATION)</a:t>
            </a:r>
          </a:p>
        </p:txBody>
      </p:sp>
      <p:sp>
        <p:nvSpPr>
          <p:cNvPr id="6" name="Slide Number Placeholder 6"/>
          <p:cNvSpPr>
            <a:spLocks noGrp="1"/>
          </p:cNvSpPr>
          <p:nvPr>
            <p:ph type="sldNum" sz="quarter" idx="3"/>
          </p:nvPr>
        </p:nvSpPr>
        <p:spPr bwMode="gray">
          <a:xfrm>
            <a:off x="6211079" y="9099635"/>
            <a:ext cx="583630" cy="220726"/>
          </a:xfrm>
          <a:prstGeom prst="rect">
            <a:avLst/>
          </a:prstGeom>
        </p:spPr>
        <p:txBody>
          <a:bodyPr vert="horz" lIns="91440" tIns="45720" rIns="91440" bIns="45720" rtlCol="0" anchor="ctr"/>
          <a:lstStyle>
            <a:lvl1pPr algn="ctr">
              <a:defRPr sz="800">
                <a:latin typeface="Geomanist Light" pitchFamily="50" charset="0"/>
              </a:defRPr>
            </a:lvl1pPr>
          </a:lstStyle>
          <a:p>
            <a:pPr algn="r"/>
            <a:fld id="{2FB8B7E8-C405-4882-AAD0-1D72826C463D}" type="slidenum">
              <a:rPr lang="en-GB" smtClean="0">
                <a:solidFill>
                  <a:schemeClr val="bg1"/>
                </a:solidFill>
                <a:latin typeface="Segoe UI Light" panose="020B0502040204020203" pitchFamily="34" charset="0"/>
              </a:rPr>
              <a:pPr algn="r"/>
              <a:t>‹#›</a:t>
            </a:fld>
            <a:endParaRPr lang="en-GB" dirty="0">
              <a:solidFill>
                <a:schemeClr val="bg1"/>
              </a:solidFill>
              <a:latin typeface="Segoe UI Light" panose="020B0502040204020203" pitchFamily="34" charset="0"/>
            </a:endParaRPr>
          </a:p>
        </p:txBody>
      </p:sp>
      <p:pic>
        <p:nvPicPr>
          <p:cNvPr id="37" name="Picture 3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8717" y="8731969"/>
            <a:ext cx="1135681" cy="260284"/>
          </a:xfrm>
          <a:prstGeom prst="rect">
            <a:avLst/>
          </a:prstGeom>
        </p:spPr>
      </p:pic>
    </p:spTree>
    <p:extLst>
      <p:ext uri="{BB962C8B-B14F-4D97-AF65-F5344CB8AC3E}">
        <p14:creationId xmlns:p14="http://schemas.microsoft.com/office/powerpoint/2010/main" val="337278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423863" y="180975"/>
            <a:ext cx="6011862" cy="3382963"/>
          </a:xfrm>
          <a:prstGeom prst="rect">
            <a:avLst/>
          </a:prstGeom>
          <a:noFill/>
          <a:ln w="6350">
            <a:solidFill>
              <a:srgbClr val="C8C9C7"/>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bwMode="gray">
          <a:xfrm>
            <a:off x="189644" y="3901129"/>
            <a:ext cx="6491372" cy="4725810"/>
          </a:xfrm>
          <a:prstGeom prst="rect">
            <a:avLst/>
          </a:prstGeom>
          <a:ln w="9525">
            <a:noFill/>
          </a:ln>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bwMode="gray">
          <a:xfrm>
            <a:off x="6448813" y="9119246"/>
            <a:ext cx="347813" cy="219600"/>
          </a:xfrm>
          <a:prstGeom prst="rect">
            <a:avLst/>
          </a:prstGeom>
        </p:spPr>
        <p:txBody>
          <a:bodyPr vert="horz" lIns="91440" tIns="45720" rIns="91440" bIns="45720" rtlCol="0" anchor="ctr"/>
          <a:lstStyle>
            <a:lvl1pPr algn="r">
              <a:defRPr sz="800" b="0">
                <a:latin typeface="Segoe UI Light" panose="020B0502040204020203" pitchFamily="34" charset="0"/>
              </a:defRPr>
            </a:lvl1pPr>
          </a:lstStyle>
          <a:p>
            <a:fld id="{2FB8B7E8-C405-4882-AAD0-1D72826C463D}" type="slidenum">
              <a:rPr lang="en-GB" smtClean="0"/>
              <a:pPr/>
              <a:t>‹#›</a:t>
            </a:fld>
            <a:endParaRPr lang="en-GB" dirty="0"/>
          </a:p>
        </p:txBody>
      </p:sp>
      <p:sp>
        <p:nvSpPr>
          <p:cNvPr id="28" name="TextBox 27"/>
          <p:cNvSpPr txBox="1"/>
          <p:nvPr/>
        </p:nvSpPr>
        <p:spPr bwMode="gray">
          <a:xfrm>
            <a:off x="179184" y="9146727"/>
            <a:ext cx="5791317" cy="183992"/>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Project name |  Month/Year</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a:t>
            </a:r>
            <a:r>
              <a:rPr lang="en-GB" sz="700" b="1" dirty="0">
                <a:solidFill>
                  <a:schemeClr val="tx1"/>
                </a:solidFill>
                <a:latin typeface="+mj-lt"/>
              </a:rPr>
              <a:t>(DELETE CLASSIFICATION)</a:t>
            </a:r>
          </a:p>
        </p:txBody>
      </p:sp>
      <p:cxnSp>
        <p:nvCxnSpPr>
          <p:cNvPr id="6" name="Straight Connector 5"/>
          <p:cNvCxnSpPr/>
          <p:nvPr/>
        </p:nvCxnSpPr>
        <p:spPr>
          <a:xfrm>
            <a:off x="189644" y="3725237"/>
            <a:ext cx="6491372"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490" y="8867077"/>
            <a:ext cx="856741" cy="196354"/>
          </a:xfrm>
          <a:prstGeom prst="rect">
            <a:avLst/>
          </a:prstGeom>
        </p:spPr>
      </p:pic>
    </p:spTree>
    <p:extLst>
      <p:ext uri="{BB962C8B-B14F-4D97-AF65-F5344CB8AC3E}">
        <p14:creationId xmlns:p14="http://schemas.microsoft.com/office/powerpoint/2010/main" val="205538485"/>
      </p:ext>
    </p:extLst>
  </p:cSld>
  <p:clrMap bg1="lt1" tx1="dk1" bg2="lt2" tx2="dk2" accent1="accent1" accent2="accent2" accent3="accent3" accent4="accent4" accent5="accent5" accent6="accent6" hlink="hlink" folHlink="folHlink"/>
  <p:notesStyle>
    <a:lvl1pPr marL="0" algn="l" defTabSz="1051802" rtl="0" eaLnBrk="1" latinLnBrk="0" hangingPunct="1">
      <a:lnSpc>
        <a:spcPct val="110000"/>
      </a:lnSpc>
      <a:spcBef>
        <a:spcPts val="691"/>
      </a:spcBef>
      <a:defRPr sz="1200" kern="1200">
        <a:solidFill>
          <a:srgbClr val="222223"/>
        </a:solidFill>
        <a:latin typeface="+mn-lt"/>
        <a:ea typeface="+mn-ea"/>
        <a:cs typeface="+mn-cs"/>
      </a:defRPr>
    </a:lvl1pPr>
    <a:lvl2pPr marL="361950" indent="-1984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2pPr>
    <a:lvl3pPr marL="541338" indent="-190500" algn="l" defTabSz="1051802" rtl="0" eaLnBrk="1" latinLnBrk="0" hangingPunct="1">
      <a:lnSpc>
        <a:spcPct val="110000"/>
      </a:lnSpc>
      <a:spcBef>
        <a:spcPts val="691"/>
      </a:spcBef>
      <a:buFont typeface="Arial" panose="020B0604020202020204" pitchFamily="34" charset="0"/>
      <a:buChar char="•"/>
      <a:tabLst/>
      <a:defRPr sz="1200" kern="1200">
        <a:solidFill>
          <a:srgbClr val="222223"/>
        </a:solidFill>
        <a:latin typeface="+mn-lt"/>
        <a:ea typeface="+mn-ea"/>
        <a:cs typeface="+mn-cs"/>
      </a:defRPr>
    </a:lvl3pPr>
    <a:lvl4pPr marL="722313" indent="-1857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4pPr>
    <a:lvl5pPr marL="982663" indent="-200025"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5pPr>
    <a:lvl6pPr marL="2629507" algn="l" defTabSz="1051802" rtl="0" eaLnBrk="1" latinLnBrk="0" hangingPunct="1">
      <a:defRPr sz="1300" kern="1200">
        <a:solidFill>
          <a:schemeClr val="tx1"/>
        </a:solidFill>
        <a:latin typeface="+mn-lt"/>
        <a:ea typeface="+mn-ea"/>
        <a:cs typeface="+mn-cs"/>
      </a:defRPr>
    </a:lvl6pPr>
    <a:lvl7pPr marL="3155408" algn="l" defTabSz="1051802" rtl="0" eaLnBrk="1" latinLnBrk="0" hangingPunct="1">
      <a:defRPr sz="1300" kern="1200">
        <a:solidFill>
          <a:schemeClr val="tx1"/>
        </a:solidFill>
        <a:latin typeface="+mn-lt"/>
        <a:ea typeface="+mn-ea"/>
        <a:cs typeface="+mn-cs"/>
      </a:defRPr>
    </a:lvl7pPr>
    <a:lvl8pPr marL="3681310" algn="l" defTabSz="1051802" rtl="0" eaLnBrk="1" latinLnBrk="0" hangingPunct="1">
      <a:defRPr sz="1300" kern="1200">
        <a:solidFill>
          <a:schemeClr val="tx1"/>
        </a:solidFill>
        <a:latin typeface="+mn-lt"/>
        <a:ea typeface="+mn-ea"/>
        <a:cs typeface="+mn-cs"/>
      </a:defRPr>
    </a:lvl8pPr>
    <a:lvl9pPr marL="4207211" algn="l" defTabSz="105180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049257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11</a:t>
            </a:fld>
            <a:endParaRPr lang="en-GB" dirty="0"/>
          </a:p>
        </p:txBody>
      </p:sp>
    </p:spTree>
    <p:extLst>
      <p:ext uri="{BB962C8B-B14F-4D97-AF65-F5344CB8AC3E}">
        <p14:creationId xmlns:p14="http://schemas.microsoft.com/office/powerpoint/2010/main" val="414009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12</a:t>
            </a:fld>
            <a:endParaRPr lang="en-GB" dirty="0"/>
          </a:p>
        </p:txBody>
      </p:sp>
    </p:spTree>
    <p:extLst>
      <p:ext uri="{BB962C8B-B14F-4D97-AF65-F5344CB8AC3E}">
        <p14:creationId xmlns:p14="http://schemas.microsoft.com/office/powerpoint/2010/main" val="456886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13</a:t>
            </a:fld>
            <a:endParaRPr lang="en-GB" dirty="0"/>
          </a:p>
        </p:txBody>
      </p:sp>
    </p:spTree>
    <p:extLst>
      <p:ext uri="{BB962C8B-B14F-4D97-AF65-F5344CB8AC3E}">
        <p14:creationId xmlns:p14="http://schemas.microsoft.com/office/powerpoint/2010/main" val="4043417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14</a:t>
            </a:fld>
            <a:endParaRPr lang="en-GB" dirty="0"/>
          </a:p>
        </p:txBody>
      </p:sp>
    </p:spTree>
    <p:extLst>
      <p:ext uri="{BB962C8B-B14F-4D97-AF65-F5344CB8AC3E}">
        <p14:creationId xmlns:p14="http://schemas.microsoft.com/office/powerpoint/2010/main" val="898723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15</a:t>
            </a:fld>
            <a:endParaRPr lang="en-GB" dirty="0"/>
          </a:p>
        </p:txBody>
      </p:sp>
    </p:spTree>
    <p:extLst>
      <p:ext uri="{BB962C8B-B14F-4D97-AF65-F5344CB8AC3E}">
        <p14:creationId xmlns:p14="http://schemas.microsoft.com/office/powerpoint/2010/main" val="1729597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62000"/>
            <a:ext cx="5534025" cy="31130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16</a:t>
            </a:fld>
            <a:endParaRPr lang="en-GB" dirty="0"/>
          </a:p>
        </p:txBody>
      </p:sp>
    </p:spTree>
    <p:extLst>
      <p:ext uri="{BB962C8B-B14F-4D97-AF65-F5344CB8AC3E}">
        <p14:creationId xmlns:p14="http://schemas.microsoft.com/office/powerpoint/2010/main" val="2085609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17</a:t>
            </a:fld>
            <a:endParaRPr lang="en-GB" dirty="0"/>
          </a:p>
        </p:txBody>
      </p:sp>
    </p:spTree>
    <p:extLst>
      <p:ext uri="{BB962C8B-B14F-4D97-AF65-F5344CB8AC3E}">
        <p14:creationId xmlns:p14="http://schemas.microsoft.com/office/powerpoint/2010/main" val="96054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18</a:t>
            </a:fld>
            <a:endParaRPr lang="en-GB" dirty="0"/>
          </a:p>
        </p:txBody>
      </p:sp>
    </p:spTree>
    <p:extLst>
      <p:ext uri="{BB962C8B-B14F-4D97-AF65-F5344CB8AC3E}">
        <p14:creationId xmlns:p14="http://schemas.microsoft.com/office/powerpoint/2010/main" val="1474839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19</a:t>
            </a:fld>
            <a:endParaRPr lang="en-GB" dirty="0"/>
          </a:p>
        </p:txBody>
      </p:sp>
    </p:spTree>
    <p:extLst>
      <p:ext uri="{BB962C8B-B14F-4D97-AF65-F5344CB8AC3E}">
        <p14:creationId xmlns:p14="http://schemas.microsoft.com/office/powerpoint/2010/main" val="919716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20</a:t>
            </a:fld>
            <a:endParaRPr lang="en-GB" dirty="0"/>
          </a:p>
        </p:txBody>
      </p:sp>
    </p:spTree>
    <p:extLst>
      <p:ext uri="{BB962C8B-B14F-4D97-AF65-F5344CB8AC3E}">
        <p14:creationId xmlns:p14="http://schemas.microsoft.com/office/powerpoint/2010/main" val="43239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741594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21</a:t>
            </a:fld>
            <a:endParaRPr lang="en-GB" dirty="0"/>
          </a:p>
        </p:txBody>
      </p:sp>
    </p:spTree>
    <p:extLst>
      <p:ext uri="{BB962C8B-B14F-4D97-AF65-F5344CB8AC3E}">
        <p14:creationId xmlns:p14="http://schemas.microsoft.com/office/powerpoint/2010/main" val="776861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62000"/>
            <a:ext cx="5534025" cy="31130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22</a:t>
            </a:fld>
            <a:endParaRPr lang="en-GB" dirty="0"/>
          </a:p>
        </p:txBody>
      </p:sp>
    </p:spTree>
    <p:extLst>
      <p:ext uri="{BB962C8B-B14F-4D97-AF65-F5344CB8AC3E}">
        <p14:creationId xmlns:p14="http://schemas.microsoft.com/office/powerpoint/2010/main" val="1303705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23</a:t>
            </a:fld>
            <a:endParaRPr lang="en-GB" dirty="0"/>
          </a:p>
        </p:txBody>
      </p:sp>
    </p:spTree>
    <p:extLst>
      <p:ext uri="{BB962C8B-B14F-4D97-AF65-F5344CB8AC3E}">
        <p14:creationId xmlns:p14="http://schemas.microsoft.com/office/powerpoint/2010/main" val="1619952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24</a:t>
            </a:fld>
            <a:endParaRPr lang="en-GB" dirty="0"/>
          </a:p>
        </p:txBody>
      </p:sp>
    </p:spTree>
    <p:extLst>
      <p:ext uri="{BB962C8B-B14F-4D97-AF65-F5344CB8AC3E}">
        <p14:creationId xmlns:p14="http://schemas.microsoft.com/office/powerpoint/2010/main" val="3009726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25</a:t>
            </a:fld>
            <a:endParaRPr lang="en-GB" dirty="0"/>
          </a:p>
        </p:txBody>
      </p:sp>
    </p:spTree>
    <p:extLst>
      <p:ext uri="{BB962C8B-B14F-4D97-AF65-F5344CB8AC3E}">
        <p14:creationId xmlns:p14="http://schemas.microsoft.com/office/powerpoint/2010/main" val="1173420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26</a:t>
            </a:fld>
            <a:endParaRPr lang="en-GB" dirty="0"/>
          </a:p>
        </p:txBody>
      </p:sp>
    </p:spTree>
    <p:extLst>
      <p:ext uri="{BB962C8B-B14F-4D97-AF65-F5344CB8AC3E}">
        <p14:creationId xmlns:p14="http://schemas.microsoft.com/office/powerpoint/2010/main" val="3781892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62000"/>
            <a:ext cx="5534025" cy="31130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27</a:t>
            </a:fld>
            <a:endParaRPr lang="en-GB" dirty="0"/>
          </a:p>
        </p:txBody>
      </p:sp>
    </p:spTree>
    <p:extLst>
      <p:ext uri="{BB962C8B-B14F-4D97-AF65-F5344CB8AC3E}">
        <p14:creationId xmlns:p14="http://schemas.microsoft.com/office/powerpoint/2010/main" val="2831263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28</a:t>
            </a:fld>
            <a:endParaRPr lang="en-GB" dirty="0"/>
          </a:p>
        </p:txBody>
      </p:sp>
    </p:spTree>
    <p:extLst>
      <p:ext uri="{BB962C8B-B14F-4D97-AF65-F5344CB8AC3E}">
        <p14:creationId xmlns:p14="http://schemas.microsoft.com/office/powerpoint/2010/main" val="1581184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29</a:t>
            </a:fld>
            <a:endParaRPr lang="en-GB" dirty="0"/>
          </a:p>
        </p:txBody>
      </p:sp>
    </p:spTree>
    <p:extLst>
      <p:ext uri="{BB962C8B-B14F-4D97-AF65-F5344CB8AC3E}">
        <p14:creationId xmlns:p14="http://schemas.microsoft.com/office/powerpoint/2010/main" val="4016601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30</a:t>
            </a:fld>
            <a:endParaRPr lang="en-GB" dirty="0"/>
          </a:p>
        </p:txBody>
      </p:sp>
    </p:spTree>
    <p:extLst>
      <p:ext uri="{BB962C8B-B14F-4D97-AF65-F5344CB8AC3E}">
        <p14:creationId xmlns:p14="http://schemas.microsoft.com/office/powerpoint/2010/main" val="2117268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788988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31</a:t>
            </a:fld>
            <a:endParaRPr lang="en-GB" dirty="0"/>
          </a:p>
        </p:txBody>
      </p:sp>
    </p:spTree>
    <p:extLst>
      <p:ext uri="{BB962C8B-B14F-4D97-AF65-F5344CB8AC3E}">
        <p14:creationId xmlns:p14="http://schemas.microsoft.com/office/powerpoint/2010/main" val="3622305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32</a:t>
            </a:fld>
            <a:endParaRPr lang="en-GB" dirty="0"/>
          </a:p>
        </p:txBody>
      </p:sp>
    </p:spTree>
    <p:extLst>
      <p:ext uri="{BB962C8B-B14F-4D97-AF65-F5344CB8AC3E}">
        <p14:creationId xmlns:p14="http://schemas.microsoft.com/office/powerpoint/2010/main" val="3182348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33</a:t>
            </a:fld>
            <a:endParaRPr lang="en-GB" dirty="0"/>
          </a:p>
        </p:txBody>
      </p:sp>
    </p:spTree>
    <p:extLst>
      <p:ext uri="{BB962C8B-B14F-4D97-AF65-F5344CB8AC3E}">
        <p14:creationId xmlns:p14="http://schemas.microsoft.com/office/powerpoint/2010/main" val="2661726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62000"/>
            <a:ext cx="5534025" cy="31130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34</a:t>
            </a:fld>
            <a:endParaRPr lang="en-GB" dirty="0"/>
          </a:p>
        </p:txBody>
      </p:sp>
    </p:spTree>
    <p:extLst>
      <p:ext uri="{BB962C8B-B14F-4D97-AF65-F5344CB8AC3E}">
        <p14:creationId xmlns:p14="http://schemas.microsoft.com/office/powerpoint/2010/main" val="3886515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35</a:t>
            </a:fld>
            <a:endParaRPr lang="en-GB" dirty="0"/>
          </a:p>
        </p:txBody>
      </p:sp>
    </p:spTree>
    <p:extLst>
      <p:ext uri="{BB962C8B-B14F-4D97-AF65-F5344CB8AC3E}">
        <p14:creationId xmlns:p14="http://schemas.microsoft.com/office/powerpoint/2010/main" val="2162028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36</a:t>
            </a:fld>
            <a:endParaRPr lang="en-GB" dirty="0"/>
          </a:p>
        </p:txBody>
      </p:sp>
    </p:spTree>
    <p:extLst>
      <p:ext uri="{BB962C8B-B14F-4D97-AF65-F5344CB8AC3E}">
        <p14:creationId xmlns:p14="http://schemas.microsoft.com/office/powerpoint/2010/main" val="1963961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37</a:t>
            </a:fld>
            <a:endParaRPr lang="en-GB" dirty="0"/>
          </a:p>
        </p:txBody>
      </p:sp>
    </p:spTree>
    <p:extLst>
      <p:ext uri="{BB962C8B-B14F-4D97-AF65-F5344CB8AC3E}">
        <p14:creationId xmlns:p14="http://schemas.microsoft.com/office/powerpoint/2010/main" val="41086435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38</a:t>
            </a:fld>
            <a:endParaRPr lang="en-GB" dirty="0"/>
          </a:p>
        </p:txBody>
      </p:sp>
    </p:spTree>
    <p:extLst>
      <p:ext uri="{BB962C8B-B14F-4D97-AF65-F5344CB8AC3E}">
        <p14:creationId xmlns:p14="http://schemas.microsoft.com/office/powerpoint/2010/main" val="2769061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043028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746153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557689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62000"/>
            <a:ext cx="5534025" cy="31130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8</a:t>
            </a:fld>
            <a:endParaRPr lang="en-GB" dirty="0"/>
          </a:p>
        </p:txBody>
      </p:sp>
    </p:spTree>
    <p:extLst>
      <p:ext uri="{BB962C8B-B14F-4D97-AF65-F5344CB8AC3E}">
        <p14:creationId xmlns:p14="http://schemas.microsoft.com/office/powerpoint/2010/main" val="1185539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9</a:t>
            </a:fld>
            <a:endParaRPr lang="en-GB" dirty="0"/>
          </a:p>
        </p:txBody>
      </p:sp>
    </p:spTree>
    <p:extLst>
      <p:ext uri="{BB962C8B-B14F-4D97-AF65-F5344CB8AC3E}">
        <p14:creationId xmlns:p14="http://schemas.microsoft.com/office/powerpoint/2010/main" val="2760875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79388"/>
            <a:ext cx="6016625" cy="33845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10</a:t>
            </a:fld>
            <a:endParaRPr lang="en-GB" dirty="0"/>
          </a:p>
        </p:txBody>
      </p:sp>
    </p:spTree>
    <p:extLst>
      <p:ext uri="{BB962C8B-B14F-4D97-AF65-F5344CB8AC3E}">
        <p14:creationId xmlns:p14="http://schemas.microsoft.com/office/powerpoint/2010/main" val="489630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psos-mori.com/ipsosconnect"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Full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79389" y="179388"/>
            <a:ext cx="13101024" cy="7200899"/>
          </a:xfrm>
          <a:solidFill>
            <a:schemeClr val="tx1"/>
          </a:solidFill>
        </p:spPr>
        <p:txBody>
          <a:bodyPr>
            <a:normAutofit/>
          </a:bodyPr>
          <a:lstStyle>
            <a:lvl1pPr>
              <a:defRPr sz="1900" b="0" baseline="0">
                <a:solidFill>
                  <a:schemeClr val="bg1"/>
                </a:solidFill>
              </a:defRPr>
            </a:lvl1pPr>
          </a:lstStyle>
          <a:p>
            <a:r>
              <a:rPr lang="en-GB" dirty="0"/>
              <a:t>Click icon to place image (or select frame and copy/paste image into it)</a:t>
            </a:r>
          </a:p>
        </p:txBody>
      </p:sp>
      <p:sp>
        <p:nvSpPr>
          <p:cNvPr id="69" name="Text Placeholder 68"/>
          <p:cNvSpPr>
            <a:spLocks noGrp="1"/>
          </p:cNvSpPr>
          <p:nvPr>
            <p:ph type="body" sz="quarter" idx="10" hasCustomPrompt="1"/>
          </p:nvPr>
        </p:nvSpPr>
        <p:spPr bwMode="gray">
          <a:xfrm>
            <a:off x="556667" y="4500711"/>
            <a:ext cx="6153434" cy="1377348"/>
          </a:xfrm>
        </p:spPr>
        <p:txBody>
          <a:bodyPr wrap="square" lIns="82819" tIns="41410" rIns="82819" bIns="4141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65061" y="3852639"/>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11" name="TextBox 10"/>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3" name="Text Placeholder 2"/>
          <p:cNvSpPr>
            <a:spLocks noGrp="1" noChangeAspect="1"/>
          </p:cNvSpPr>
          <p:nvPr>
            <p:ph type="body" sz="quarter" idx="12" hasCustomPrompt="1"/>
          </p:nvPr>
        </p:nvSpPr>
        <p:spPr>
          <a:xfrm>
            <a:off x="575335" y="1656237"/>
            <a:ext cx="3071897" cy="671191"/>
          </a:xfrm>
          <a:solidFill>
            <a:schemeClr val="accent3"/>
          </a:solidFill>
        </p:spPr>
        <p:txBody>
          <a:bodyPr vert="horz" wrap="none" lIns="82819" tIns="144000" rIns="82819" bIns="0" rtlCol="0" anchor="ctr">
            <a:spAutoFit/>
          </a:bodyPr>
          <a:lstStyle>
            <a:lvl1pPr>
              <a:lnSpc>
                <a:spcPct val="110000"/>
              </a:lnSpc>
              <a:spcAft>
                <a:spcPts val="0"/>
              </a:spcAft>
              <a:buFontTx/>
              <a:buNone/>
              <a:defRPr lang="en-US" sz="5000" b="1" baseline="0" dirty="0" smtClean="0">
                <a:solidFill>
                  <a:schemeClr val="bg1"/>
                </a:solidFill>
                <a:latin typeface="+mj-lt"/>
              </a:defRPr>
            </a:lvl1pPr>
          </a:lstStyle>
          <a:p>
            <a:pPr marL="0" lvl="0" indent="0">
              <a:lnSpc>
                <a:spcPts val="4100"/>
              </a:lnSpc>
              <a:spcBef>
                <a:spcPts val="0"/>
              </a:spcBef>
              <a:buFontTx/>
              <a:buNone/>
            </a:pPr>
            <a:r>
              <a:rPr lang="en-US" dirty="0"/>
              <a:t>Title slide</a:t>
            </a:r>
          </a:p>
        </p:txBody>
      </p:sp>
      <p:sp>
        <p:nvSpPr>
          <p:cNvPr id="4" name="Text Placeholder 3"/>
          <p:cNvSpPr>
            <a:spLocks noGrp="1"/>
          </p:cNvSpPr>
          <p:nvPr>
            <p:ph type="body" sz="quarter" idx="13" hasCustomPrompt="1"/>
          </p:nvPr>
        </p:nvSpPr>
        <p:spPr>
          <a:xfrm>
            <a:off x="575335" y="2739374"/>
            <a:ext cx="3426930" cy="671191"/>
          </a:xfrm>
          <a:solidFill>
            <a:schemeClr val="accent3"/>
          </a:solidFill>
        </p:spPr>
        <p:txBody>
          <a:bodyPr vert="horz" wrap="none" lIns="82819" tIns="144000" rIns="82819" bIns="0" rtlCol="0" anchor="ctr">
            <a:spAutoFit/>
          </a:bodyPr>
          <a:lstStyle>
            <a:lvl1pPr>
              <a:lnSpc>
                <a:spcPct val="100000"/>
              </a:lnSpc>
              <a:buFontTx/>
              <a:buNone/>
              <a:defRPr lang="en-US" sz="4800" b="1" baseline="0" dirty="0" smtClean="0">
                <a:solidFill>
                  <a:schemeClr val="bg1"/>
                </a:solidFill>
                <a:latin typeface="+mj-lt"/>
              </a:defRPr>
            </a:lvl1pPr>
          </a:lstStyle>
          <a:p>
            <a:pPr marL="0" lvl="0" indent="0">
              <a:lnSpc>
                <a:spcPts val="4100"/>
              </a:lnSpc>
              <a:spcBef>
                <a:spcPts val="0"/>
              </a:spcBef>
              <a:spcAft>
                <a:spcPts val="0"/>
              </a:spcAft>
              <a:buFontTx/>
              <a:buNone/>
            </a:pPr>
            <a:r>
              <a:rPr lang="en-US" dirty="0"/>
              <a:t>Cover page</a:t>
            </a:r>
          </a:p>
        </p:txBody>
      </p:sp>
      <p:pic>
        <p:nvPicPr>
          <p:cNvPr id="10" name="Picture 9">
            <a:extLst>
              <a:ext uri="{FF2B5EF4-FFF2-40B4-BE49-F238E27FC236}">
                <a16:creationId xmlns="" xmlns:a16="http://schemas.microsoft.com/office/drawing/2014/main" id="{E3A454A9-CEEE-42F3-95C6-232EF83BB9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701" y="6588964"/>
            <a:ext cx="631083" cy="576043"/>
          </a:xfrm>
          <a:prstGeom prst="rect">
            <a:avLst/>
          </a:prstGeom>
        </p:spPr>
      </p:pic>
      <p:pic>
        <p:nvPicPr>
          <p:cNvPr id="13" name="Picture 12">
            <a:extLst>
              <a:ext uri="{FF2B5EF4-FFF2-40B4-BE49-F238E27FC236}">
                <a16:creationId xmlns="" xmlns:a16="http://schemas.microsoft.com/office/drawing/2014/main" id="{40260253-652C-4587-B690-67A5527CFC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1226" y="6691058"/>
            <a:ext cx="3353091" cy="487722"/>
          </a:xfrm>
          <a:prstGeom prst="rect">
            <a:avLst/>
          </a:prstGeom>
        </p:spPr>
      </p:pic>
    </p:spTree>
    <p:extLst>
      <p:ext uri="{BB962C8B-B14F-4D97-AF65-F5344CB8AC3E}">
        <p14:creationId xmlns:p14="http://schemas.microsoft.com/office/powerpoint/2010/main" val="141092024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Full Page Content, Base, Source">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756295"/>
            <a:ext cx="4397131" cy="598488"/>
          </a:xfrm>
          <a:solidFill>
            <a:schemeClr val="accent3"/>
          </a:solidFill>
        </p:spPr>
        <p:txBody>
          <a:bodyPr/>
          <a:lstStyle>
            <a:lvl1pPr algn="l">
              <a:defRPr/>
            </a:lvl1pPr>
          </a:lstStyle>
          <a:p>
            <a:r>
              <a:rPr lang="en-US" dirty="0"/>
              <a:t>Click to edit title</a:t>
            </a:r>
            <a:endParaRPr lang="en-GB" dirty="0"/>
          </a:p>
        </p:txBody>
      </p:sp>
      <p:sp>
        <p:nvSpPr>
          <p:cNvPr id="6" name="Content Placeholder 5"/>
          <p:cNvSpPr>
            <a:spLocks noGrp="1"/>
          </p:cNvSpPr>
          <p:nvPr>
            <p:ph sz="quarter" idx="12" hasCustomPrompt="1"/>
          </p:nvPr>
        </p:nvSpPr>
        <p:spPr>
          <a:xfrm>
            <a:off x="570077" y="1741244"/>
            <a:ext cx="12306492" cy="4721469"/>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4"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42809780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27053"/>
            <a:ext cx="4397131" cy="598488"/>
          </a:xfrm>
          <a:solidFill>
            <a:schemeClr val="accent3"/>
          </a:solidFill>
        </p:spPr>
        <p:txBody>
          <a:bodyPr/>
          <a:lstStyle>
            <a:lvl1pPr algn="l">
              <a:defRPr>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2" y="2235803"/>
            <a:ext cx="12306492" cy="422691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58768" y="1612576"/>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0070305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Full, Base, Source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20536"/>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3" hasCustomPrompt="1"/>
          </p:nvPr>
        </p:nvSpPr>
        <p:spPr>
          <a:xfrm>
            <a:off x="557179" y="2203542"/>
            <a:ext cx="12306492" cy="425917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
        <p:nvSpPr>
          <p:cNvPr id="10" name="Text Placeholder 5"/>
          <p:cNvSpPr>
            <a:spLocks noGrp="1"/>
          </p:cNvSpPr>
          <p:nvPr>
            <p:ph type="body" sz="quarter" idx="14" hasCustomPrompt="1"/>
          </p:nvPr>
        </p:nvSpPr>
        <p:spPr bwMode="gray">
          <a:xfrm>
            <a:off x="558768" y="1612576"/>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330147932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 Long title &amp; Question, content">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4818448" y="2189026"/>
            <a:ext cx="8054686" cy="4273687"/>
          </a:xfrm>
        </p:spPr>
        <p:txBody>
          <a:bodyPr lIns="0" tIns="0" rIns="0" bIns="0">
            <a:noAutofit/>
          </a:bodyPr>
          <a:lstStyle>
            <a:lvl1pPr>
              <a:defRPr sz="2800"/>
            </a:lvl1pPr>
            <a:lvl2pPr>
              <a:defRPr sz="2400"/>
            </a:lvl2pPr>
            <a:lvl3pPr>
              <a:defRPr sz="2100"/>
            </a:lvl3pPr>
            <a:lvl4pPr>
              <a:defRPr sz="1900"/>
            </a:lvl4pPr>
            <a:lvl5pPr>
              <a:defRPr sz="19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p:cNvSpPr>
            <a:spLocks noGrp="1"/>
          </p:cNvSpPr>
          <p:nvPr>
            <p:ph sz="quarter" idx="13" hasCustomPrompt="1"/>
          </p:nvPr>
        </p:nvSpPr>
        <p:spPr>
          <a:xfrm>
            <a:off x="566641" y="2611384"/>
            <a:ext cx="3800887" cy="3851330"/>
          </a:xfrm>
        </p:spPr>
        <p:txBody>
          <a:bodyPr lIns="0" tIns="0" rIns="0" bIns="0">
            <a:noAutofit/>
          </a:bodyPr>
          <a:lstStyle>
            <a:lvl1pPr marL="0" indent="0" algn="l">
              <a:buNone/>
              <a:defRPr sz="2100" b="1"/>
            </a:lvl1pPr>
          </a:lstStyle>
          <a:p>
            <a:pPr lvl="0"/>
            <a:r>
              <a:rPr lang="en-US" dirty="0"/>
              <a:t>Question text here</a:t>
            </a:r>
          </a:p>
        </p:txBody>
      </p:sp>
      <p:sp>
        <p:nvSpPr>
          <p:cNvPr id="4" name="Text Placeholder 3"/>
          <p:cNvSpPr>
            <a:spLocks noGrp="1"/>
          </p:cNvSpPr>
          <p:nvPr>
            <p:ph type="body" sz="quarter" idx="16" hasCustomPrompt="1"/>
          </p:nvPr>
        </p:nvSpPr>
        <p:spPr>
          <a:xfrm>
            <a:off x="550219" y="2189026"/>
            <a:ext cx="739565" cy="360001"/>
          </a:xfrm>
          <a:solidFill>
            <a:schemeClr val="accent3"/>
          </a:solidFill>
        </p:spPr>
        <p:txBody>
          <a:bodyPr lIns="36000" tIns="0" rIns="36000" bIns="0">
            <a:noAutofit/>
          </a:bodyPr>
          <a:lstStyle>
            <a:lvl1pPr marL="0" indent="0" algn="l">
              <a:buNone/>
              <a:defRPr sz="2400" b="1">
                <a:solidFill>
                  <a:schemeClr val="bg1"/>
                </a:solidFill>
              </a:defRPr>
            </a:lvl1pPr>
          </a:lstStyle>
          <a:p>
            <a:pPr lvl="0"/>
            <a:r>
              <a:rPr lang="en-US" dirty="0"/>
              <a:t>##</a:t>
            </a:r>
            <a:endParaRPr lang="en-GB" dirty="0"/>
          </a:p>
        </p:txBody>
      </p:sp>
      <p:sp>
        <p:nvSpPr>
          <p:cNvPr id="18" name="Title 17"/>
          <p:cNvSpPr>
            <a:spLocks noGrp="1"/>
          </p:cNvSpPr>
          <p:nvPr>
            <p:ph type="title" hasCustomPrompt="1"/>
          </p:nvPr>
        </p:nvSpPr>
        <p:spPr>
          <a:xfrm>
            <a:off x="559649" y="684287"/>
            <a:ext cx="12388434" cy="1296145"/>
          </a:xfrm>
          <a:noFill/>
        </p:spPr>
        <p:txBody>
          <a:bodyPr wrap="square" lIns="0" tIns="0" rIns="0" bIns="0" anchor="t">
            <a:noAutofit/>
          </a:bodyPr>
          <a:lstStyle>
            <a:lvl1pPr marL="0" algn="l" defTabSz="1051802" rtl="0" eaLnBrk="1" latinLnBrk="0" hangingPunct="1">
              <a:lnSpc>
                <a:spcPct val="120000"/>
              </a:lnSpc>
              <a:spcAft>
                <a:spcPts val="1151"/>
              </a:spcAft>
              <a:defRPr lang="en-GB" sz="2800" b="1" kern="1200" baseline="0" dirty="0">
                <a:solidFill>
                  <a:srgbClr val="FFFFFF"/>
                </a:solidFill>
                <a:highlight>
                  <a:srgbClr val="808080"/>
                </a:highlight>
                <a:latin typeface="+mn-lt"/>
                <a:ea typeface="Calibri"/>
                <a:cs typeface="Times New Roman"/>
              </a:defRPr>
            </a:lvl1pPr>
          </a:lstStyle>
          <a:p>
            <a:r>
              <a:rPr lang="en-US" dirty="0"/>
              <a:t>Long titles Click to edit Master title allows for 3 lines</a:t>
            </a:r>
            <a:br>
              <a:rPr lang="en-US" dirty="0"/>
            </a:br>
            <a:endParaRPr lang="en-GB" dirty="0"/>
          </a:p>
        </p:txBody>
      </p:sp>
      <p:sp>
        <p:nvSpPr>
          <p:cNvPr id="8" name="Text Placeholder 3"/>
          <p:cNvSpPr>
            <a:spLocks noGrp="1"/>
          </p:cNvSpPr>
          <p:nvPr>
            <p:ph type="body" sz="quarter" idx="17"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4"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50830729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1" y="1738999"/>
            <a:ext cx="8054688" cy="490310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hasCustomPrompt="1"/>
          </p:nvPr>
        </p:nvSpPr>
        <p:spPr>
          <a:xfrm>
            <a:off x="9072248" y="1738999"/>
            <a:ext cx="3800886" cy="49031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0617326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xContent v1,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vl1pPr>
          </a:lstStyle>
          <a:p>
            <a:r>
              <a:rPr lang="en-US" dirty="0"/>
              <a:t>Click to edit title</a:t>
            </a:r>
            <a:endParaRPr lang="en-GB" dirty="0"/>
          </a:p>
        </p:txBody>
      </p:sp>
      <p:sp>
        <p:nvSpPr>
          <p:cNvPr id="8" name="Content Placeholder 7"/>
          <p:cNvSpPr>
            <a:spLocks noGrp="1"/>
          </p:cNvSpPr>
          <p:nvPr>
            <p:ph sz="quarter" idx="13" hasCustomPrompt="1"/>
          </p:nvPr>
        </p:nvSpPr>
        <p:spPr>
          <a:xfrm>
            <a:off x="566641" y="1738998"/>
            <a:ext cx="8054688" cy="472371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9072248" y="1738998"/>
            <a:ext cx="3800886" cy="472371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2982101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71" y="926719"/>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1" y="2298645"/>
            <a:ext cx="8054688"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9072248" y="2298645"/>
            <a:ext cx="3800886"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357822568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2xContent v1,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22215"/>
            <a:ext cx="4397131" cy="598488"/>
          </a:xfrm>
          <a:solidFill>
            <a:schemeClr val="accent3"/>
          </a:solidFill>
        </p:spPr>
        <p:txBody>
          <a:bodyPr/>
          <a:lstStyle>
            <a:lvl1pPr algn="l">
              <a:defRPr b="1"/>
            </a:lvl1pPr>
          </a:lstStyle>
          <a:p>
            <a:r>
              <a:rPr lang="en-US" dirty="0"/>
              <a:t>Click to edit title</a:t>
            </a:r>
            <a:endParaRPr lang="en-GB" dirty="0"/>
          </a:p>
        </p:txBody>
      </p:sp>
      <p:sp>
        <p:nvSpPr>
          <p:cNvPr id="5" name="Content Placeholder 4"/>
          <p:cNvSpPr>
            <a:spLocks noGrp="1"/>
          </p:cNvSpPr>
          <p:nvPr>
            <p:ph sz="quarter" idx="14" hasCustomPrompt="1"/>
          </p:nvPr>
        </p:nvSpPr>
        <p:spPr>
          <a:xfrm>
            <a:off x="566641" y="2235802"/>
            <a:ext cx="8054688"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9072248" y="2235802"/>
            <a:ext cx="3800886"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1"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3" name="Text Placeholder 3"/>
          <p:cNvSpPr>
            <a:spLocks noGrp="1"/>
          </p:cNvSpPr>
          <p:nvPr>
            <p:ph type="body" sz="quarter" idx="17"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6520996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0" hasCustomPrompt="1"/>
          </p:nvPr>
        </p:nvSpPr>
        <p:spPr>
          <a:xfrm>
            <a:off x="566642" y="1763716"/>
            <a:ext cx="592978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1" hasCustomPrompt="1"/>
          </p:nvPr>
        </p:nvSpPr>
        <p:spPr>
          <a:xfrm>
            <a:off x="6939361" y="1763716"/>
            <a:ext cx="593377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5194729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2xContent v2,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vl1pPr>
          </a:lstStyle>
          <a:p>
            <a:r>
              <a:rPr lang="en-US" dirty="0"/>
              <a:t>Click to edit title</a:t>
            </a:r>
            <a:endParaRPr lang="en-GB" dirty="0"/>
          </a:p>
        </p:txBody>
      </p:sp>
      <p:sp>
        <p:nvSpPr>
          <p:cNvPr id="8" name="Content Placeholder 7"/>
          <p:cNvSpPr>
            <a:spLocks noGrp="1"/>
          </p:cNvSpPr>
          <p:nvPr>
            <p:ph sz="quarter" idx="13" hasCustomPrompt="1"/>
          </p:nvPr>
        </p:nvSpPr>
        <p:spPr>
          <a:xfrm>
            <a:off x="566642" y="1763712"/>
            <a:ext cx="5929782"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6939361" y="1763712"/>
            <a:ext cx="5933772"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8616260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Colour">
    <p:bg>
      <p:bgPr>
        <a:solidFill>
          <a:schemeClr val="bg2"/>
        </a:solidFill>
        <a:effectLst/>
      </p:bgPr>
    </p:bg>
    <p:spTree>
      <p:nvGrpSpPr>
        <p:cNvPr id="1" name=""/>
        <p:cNvGrpSpPr/>
        <p:nvPr/>
      </p:nvGrpSpPr>
      <p:grpSpPr>
        <a:xfrm>
          <a:off x="0" y="0"/>
          <a:ext cx="0" cy="0"/>
          <a:chOff x="0" y="0"/>
          <a:chExt cx="0" cy="0"/>
        </a:xfrm>
      </p:grpSpPr>
      <p:sp>
        <p:nvSpPr>
          <p:cNvPr id="11"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 name="Subtitle 2"/>
          <p:cNvSpPr>
            <a:spLocks noGrp="1"/>
          </p:cNvSpPr>
          <p:nvPr>
            <p:ph type="subTitle" idx="1" hasCustomPrompt="1"/>
          </p:nvPr>
        </p:nvSpPr>
        <p:spPr bwMode="gray">
          <a:xfrm>
            <a:off x="556812" y="3872890"/>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69" name="Text Placeholder 68"/>
          <p:cNvSpPr>
            <a:spLocks noGrp="1"/>
          </p:cNvSpPr>
          <p:nvPr>
            <p:ph type="body" sz="quarter" idx="10" hasCustomPrompt="1"/>
          </p:nvPr>
        </p:nvSpPr>
        <p:spPr bwMode="gray">
          <a:xfrm>
            <a:off x="556667" y="4564907"/>
            <a:ext cx="6153434" cy="1446955"/>
          </a:xfrm>
        </p:spPr>
        <p:txBody>
          <a:bodyPr wrap="square" lIns="0" tIns="41410" rIns="0" bIns="4141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12" name="TextBox 11"/>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4" name="TextBox 13"/>
          <p:cNvSpPr txBox="1"/>
          <p:nvPr userDrawn="1"/>
        </p:nvSpPr>
        <p:spPr bwMode="gray">
          <a:xfrm>
            <a:off x="564701" y="7377941"/>
            <a:ext cx="6153434"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2015</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5" name="Text Placeholder 4"/>
          <p:cNvSpPr>
            <a:spLocks noGrp="1"/>
          </p:cNvSpPr>
          <p:nvPr>
            <p:ph type="body" sz="quarter" idx="11" hasCustomPrompt="1"/>
          </p:nvPr>
        </p:nvSpPr>
        <p:spPr>
          <a:xfrm>
            <a:off x="557213" y="1800064"/>
            <a:ext cx="3050048" cy="743894"/>
          </a:xfrm>
          <a:solidFill>
            <a:schemeClr val="accent3"/>
          </a:solidFill>
        </p:spPr>
        <p:txBody>
          <a:bodyPr wrap="none" lIns="72000" tIns="144000" rIns="72000" bIns="72000" rtlCol="0" anchor="ctr">
            <a:spAutoFit/>
          </a:bodyPr>
          <a:lstStyle>
            <a:lvl1pPr marL="0" indent="0">
              <a:lnSpc>
                <a:spcPct val="110000"/>
              </a:lnSpc>
              <a:buFontTx/>
              <a:buNone/>
              <a:defRPr lang="en-US" sz="5000" b="1" baseline="0" dirty="0" smtClean="0">
                <a:solidFill>
                  <a:schemeClr val="bg1"/>
                </a:solidFill>
                <a:latin typeface="+mj-lt"/>
              </a:defRPr>
            </a:lvl1pPr>
          </a:lstStyle>
          <a:p>
            <a:pPr lvl="0">
              <a:lnSpc>
                <a:spcPts val="4100"/>
              </a:lnSpc>
              <a:spcBef>
                <a:spcPts val="0"/>
              </a:spcBef>
              <a:buNone/>
            </a:pPr>
            <a:r>
              <a:rPr lang="en-US" dirty="0"/>
              <a:t>Title slide</a:t>
            </a:r>
          </a:p>
        </p:txBody>
      </p:sp>
      <p:sp>
        <p:nvSpPr>
          <p:cNvPr id="7" name="Text Placeholder 6"/>
          <p:cNvSpPr>
            <a:spLocks noGrp="1"/>
          </p:cNvSpPr>
          <p:nvPr>
            <p:ph type="body" sz="quarter" idx="12" hasCustomPrompt="1"/>
          </p:nvPr>
        </p:nvSpPr>
        <p:spPr>
          <a:xfrm>
            <a:off x="564701" y="2724473"/>
            <a:ext cx="3785826" cy="743894"/>
          </a:xfrm>
          <a:solidFill>
            <a:schemeClr val="accent3"/>
          </a:solidFill>
        </p:spPr>
        <p:txBody>
          <a:bodyPr vert="horz" wrap="none" lIns="72000" tIns="144000" rIns="72000" bIns="72000" rtlCol="0" anchor="ctr">
            <a:spAutoFit/>
          </a:bodyPr>
          <a:lstStyle>
            <a:lvl1pPr>
              <a:lnSpc>
                <a:spcPct val="110000"/>
              </a:lnSpc>
              <a:buFontTx/>
              <a:buNone/>
              <a:defRPr lang="en-US" sz="5000" b="1" baseline="0" smtClean="0">
                <a:solidFill>
                  <a:schemeClr val="bg1"/>
                </a:solidFill>
                <a:latin typeface="+mj-lt"/>
              </a:defRPr>
            </a:lvl1pPr>
            <a:lvl2pPr>
              <a:defRPr lang="en-US" smtClean="0"/>
            </a:lvl2pPr>
            <a:lvl3pPr>
              <a:defRPr lang="en-US" smtClean="0"/>
            </a:lvl3pPr>
            <a:lvl4pPr>
              <a:defRPr lang="en-US" smtClean="0"/>
            </a:lvl4pPr>
            <a:lvl5pPr>
              <a:defRPr lang="en-GB"/>
            </a:lvl5pPr>
          </a:lstStyle>
          <a:p>
            <a:pPr marL="0" lvl="0" indent="0">
              <a:lnSpc>
                <a:spcPts val="4100"/>
              </a:lnSpc>
              <a:spcBef>
                <a:spcPts val="0"/>
              </a:spcBef>
              <a:buFontTx/>
              <a:buNone/>
            </a:pPr>
            <a:r>
              <a:rPr lang="en-US" dirty="0"/>
              <a:t>Second line.</a:t>
            </a:r>
            <a:endParaRPr lang="en-GB" dirty="0"/>
          </a:p>
        </p:txBody>
      </p:sp>
      <p:pic>
        <p:nvPicPr>
          <p:cNvPr id="10" name="Picture 9">
            <a:extLst>
              <a:ext uri="{FF2B5EF4-FFF2-40B4-BE49-F238E27FC236}">
                <a16:creationId xmlns="" xmlns:a16="http://schemas.microsoft.com/office/drawing/2014/main" id="{7FDE638F-71BB-4E9D-B1A8-8985172334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701" y="6588964"/>
            <a:ext cx="631083" cy="576043"/>
          </a:xfrm>
          <a:prstGeom prst="rect">
            <a:avLst/>
          </a:prstGeom>
        </p:spPr>
      </p:pic>
      <p:pic>
        <p:nvPicPr>
          <p:cNvPr id="15" name="Picture 14">
            <a:extLst>
              <a:ext uri="{FF2B5EF4-FFF2-40B4-BE49-F238E27FC236}">
                <a16:creationId xmlns="" xmlns:a16="http://schemas.microsoft.com/office/drawing/2014/main" id="{D0F9C1A9-7EC5-4855-9CE0-D73E69B15E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1226" y="6691058"/>
            <a:ext cx="3353091" cy="487722"/>
          </a:xfrm>
          <a:prstGeom prst="rect">
            <a:avLst/>
          </a:prstGeom>
        </p:spPr>
      </p:pic>
    </p:spTree>
    <p:extLst>
      <p:ext uri="{BB962C8B-B14F-4D97-AF65-F5344CB8AC3E}">
        <p14:creationId xmlns:p14="http://schemas.microsoft.com/office/powerpoint/2010/main" val="235417684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42043"/>
            <a:ext cx="4397131" cy="598488"/>
          </a:xfrm>
          <a:solidFill>
            <a:schemeClr val="accent3"/>
          </a:solidFill>
        </p:spPr>
        <p:txBody>
          <a:bodyPr/>
          <a:lstStyle>
            <a:lvl1pPr algn="l">
              <a:defRPr b="1"/>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2" y="2235802"/>
            <a:ext cx="592978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6939361" y="2235802"/>
            <a:ext cx="593377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28006958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2xContent v2,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42043"/>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4" hasCustomPrompt="1"/>
          </p:nvPr>
        </p:nvSpPr>
        <p:spPr>
          <a:xfrm>
            <a:off x="533840" y="2237306"/>
            <a:ext cx="5929782" cy="422540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6906559" y="2237306"/>
            <a:ext cx="5933772" cy="422540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0"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1" name="Text Placeholder 3"/>
          <p:cNvSpPr>
            <a:spLocks noGrp="1"/>
          </p:cNvSpPr>
          <p:nvPr>
            <p:ph type="body" sz="quarter" idx="17"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05063055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1" y="1763713"/>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p:nvPr>
        </p:nvSpPr>
        <p:spPr>
          <a:xfrm>
            <a:off x="4818448" y="1763713"/>
            <a:ext cx="8054686" cy="4878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735239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2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20015"/>
            <a:ext cx="4397131" cy="598488"/>
          </a:xfrm>
          <a:solidFill>
            <a:schemeClr val="accent3"/>
          </a:solidFill>
        </p:spPr>
        <p:txBody>
          <a:bodyPr/>
          <a:lstStyle>
            <a:lvl1pPr algn="l">
              <a:defRPr b="1"/>
            </a:lvl1pPr>
          </a:lstStyle>
          <a:p>
            <a:r>
              <a:rPr lang="en-US" dirty="0"/>
              <a:t>Click to edit title</a:t>
            </a:r>
            <a:endParaRPr lang="en-GB" dirty="0"/>
          </a:p>
        </p:txBody>
      </p:sp>
      <p:sp>
        <p:nvSpPr>
          <p:cNvPr id="3" name="Content Placeholder 2"/>
          <p:cNvSpPr>
            <a:spLocks noGrp="1"/>
          </p:cNvSpPr>
          <p:nvPr>
            <p:ph idx="1" hasCustomPrompt="1"/>
          </p:nvPr>
        </p:nvSpPr>
        <p:spPr bwMode="gray">
          <a:xfrm>
            <a:off x="566643" y="1764295"/>
            <a:ext cx="3800887" cy="469841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2"/>
          <p:cNvSpPr>
            <a:spLocks noGrp="1"/>
          </p:cNvSpPr>
          <p:nvPr>
            <p:ph idx="10" hasCustomPrompt="1"/>
          </p:nvPr>
        </p:nvSpPr>
        <p:spPr bwMode="gray">
          <a:xfrm>
            <a:off x="4818451" y="1764295"/>
            <a:ext cx="8054689" cy="469841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4"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94601496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68" y="942043"/>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1" y="2235802"/>
            <a:ext cx="3800887"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8" y="2235802"/>
            <a:ext cx="8054686"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51914756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title, 2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42043"/>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4" hasCustomPrompt="1"/>
          </p:nvPr>
        </p:nvSpPr>
        <p:spPr>
          <a:xfrm>
            <a:off x="566641" y="2235802"/>
            <a:ext cx="3800887"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p:nvPr>
        </p:nvSpPr>
        <p:spPr>
          <a:xfrm>
            <a:off x="4818448" y="2235802"/>
            <a:ext cx="8054686" cy="4226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p:cNvSpPr>
            <a:spLocks noGrp="1"/>
          </p:cNvSpPr>
          <p:nvPr>
            <p:ph type="body" sz="quarter" idx="16"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0"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1" name="Text Placeholder 3"/>
          <p:cNvSpPr>
            <a:spLocks noGrp="1"/>
          </p:cNvSpPr>
          <p:nvPr>
            <p:ph type="body" sz="quarter" idx="17"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17076325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vl1pPr>
          </a:lstStyle>
          <a:p>
            <a:r>
              <a:rPr lang="en-US" dirty="0"/>
              <a:t>Click to edit title</a:t>
            </a:r>
            <a:endParaRPr lang="en-GB" dirty="0"/>
          </a:p>
        </p:txBody>
      </p:sp>
      <p:sp>
        <p:nvSpPr>
          <p:cNvPr id="7" name="Content Placeholder 6"/>
          <p:cNvSpPr>
            <a:spLocks noGrp="1"/>
          </p:cNvSpPr>
          <p:nvPr>
            <p:ph sz="quarter" idx="12" hasCustomPrompt="1"/>
          </p:nvPr>
        </p:nvSpPr>
        <p:spPr>
          <a:xfrm>
            <a:off x="566641" y="1763712"/>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8" y="1763712"/>
            <a:ext cx="3802882"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4" hasCustomPrompt="1"/>
          </p:nvPr>
        </p:nvSpPr>
        <p:spPr>
          <a:xfrm>
            <a:off x="9072248" y="1763712"/>
            <a:ext cx="3800886"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623939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3xContent,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vl1pPr>
          </a:lstStyle>
          <a:p>
            <a:r>
              <a:rPr lang="en-US" dirty="0"/>
              <a:t>Click to edit title</a:t>
            </a:r>
            <a:endParaRPr lang="en-GB" dirty="0"/>
          </a:p>
        </p:txBody>
      </p:sp>
      <p:sp>
        <p:nvSpPr>
          <p:cNvPr id="7" name="Content Placeholder 6"/>
          <p:cNvSpPr>
            <a:spLocks noGrp="1"/>
          </p:cNvSpPr>
          <p:nvPr>
            <p:ph sz="quarter" idx="14" hasCustomPrompt="1"/>
          </p:nvPr>
        </p:nvSpPr>
        <p:spPr>
          <a:xfrm>
            <a:off x="566641" y="1763712"/>
            <a:ext cx="3800887"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4818448" y="1763712"/>
            <a:ext cx="3802882" cy="4699001"/>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6" hasCustomPrompt="1"/>
          </p:nvPr>
        </p:nvSpPr>
        <p:spPr>
          <a:xfrm>
            <a:off x="9072248" y="1763712"/>
            <a:ext cx="3800886" cy="4699001"/>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0" name="Text Placeholder 3"/>
          <p:cNvSpPr>
            <a:spLocks noGrp="1"/>
          </p:cNvSpPr>
          <p:nvPr>
            <p:ph type="body" sz="quarter" idx="17"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95033447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42043"/>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7" name="Content Placeholder 6"/>
          <p:cNvSpPr>
            <a:spLocks noGrp="1"/>
          </p:cNvSpPr>
          <p:nvPr>
            <p:ph sz="quarter" idx="13" hasCustomPrompt="1"/>
          </p:nvPr>
        </p:nvSpPr>
        <p:spPr>
          <a:xfrm>
            <a:off x="566641" y="2235803"/>
            <a:ext cx="3800887"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4818448" y="2235803"/>
            <a:ext cx="3802882"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p:cNvSpPr>
            <a:spLocks noGrp="1"/>
          </p:cNvSpPr>
          <p:nvPr>
            <p:ph sz="quarter" idx="15" hasCustomPrompt="1"/>
          </p:nvPr>
        </p:nvSpPr>
        <p:spPr>
          <a:xfrm>
            <a:off x="9072248" y="2235803"/>
            <a:ext cx="3800886"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67421523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3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42043"/>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7" name="Content Placeholder 6"/>
          <p:cNvSpPr>
            <a:spLocks noGrp="1"/>
          </p:cNvSpPr>
          <p:nvPr>
            <p:ph sz="quarter" idx="16" hasCustomPrompt="1"/>
          </p:nvPr>
        </p:nvSpPr>
        <p:spPr>
          <a:xfrm>
            <a:off x="566641" y="2235802"/>
            <a:ext cx="3800887"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7" hasCustomPrompt="1"/>
          </p:nvPr>
        </p:nvSpPr>
        <p:spPr>
          <a:xfrm>
            <a:off x="4818448" y="2235802"/>
            <a:ext cx="3802882"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12"/>
          <p:cNvSpPr>
            <a:spLocks noGrp="1"/>
          </p:cNvSpPr>
          <p:nvPr>
            <p:ph sz="quarter" idx="18" hasCustomPrompt="1"/>
          </p:nvPr>
        </p:nvSpPr>
        <p:spPr>
          <a:xfrm>
            <a:off x="9072248" y="2235802"/>
            <a:ext cx="3800886"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9"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4" name="Text Placeholder 3"/>
          <p:cNvSpPr>
            <a:spLocks noGrp="1"/>
          </p:cNvSpPr>
          <p:nvPr>
            <p:ph type="body" sz="quarter" idx="19"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38273735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ly/Statement - 1 picture">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6810375" y="179389"/>
            <a:ext cx="6454775" cy="7209946"/>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2" name="Title 1"/>
          <p:cNvSpPr>
            <a:spLocks noGrp="1"/>
          </p:cNvSpPr>
          <p:nvPr>
            <p:ph type="ctrTitle" hasCustomPrompt="1"/>
          </p:nvPr>
        </p:nvSpPr>
        <p:spPr bwMode="gray">
          <a:xfrm>
            <a:off x="556809" y="2463795"/>
            <a:ext cx="2615042" cy="598488"/>
          </a:xfrm>
          <a:solidFill>
            <a:schemeClr val="accent3"/>
          </a:solidFill>
        </p:spPr>
        <p:txBody>
          <a:bodyPr wrap="none" lIns="82819" tIns="7200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1</a:t>
            </a:r>
            <a:endParaRPr lang="en-GB" dirty="0"/>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13830"/>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6" name="Text Placeholder 5"/>
          <p:cNvSpPr>
            <a:spLocks noGrp="1"/>
          </p:cNvSpPr>
          <p:nvPr>
            <p:ph type="body" sz="quarter" idx="12" hasCustomPrompt="1"/>
          </p:nvPr>
        </p:nvSpPr>
        <p:spPr>
          <a:xfrm>
            <a:off x="556809" y="3204567"/>
            <a:ext cx="3562609"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9" name="Text Placeholder 8"/>
          <p:cNvSpPr>
            <a:spLocks noGrp="1"/>
          </p:cNvSpPr>
          <p:nvPr>
            <p:ph type="body" sz="quarter" idx="13"/>
          </p:nvPr>
        </p:nvSpPr>
        <p:spPr>
          <a:xfrm>
            <a:off x="557213" y="3924647"/>
            <a:ext cx="5762625" cy="2087216"/>
          </a:xfrm>
        </p:spPr>
        <p:txBody>
          <a:bodyPr lIns="0" tIns="0" rIns="0" bIns="0">
            <a:noAutofit/>
          </a:bodyPr>
          <a:lstStyle>
            <a:lvl1pPr marL="0" indent="0">
              <a:buNone/>
              <a:defRPr sz="2000">
                <a:solidFill>
                  <a:schemeClr val="bg1"/>
                </a:solidFill>
              </a:defRPr>
            </a:lvl1pPr>
            <a:lvl2pPr marL="525902" indent="0">
              <a:buNone/>
              <a:defRPr sz="2000">
                <a:solidFill>
                  <a:schemeClr val="bg1"/>
                </a:solidFill>
              </a:defRPr>
            </a:lvl2pPr>
            <a:lvl3pPr marL="1051804" indent="0">
              <a:buNone/>
              <a:defRPr sz="1800">
                <a:solidFill>
                  <a:schemeClr val="bg1"/>
                </a:solidFill>
              </a:defRPr>
            </a:lvl3pPr>
            <a:lvl4pPr marL="1577706" indent="0">
              <a:buNone/>
              <a:defRPr sz="1800">
                <a:solidFill>
                  <a:schemeClr val="bg1"/>
                </a:solidFill>
              </a:defRPr>
            </a:lvl4pPr>
            <a:lvl5pPr marL="2103606" indent="0">
              <a:buNone/>
              <a:defRPr sz="1800">
                <a:solidFill>
                  <a:schemeClr val="bg1"/>
                </a:solidFill>
              </a:defRPr>
            </a:lvl5pPr>
          </a:lstStyle>
          <a:p>
            <a:pPr lvl="0"/>
            <a:r>
              <a:rPr lang="en-US"/>
              <a:t>Click to edit Master text styles</a:t>
            </a:r>
          </a:p>
        </p:txBody>
      </p:sp>
      <p:pic>
        <p:nvPicPr>
          <p:cNvPr id="15" name="Picture 14">
            <a:extLst>
              <a:ext uri="{FF2B5EF4-FFF2-40B4-BE49-F238E27FC236}">
                <a16:creationId xmlns="" xmlns:a16="http://schemas.microsoft.com/office/drawing/2014/main" id="{8A4DC52D-6861-42BB-BDE5-CB9A21C7D4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701" y="6588964"/>
            <a:ext cx="631083" cy="576043"/>
          </a:xfrm>
          <a:prstGeom prst="rect">
            <a:avLst/>
          </a:prstGeom>
        </p:spPr>
      </p:pic>
      <p:pic>
        <p:nvPicPr>
          <p:cNvPr id="17" name="Picture 16">
            <a:extLst>
              <a:ext uri="{FF2B5EF4-FFF2-40B4-BE49-F238E27FC236}">
                <a16:creationId xmlns="" xmlns:a16="http://schemas.microsoft.com/office/drawing/2014/main" id="{A92EE099-5AA6-4269-ACC2-BF928826FA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1226" y="6691058"/>
            <a:ext cx="3353091" cy="487722"/>
          </a:xfrm>
          <a:prstGeom prst="rect">
            <a:avLst/>
          </a:prstGeom>
        </p:spPr>
      </p:pic>
    </p:spTree>
    <p:extLst>
      <p:ext uri="{BB962C8B-B14F-4D97-AF65-F5344CB8AC3E}">
        <p14:creationId xmlns:p14="http://schemas.microsoft.com/office/powerpoint/2010/main" val="161576773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vl1pPr>
          </a:lstStyle>
          <a:p>
            <a:r>
              <a:rPr lang="en-US" dirty="0"/>
              <a:t>Click to edit title</a:t>
            </a:r>
            <a:endParaRPr lang="en-GB" dirty="0"/>
          </a:p>
        </p:txBody>
      </p:sp>
    </p:spTree>
    <p:extLst>
      <p:ext uri="{BB962C8B-B14F-4D97-AF65-F5344CB8AC3E}">
        <p14:creationId xmlns:p14="http://schemas.microsoft.com/office/powerpoint/2010/main" val="42319483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vl1pPr>
          </a:lstStyle>
          <a:p>
            <a:r>
              <a:rPr lang="en-US" dirty="0"/>
              <a:t>Click to edit title</a:t>
            </a:r>
            <a:endParaRPr lang="en-GB" dirty="0"/>
          </a:p>
        </p:txBody>
      </p:sp>
      <p:sp>
        <p:nvSpPr>
          <p:cNvPr id="5"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6" name="Text Placeholder 3"/>
          <p:cNvSpPr>
            <a:spLocks noGrp="1"/>
          </p:cNvSpPr>
          <p:nvPr>
            <p:ph type="body" sz="quarter" idx="14"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54060741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2" y="942043"/>
            <a:ext cx="5146888" cy="598488"/>
          </a:xfrm>
          <a:solidFill>
            <a:schemeClr val="accent3"/>
          </a:solidFill>
        </p:spPr>
        <p:txBody>
          <a:bodyPr/>
          <a:lstStyle>
            <a:lvl1pPr algn="l">
              <a:defRPr b="1">
                <a:latin typeface="+mj-lt"/>
              </a:defRPr>
            </a:lvl1pPr>
          </a:lstStyle>
          <a:p>
            <a:r>
              <a:rPr lang="en-US" dirty="0"/>
              <a:t>Click to Master title</a:t>
            </a:r>
            <a:endParaRPr lang="en-GB" dirty="0"/>
          </a:p>
        </p:txBody>
      </p:sp>
      <p:sp>
        <p:nvSpPr>
          <p:cNvPr id="5"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07237160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Only,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2" y="942043"/>
            <a:ext cx="5146888" cy="598488"/>
          </a:xfrm>
          <a:solidFill>
            <a:schemeClr val="accent3"/>
          </a:solidFill>
        </p:spPr>
        <p:txBody>
          <a:bodyPr/>
          <a:lstStyle>
            <a:lvl1pPr algn="l">
              <a:defRPr b="1">
                <a:latin typeface="+mj-lt"/>
              </a:defRPr>
            </a:lvl1pPr>
          </a:lstStyle>
          <a:p>
            <a:r>
              <a:rPr lang="en-US" dirty="0"/>
              <a:t>Click to Master title</a:t>
            </a:r>
            <a:endParaRPr lang="en-GB" dirty="0"/>
          </a:p>
        </p:txBody>
      </p:sp>
      <p:sp>
        <p:nvSpPr>
          <p:cNvPr id="7"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6"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5"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56066671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esentation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09422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Base, Source">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5" name="Text Placeholder 3"/>
          <p:cNvSpPr>
            <a:spLocks noGrp="1"/>
          </p:cNvSpPr>
          <p:nvPr>
            <p:ph type="body" sz="quarter" idx="14"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45083292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 picture left - content righ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181227" y="179389"/>
            <a:ext cx="6454775" cy="7209946"/>
          </a:xfrm>
          <a:solidFill>
            <a:schemeClr val="tx1">
              <a:lumMod val="10000"/>
              <a:lumOff val="90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5" name="Content Placeholder 6"/>
          <p:cNvSpPr>
            <a:spLocks noGrp="1"/>
          </p:cNvSpPr>
          <p:nvPr>
            <p:ph sz="quarter" idx="12"/>
          </p:nvPr>
        </p:nvSpPr>
        <p:spPr>
          <a:xfrm>
            <a:off x="7083584"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1" y="932945"/>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17"/>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1" name="TextBox 10"/>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IKT kao pokretač daljeg razvoja Crne Gore | Maj 2018 | © 2018 Ipsos. All rights reserved. </a:t>
            </a:r>
          </a:p>
        </p:txBody>
      </p:sp>
      <p:sp>
        <p:nvSpPr>
          <p:cNvPr id="12" name="TextBox 1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7109737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 picture right - content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6810375" y="179389"/>
            <a:ext cx="6454775" cy="7209946"/>
          </a:xfrm>
          <a:solidFill>
            <a:schemeClr val="tx1">
              <a:lumMod val="10000"/>
              <a:lumOff val="90000"/>
            </a:schemeClr>
          </a:solidFill>
        </p:spPr>
        <p:txBody>
          <a:bodyPr>
            <a:normAutofit/>
          </a:bodyPr>
          <a:lstStyle>
            <a:lvl1pPr marL="0" indent="0">
              <a:buNone/>
              <a:defRPr sz="1800" baseline="0"/>
            </a:lvl1pPr>
          </a:lstStyle>
          <a:p>
            <a:r>
              <a:rPr lang="en-GB" dirty="0"/>
              <a:t>A picture can be inserted here, it can be left blank or it can be filled in another colour</a:t>
            </a:r>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13830"/>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1" name="Content Placeholder 6"/>
          <p:cNvSpPr>
            <a:spLocks noGrp="1"/>
          </p:cNvSpPr>
          <p:nvPr>
            <p:ph sz="quarter" idx="12"/>
          </p:nvPr>
        </p:nvSpPr>
        <p:spPr>
          <a:xfrm>
            <a:off x="534059"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1"/>
          <p:cNvSpPr>
            <a:spLocks noGrp="1"/>
          </p:cNvSpPr>
          <p:nvPr>
            <p:ph type="ctrTitle" hasCustomPrompt="1"/>
          </p:nvPr>
        </p:nvSpPr>
        <p:spPr bwMode="gray">
          <a:xfrm>
            <a:off x="556809" y="920753"/>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5" name="Text Placeholder 5"/>
          <p:cNvSpPr>
            <a:spLocks noGrp="1"/>
          </p:cNvSpPr>
          <p:nvPr>
            <p:ph type="body" sz="quarter" idx="13" hasCustomPrompt="1"/>
          </p:nvPr>
        </p:nvSpPr>
        <p:spPr>
          <a:xfrm>
            <a:off x="556809" y="1661525"/>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2" name="TextBox 11"/>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IKT kao pokretač daljeg razvoja Crne Gore | Maj 2018 | © 2018 Ipsos. All rights reserved. </a:t>
            </a:r>
          </a:p>
        </p:txBody>
      </p:sp>
      <p:sp>
        <p:nvSpPr>
          <p:cNvPr id="17" name="TextBox 16"/>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en-GB"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a:t>
            </a:r>
            <a:r>
              <a:rPr lang="sr-Latn-RS"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2451745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 pictures right - content left">
    <p:bg>
      <p:bgPr>
        <a:solidFill>
          <a:schemeClr val="bg2"/>
        </a:solidFill>
        <a:effectLst/>
      </p:bgPr>
    </p:bg>
    <p:spTree>
      <p:nvGrpSpPr>
        <p:cNvPr id="1" name=""/>
        <p:cNvGrpSpPr/>
        <p:nvPr/>
      </p:nvGrpSpPr>
      <p:grpSpPr>
        <a:xfrm>
          <a:off x="0" y="0"/>
          <a:ext cx="0" cy="0"/>
          <a:chOff x="0" y="0"/>
          <a:chExt cx="0" cy="0"/>
        </a:xfrm>
      </p:grpSpPr>
      <p:sp>
        <p:nvSpPr>
          <p:cNvPr id="16"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59"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4" name="Rectangle 3"/>
          <p:cNvSpPr/>
          <p:nvPr userDrawn="1"/>
        </p:nvSpPr>
        <p:spPr bwMode="gray">
          <a:xfrm>
            <a:off x="6629887" y="161215"/>
            <a:ext cx="180000" cy="7209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8" name="Picture Placeholder 7"/>
          <p:cNvSpPr>
            <a:spLocks noGrp="1"/>
          </p:cNvSpPr>
          <p:nvPr>
            <p:ph type="pic" sz="quarter" idx="13" hasCustomPrompt="1"/>
          </p:nvPr>
        </p:nvSpPr>
        <p:spPr>
          <a:xfrm>
            <a:off x="6809888" y="3866360"/>
            <a:ext cx="6444256" cy="351158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35" name="Picture Placeholder 7"/>
          <p:cNvSpPr>
            <a:spLocks noGrp="1"/>
          </p:cNvSpPr>
          <p:nvPr>
            <p:ph type="pic" sz="quarter" idx="14" hasCustomPrompt="1"/>
          </p:nvPr>
        </p:nvSpPr>
        <p:spPr>
          <a:xfrm>
            <a:off x="6809888" y="180231"/>
            <a:ext cx="6444256" cy="353040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6" name="Rectangle 5"/>
          <p:cNvSpPr/>
          <p:nvPr userDrawn="1"/>
        </p:nvSpPr>
        <p:spPr bwMode="gray">
          <a:xfrm>
            <a:off x="6759693" y="3690631"/>
            <a:ext cx="6566822"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sp>
        <p:nvSpPr>
          <p:cNvPr id="14" name="TextBox 13"/>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7" name="Content Placeholder 6"/>
          <p:cNvSpPr>
            <a:spLocks noGrp="1"/>
          </p:cNvSpPr>
          <p:nvPr>
            <p:ph sz="quarter" idx="12"/>
          </p:nvPr>
        </p:nvSpPr>
        <p:spPr>
          <a:xfrm>
            <a:off x="523042"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556809" y="920753"/>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5" hasCustomPrompt="1"/>
          </p:nvPr>
        </p:nvSpPr>
        <p:spPr>
          <a:xfrm>
            <a:off x="556809" y="1661525"/>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5" name="TextBox 14"/>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IKT </a:t>
            </a:r>
            <a:r>
              <a:rPr lang="en-GB" sz="700" dirty="0" err="1">
                <a:solidFill>
                  <a:schemeClr val="tx1"/>
                </a:solidFill>
                <a:latin typeface="Segoe UI Light" panose="020B0502040204020203" pitchFamily="34" charset="0"/>
              </a:rPr>
              <a:t>kao</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pokretač</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daljeg</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razvoja</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Crne</a:t>
            </a:r>
            <a:r>
              <a:rPr lang="en-GB" sz="700" dirty="0">
                <a:solidFill>
                  <a:schemeClr val="tx1"/>
                </a:solidFill>
                <a:latin typeface="Segoe UI Light" panose="020B0502040204020203" pitchFamily="34" charset="0"/>
              </a:rPr>
              <a:t> Gore | Maj 2018 | © 2018 Ipsos. All rights reserved. </a:t>
            </a:r>
          </a:p>
        </p:txBody>
      </p:sp>
      <p:sp>
        <p:nvSpPr>
          <p:cNvPr id="20" name="TextBox 19"/>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2832220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 pictures right - content left">
    <p:bg>
      <p:bgPr>
        <a:solidFill>
          <a:schemeClr val="bg2"/>
        </a:solidFill>
        <a:effectLst/>
      </p:bgPr>
    </p:bg>
    <p:spTree>
      <p:nvGrpSpPr>
        <p:cNvPr id="1" name=""/>
        <p:cNvGrpSpPr/>
        <p:nvPr/>
      </p:nvGrpSpPr>
      <p:grpSpPr>
        <a:xfrm>
          <a:off x="0" y="0"/>
          <a:ext cx="0" cy="0"/>
          <a:chOff x="0" y="0"/>
          <a:chExt cx="0" cy="0"/>
        </a:xfrm>
      </p:grpSpPr>
      <p:sp>
        <p:nvSpPr>
          <p:cNvPr id="18"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59"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9" name="Picture Placeholder 7"/>
          <p:cNvSpPr>
            <a:spLocks noGrp="1"/>
          </p:cNvSpPr>
          <p:nvPr>
            <p:ph type="pic" sz="quarter" idx="16" hasCustomPrompt="1"/>
          </p:nvPr>
        </p:nvSpPr>
        <p:spPr>
          <a:xfrm>
            <a:off x="9028678"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20" name="Picture Placeholder 7"/>
          <p:cNvSpPr>
            <a:spLocks noGrp="1"/>
          </p:cNvSpPr>
          <p:nvPr>
            <p:ph type="pic" sz="quarter" idx="17" hasCustomPrompt="1"/>
          </p:nvPr>
        </p:nvSpPr>
        <p:spPr>
          <a:xfrm>
            <a:off x="11239799"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6817556"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grpSp>
        <p:nvGrpSpPr>
          <p:cNvPr id="6" name="Group 5"/>
          <p:cNvGrpSpPr/>
          <p:nvPr userDrawn="1"/>
        </p:nvGrpSpPr>
        <p:grpSpPr>
          <a:xfrm>
            <a:off x="6629995" y="159259"/>
            <a:ext cx="4602244" cy="7311517"/>
            <a:chOff x="6629995" y="159259"/>
            <a:chExt cx="4602244" cy="7209945"/>
          </a:xfrm>
          <a:solidFill>
            <a:schemeClr val="bg1"/>
          </a:solidFill>
        </p:grpSpPr>
        <p:sp>
          <p:nvSpPr>
            <p:cNvPr id="4" name="Rectangle 3"/>
            <p:cNvSpPr/>
            <p:nvPr userDrawn="1"/>
          </p:nvSpPr>
          <p:spPr bwMode="gray">
            <a:xfrm>
              <a:off x="6629995"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9" name="Rectangle 28"/>
            <p:cNvSpPr/>
            <p:nvPr userDrawn="1"/>
          </p:nvSpPr>
          <p:spPr bwMode="gray">
            <a:xfrm>
              <a:off x="11052239"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32" name="Rectangle 31"/>
            <p:cNvSpPr/>
            <p:nvPr userDrawn="1"/>
          </p:nvSpPr>
          <p:spPr bwMode="gray">
            <a:xfrm>
              <a:off x="8841117"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grpSp>
      <p:sp>
        <p:nvSpPr>
          <p:cNvPr id="27" name="Content Placeholder 6"/>
          <p:cNvSpPr>
            <a:spLocks noGrp="1"/>
          </p:cNvSpPr>
          <p:nvPr>
            <p:ph sz="quarter" idx="12"/>
          </p:nvPr>
        </p:nvSpPr>
        <p:spPr>
          <a:xfrm>
            <a:off x="523042"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itle 1"/>
          <p:cNvSpPr>
            <a:spLocks noGrp="1"/>
          </p:cNvSpPr>
          <p:nvPr>
            <p:ph type="ctrTitle" hasCustomPrompt="1"/>
          </p:nvPr>
        </p:nvSpPr>
        <p:spPr bwMode="gray">
          <a:xfrm>
            <a:off x="556809" y="920753"/>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30" name="Text Placeholder 5"/>
          <p:cNvSpPr>
            <a:spLocks noGrp="1"/>
          </p:cNvSpPr>
          <p:nvPr>
            <p:ph type="body" sz="quarter" idx="13" hasCustomPrompt="1"/>
          </p:nvPr>
        </p:nvSpPr>
        <p:spPr>
          <a:xfrm>
            <a:off x="556809" y="1661525"/>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31" name="TextBox 30"/>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7" name="TextBox 16"/>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IKT kao pokretač daljeg razvoja Crne Gore | Maj 2018 | © 2018 Ipsos. All rights reserved. </a:t>
            </a:r>
          </a:p>
        </p:txBody>
      </p:sp>
      <p:sp>
        <p:nvSpPr>
          <p:cNvPr id="22" name="TextBox 2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en-GB"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a:t>
            </a:r>
            <a:r>
              <a:rPr lang="sr-Latn-RS"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439192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ly 2 - Image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181227" y="179389"/>
            <a:ext cx="6454775" cy="7198552"/>
          </a:xfrm>
          <a:solidFill>
            <a:schemeClr val="tx1">
              <a:lumMod val="10000"/>
              <a:lumOff val="90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4" name="Title 1"/>
          <p:cNvSpPr>
            <a:spLocks noGrp="1"/>
          </p:cNvSpPr>
          <p:nvPr>
            <p:ph type="ctrTitle" hasCustomPrompt="1"/>
          </p:nvPr>
        </p:nvSpPr>
        <p:spPr bwMode="gray">
          <a:xfrm>
            <a:off x="7125969" y="2463795"/>
            <a:ext cx="2615042" cy="598488"/>
          </a:xfrm>
          <a:solidFill>
            <a:schemeClr val="accent3"/>
          </a:solidFill>
        </p:spPr>
        <p:txBody>
          <a:bodyPr wrap="none" lIns="82819" tIns="7200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2</a:t>
            </a:r>
            <a:endParaRPr lang="en-GB" dirty="0"/>
          </a:p>
        </p:txBody>
      </p:sp>
      <p:sp>
        <p:nvSpPr>
          <p:cNvPr id="15" name="Text Placeholder 5"/>
          <p:cNvSpPr>
            <a:spLocks noGrp="1"/>
          </p:cNvSpPr>
          <p:nvPr>
            <p:ph type="body" sz="quarter" idx="12" hasCustomPrompt="1"/>
          </p:nvPr>
        </p:nvSpPr>
        <p:spPr>
          <a:xfrm>
            <a:off x="7125969" y="3204567"/>
            <a:ext cx="3562609"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8" name="Text Placeholder 8"/>
          <p:cNvSpPr>
            <a:spLocks noGrp="1"/>
          </p:cNvSpPr>
          <p:nvPr>
            <p:ph type="body" sz="quarter" idx="13"/>
          </p:nvPr>
        </p:nvSpPr>
        <p:spPr>
          <a:xfrm>
            <a:off x="7126373" y="3924647"/>
            <a:ext cx="5762625" cy="2087216"/>
          </a:xfrm>
        </p:spPr>
        <p:txBody>
          <a:bodyPr lIns="0" tIns="0" rIns="0" bIns="0">
            <a:noAutofit/>
          </a:bodyPr>
          <a:lstStyle>
            <a:lvl1pPr marL="0" indent="0">
              <a:buNone/>
              <a:defRPr sz="2000">
                <a:solidFill>
                  <a:schemeClr val="bg1"/>
                </a:solidFill>
              </a:defRPr>
            </a:lvl1pPr>
            <a:lvl2pPr marL="525902" indent="0">
              <a:buNone/>
              <a:defRPr sz="2000">
                <a:solidFill>
                  <a:schemeClr val="bg1"/>
                </a:solidFill>
              </a:defRPr>
            </a:lvl2pPr>
            <a:lvl3pPr marL="1051804" indent="0">
              <a:buNone/>
              <a:defRPr sz="1800">
                <a:solidFill>
                  <a:schemeClr val="bg1"/>
                </a:solidFill>
              </a:defRPr>
            </a:lvl3pPr>
            <a:lvl4pPr marL="1577706" indent="0">
              <a:buNone/>
              <a:defRPr sz="1800">
                <a:solidFill>
                  <a:schemeClr val="bg1"/>
                </a:solidFill>
              </a:defRPr>
            </a:lvl4pPr>
            <a:lvl5pPr marL="2103606" indent="0">
              <a:buNone/>
              <a:defRPr sz="1800">
                <a:solidFill>
                  <a:schemeClr val="bg1"/>
                </a:solidFill>
              </a:defRPr>
            </a:lvl5pPr>
          </a:lstStyle>
          <a:p>
            <a:pPr lvl="0"/>
            <a:r>
              <a:rPr lang="en-US"/>
              <a:t>Click to edit Master text styles</a:t>
            </a:r>
          </a:p>
        </p:txBody>
      </p:sp>
      <p:pic>
        <p:nvPicPr>
          <p:cNvPr id="12" name="Picture 11">
            <a:extLst>
              <a:ext uri="{FF2B5EF4-FFF2-40B4-BE49-F238E27FC236}">
                <a16:creationId xmlns="" xmlns:a16="http://schemas.microsoft.com/office/drawing/2014/main" id="{B71A59ED-C2D3-497B-8F6B-4AF60AED9E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25969" y="6470525"/>
            <a:ext cx="631083" cy="576043"/>
          </a:xfrm>
          <a:prstGeom prst="rect">
            <a:avLst/>
          </a:prstGeom>
        </p:spPr>
      </p:pic>
      <p:pic>
        <p:nvPicPr>
          <p:cNvPr id="17" name="Picture 16">
            <a:extLst>
              <a:ext uri="{FF2B5EF4-FFF2-40B4-BE49-F238E27FC236}">
                <a16:creationId xmlns="" xmlns:a16="http://schemas.microsoft.com/office/drawing/2014/main" id="{B7BDAE7A-8964-449F-8D0B-84B6760851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2494" y="6572619"/>
            <a:ext cx="3353091" cy="487722"/>
          </a:xfrm>
          <a:prstGeom prst="rect">
            <a:avLst/>
          </a:prstGeom>
        </p:spPr>
      </p:pic>
    </p:spTree>
    <p:extLst>
      <p:ext uri="{BB962C8B-B14F-4D97-AF65-F5344CB8AC3E}">
        <p14:creationId xmlns:p14="http://schemas.microsoft.com/office/powerpoint/2010/main" val="280135630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 pictures Left - content right">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bwMode="gray">
          <a:xfrm>
            <a:off x="167159" y="127323"/>
            <a:ext cx="6470418" cy="7281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Picture Placeholder 7"/>
          <p:cNvSpPr>
            <a:spLocks noGrp="1"/>
          </p:cNvSpPr>
          <p:nvPr>
            <p:ph type="pic" sz="quarter" idx="17" hasCustomPrompt="1"/>
          </p:nvPr>
        </p:nvSpPr>
        <p:spPr>
          <a:xfrm>
            <a:off x="4601277"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179034"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9" name="Rectangle 28"/>
          <p:cNvSpPr/>
          <p:nvPr userDrawn="1"/>
        </p:nvSpPr>
        <p:spPr bwMode="gray">
          <a:xfrm>
            <a:off x="4413717" y="159259"/>
            <a:ext cx="180000"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32" name="Rectangle 31"/>
          <p:cNvSpPr/>
          <p:nvPr userDrawn="1"/>
        </p:nvSpPr>
        <p:spPr bwMode="gray">
          <a:xfrm>
            <a:off x="2202595" y="159259"/>
            <a:ext cx="180000"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9" name="Picture Placeholder 7"/>
          <p:cNvSpPr>
            <a:spLocks noGrp="1"/>
          </p:cNvSpPr>
          <p:nvPr>
            <p:ph type="pic" sz="quarter" idx="16" hasCustomPrompt="1"/>
          </p:nvPr>
        </p:nvSpPr>
        <p:spPr>
          <a:xfrm>
            <a:off x="2390156"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18"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Rectangle 3"/>
          <p:cNvSpPr/>
          <p:nvPr userDrawn="1"/>
        </p:nvSpPr>
        <p:spPr bwMode="gray">
          <a:xfrm>
            <a:off x="6629995" y="159259"/>
            <a:ext cx="180000"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7" name="Content Placeholder 6"/>
          <p:cNvSpPr>
            <a:spLocks noGrp="1"/>
          </p:cNvSpPr>
          <p:nvPr>
            <p:ph sz="quarter" idx="12"/>
          </p:nvPr>
        </p:nvSpPr>
        <p:spPr>
          <a:xfrm>
            <a:off x="7105618"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itle 1"/>
          <p:cNvSpPr>
            <a:spLocks noGrp="1"/>
          </p:cNvSpPr>
          <p:nvPr>
            <p:ph type="ctrTitle" hasCustomPrompt="1"/>
          </p:nvPr>
        </p:nvSpPr>
        <p:spPr bwMode="gray">
          <a:xfrm>
            <a:off x="7117351" y="920753"/>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30" name="Text Placeholder 5"/>
          <p:cNvSpPr>
            <a:spLocks noGrp="1"/>
          </p:cNvSpPr>
          <p:nvPr>
            <p:ph type="body" sz="quarter" idx="13" hasCustomPrompt="1"/>
          </p:nvPr>
        </p:nvSpPr>
        <p:spPr>
          <a:xfrm>
            <a:off x="7117351" y="1661525"/>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31" name="TextBox 30"/>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6" name="TextBox 15"/>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IKT kao pokretač daljeg razvoja Crne Gore | Maj 2018 | © 2018 Ipsos. All rights reserved. </a:t>
            </a:r>
          </a:p>
        </p:txBody>
      </p:sp>
    </p:spTree>
    <p:extLst>
      <p:ext uri="{BB962C8B-B14F-4D97-AF65-F5344CB8AC3E}">
        <p14:creationId xmlns:p14="http://schemas.microsoft.com/office/powerpoint/2010/main" val="78156359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tatem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xfrm>
            <a:off x="2432259" y="3353151"/>
            <a:ext cx="8575263" cy="854969"/>
          </a:xfrm>
          <a:noFill/>
        </p:spPr>
        <p:txBody>
          <a:bodyPr wrap="none" anchor="ctr"/>
          <a:lstStyle>
            <a:lvl1pPr algn="l">
              <a:lnSpc>
                <a:spcPts val="6100"/>
              </a:lnSpc>
              <a:defRPr sz="6200"/>
            </a:lvl1pPr>
          </a:lstStyle>
          <a:p>
            <a:r>
              <a:rPr lang="en-US" dirty="0"/>
              <a:t>Click to add statement</a:t>
            </a:r>
            <a:endParaRPr lang="en-GB" dirty="0"/>
          </a:p>
        </p:txBody>
      </p:sp>
      <p:sp>
        <p:nvSpPr>
          <p:cNvPr id="27" name="TextBox 26"/>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9"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Box 9"/>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8" name="TextBox 7"/>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IKT </a:t>
            </a:r>
            <a:r>
              <a:rPr lang="en-GB" sz="700" dirty="0" err="1">
                <a:solidFill>
                  <a:schemeClr val="tx1"/>
                </a:solidFill>
                <a:latin typeface="Segoe UI Light" panose="020B0502040204020203" pitchFamily="34" charset="0"/>
              </a:rPr>
              <a:t>kao</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pokretač</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daljeg</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razvoja</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Crne</a:t>
            </a:r>
            <a:r>
              <a:rPr lang="en-GB" sz="700" dirty="0">
                <a:solidFill>
                  <a:schemeClr val="tx1"/>
                </a:solidFill>
                <a:latin typeface="Segoe UI Light" panose="020B0502040204020203" pitchFamily="34" charset="0"/>
              </a:rPr>
              <a:t> Gore | Maj 2018 | © 2018 Ipsos. All rights reserved. </a:t>
            </a:r>
          </a:p>
        </p:txBody>
      </p:sp>
      <p:sp>
        <p:nvSpPr>
          <p:cNvPr id="11" name="TextBox 10"/>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0988023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Media fill">
    <p:bg>
      <p:bgPr>
        <a:solidFill>
          <a:schemeClr val="bg1"/>
        </a:solidFill>
        <a:effectLst/>
      </p:bgPr>
    </p:bg>
    <p:spTree>
      <p:nvGrpSpPr>
        <p:cNvPr id="1" name=""/>
        <p:cNvGrpSpPr/>
        <p:nvPr/>
      </p:nvGrpSpPr>
      <p:grpSpPr>
        <a:xfrm>
          <a:off x="0" y="0"/>
          <a:ext cx="0" cy="0"/>
          <a:chOff x="0" y="0"/>
          <a:chExt cx="0" cy="0"/>
        </a:xfrm>
      </p:grpSpPr>
      <p:sp>
        <p:nvSpPr>
          <p:cNvPr id="69" name="Text Placeholder 68"/>
          <p:cNvSpPr>
            <a:spLocks noGrp="1"/>
          </p:cNvSpPr>
          <p:nvPr>
            <p:ph type="body" sz="quarter" idx="10" hasCustomPrompt="1"/>
          </p:nvPr>
        </p:nvSpPr>
        <p:spPr bwMode="gray">
          <a:xfrm>
            <a:off x="556667" y="4500711"/>
            <a:ext cx="6153434" cy="1377348"/>
          </a:xfrm>
        </p:spPr>
        <p:txBody>
          <a:bodyPr wrap="square" lIns="82819" tIns="41410" rIns="82819" bIns="41410">
            <a:norm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56812" y="3852639"/>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10" name="Title 1"/>
          <p:cNvSpPr>
            <a:spLocks noGrp="1"/>
          </p:cNvSpPr>
          <p:nvPr>
            <p:ph type="ctrTitle" hasCustomPrompt="1"/>
          </p:nvPr>
        </p:nvSpPr>
        <p:spPr bwMode="gray">
          <a:xfrm>
            <a:off x="556808" y="3109440"/>
            <a:ext cx="5158109" cy="671191"/>
          </a:xfrm>
          <a:solidFill>
            <a:schemeClr val="accent3"/>
          </a:solidFill>
        </p:spPr>
        <p:txBody>
          <a:bodyPr tIns="144000" bIns="0" anchor="ctr"/>
          <a:lstStyle>
            <a:lvl1pPr algn="l">
              <a:defRPr sz="5000">
                <a:latin typeface="+mj-lt"/>
              </a:defRPr>
            </a:lvl1pPr>
          </a:lstStyle>
          <a:p>
            <a:r>
              <a:rPr lang="en-US" dirty="0"/>
              <a:t>Click to edit title</a:t>
            </a:r>
            <a:endParaRPr lang="en-GB" dirty="0"/>
          </a:p>
        </p:txBody>
      </p:sp>
      <p:sp>
        <p:nvSpPr>
          <p:cNvPr id="11" name="TextBox 10"/>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a:ext>
            </a:extLst>
          </a:blip>
          <a:srcRect t="17784" b="38176"/>
          <a:stretch/>
        </p:blipFill>
        <p:spPr>
          <a:xfrm>
            <a:off x="485998" y="6961909"/>
            <a:ext cx="981217" cy="305696"/>
          </a:xfrm>
          <a:prstGeom prst="rect">
            <a:avLst/>
          </a:prstGeom>
        </p:spPr>
      </p:pic>
      <p:sp>
        <p:nvSpPr>
          <p:cNvPr id="3" name="Media Placeholder 2"/>
          <p:cNvSpPr>
            <a:spLocks noGrp="1"/>
          </p:cNvSpPr>
          <p:nvPr>
            <p:ph type="media" sz="quarter" idx="12" hasCustomPrompt="1"/>
          </p:nvPr>
        </p:nvSpPr>
        <p:spPr>
          <a:xfrm>
            <a:off x="169688" y="180631"/>
            <a:ext cx="13100400" cy="7200000"/>
          </a:xfrm>
          <a:solidFill>
            <a:schemeClr val="tx1"/>
          </a:solidFill>
        </p:spPr>
        <p:txBody>
          <a:bodyPr>
            <a:normAutofit/>
          </a:bodyPr>
          <a:lstStyle>
            <a:lvl1pPr>
              <a:defRPr sz="1600">
                <a:solidFill>
                  <a:schemeClr val="bg1"/>
                </a:solidFill>
              </a:defRPr>
            </a:lvl1pPr>
          </a:lstStyle>
          <a:p>
            <a:r>
              <a:rPr lang="en-GB" dirty="0"/>
              <a:t>Insert media here – this will keep your chosen media within a frame</a:t>
            </a:r>
          </a:p>
        </p:txBody>
      </p:sp>
      <p:sp>
        <p:nvSpPr>
          <p:cNvPr id="12" name="TextBox 11"/>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IKT kao pokretač daljeg razvoja Crne Gore | Maj 2018 | © 2018 Ipsos. All rights reserved. </a:t>
            </a:r>
          </a:p>
        </p:txBody>
      </p:sp>
      <p:sp>
        <p:nvSpPr>
          <p:cNvPr id="13" name="TextBox 12"/>
          <p:cNvSpPr txBox="1"/>
          <p:nvPr userDrawn="1"/>
        </p:nvSpPr>
        <p:spPr bwMode="white">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0921796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ation - half page  media fill">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5" name="Content Placeholder 6"/>
          <p:cNvSpPr>
            <a:spLocks noGrp="1"/>
          </p:cNvSpPr>
          <p:nvPr>
            <p:ph sz="quarter" idx="12"/>
          </p:nvPr>
        </p:nvSpPr>
        <p:spPr>
          <a:xfrm>
            <a:off x="7083584"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1" y="932945"/>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17"/>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3" name="Media Placeholder 2"/>
          <p:cNvSpPr>
            <a:spLocks noGrp="1"/>
          </p:cNvSpPr>
          <p:nvPr>
            <p:ph type="media" sz="quarter" idx="14"/>
          </p:nvPr>
        </p:nvSpPr>
        <p:spPr>
          <a:xfrm>
            <a:off x="179388" y="181480"/>
            <a:ext cx="6451200" cy="7196461"/>
          </a:xfrm>
        </p:spPr>
        <p:txBody>
          <a:bodyPr/>
          <a:lstStyle>
            <a:lvl1pPr>
              <a:defRPr>
                <a:solidFill>
                  <a:schemeClr val="bg1"/>
                </a:solidFill>
              </a:defRPr>
            </a:lvl1pPr>
          </a:lstStyle>
          <a:p>
            <a:r>
              <a:rPr lang="en-US"/>
              <a:t>Click icon to add media</a:t>
            </a:r>
            <a:endParaRPr lang="en-GB" dirty="0"/>
          </a:p>
        </p:txBody>
      </p:sp>
      <p:sp>
        <p:nvSpPr>
          <p:cNvPr id="11" name="TextBox 10"/>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IKT </a:t>
            </a:r>
            <a:r>
              <a:rPr lang="en-GB" sz="700" dirty="0" err="1">
                <a:solidFill>
                  <a:schemeClr val="tx1"/>
                </a:solidFill>
                <a:latin typeface="Segoe UI Light" panose="020B0502040204020203" pitchFamily="34" charset="0"/>
              </a:rPr>
              <a:t>kao</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pokretač</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daljeg</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razvoja</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Crne</a:t>
            </a:r>
            <a:r>
              <a:rPr lang="en-GB" sz="700" dirty="0">
                <a:solidFill>
                  <a:schemeClr val="tx1"/>
                </a:solidFill>
                <a:latin typeface="Segoe UI Light" panose="020B0502040204020203" pitchFamily="34" charset="0"/>
              </a:rPr>
              <a:t> Gore | Maj 2018 | © 2018 Ipsos. All rights reserved. </a:t>
            </a:r>
          </a:p>
        </p:txBody>
      </p:sp>
      <p:sp>
        <p:nvSpPr>
          <p:cNvPr id="12" name="TextBox 1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5980921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Presentation - Statement">
    <p:bg>
      <p:bgPr>
        <a:solidFill>
          <a:schemeClr val="bg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73831" y="173831"/>
            <a:ext cx="13092112" cy="7213600"/>
          </a:xfrm>
          <a:solidFill>
            <a:schemeClr val="bg1">
              <a:lumMod val="85000"/>
            </a:schemeClr>
          </a:solidFill>
        </p:spPr>
        <p:txBody>
          <a:bodyPr/>
          <a:lstStyle>
            <a:lvl1pPr marL="0" indent="0">
              <a:buNone/>
              <a:defRPr sz="1600" baseline="0"/>
            </a:lvl1pPr>
          </a:lstStyle>
          <a:p>
            <a:r>
              <a:rPr lang="en-GB" dirty="0"/>
              <a:t>Insert image by clicking the picture icon and selecting file.  Image may then be cropped as desired</a:t>
            </a:r>
          </a:p>
        </p:txBody>
      </p:sp>
      <p:sp>
        <p:nvSpPr>
          <p:cNvPr id="2" name="Title 1"/>
          <p:cNvSpPr>
            <a:spLocks noGrp="1"/>
          </p:cNvSpPr>
          <p:nvPr>
            <p:ph type="title" hasCustomPrompt="1"/>
          </p:nvPr>
        </p:nvSpPr>
        <p:spPr bwMode="gray">
          <a:xfrm>
            <a:off x="556817" y="1188343"/>
            <a:ext cx="8064896" cy="1637234"/>
          </a:xfrm>
          <a:noFill/>
        </p:spPr>
        <p:txBody>
          <a:bodyPr wrap="square" anchor="t"/>
          <a:lstStyle>
            <a:lvl1pPr algn="l">
              <a:lnSpc>
                <a:spcPts val="6100"/>
              </a:lnSpc>
              <a:defRPr sz="5400"/>
            </a:lvl1pPr>
          </a:lstStyle>
          <a:p>
            <a:r>
              <a:rPr lang="en-US" dirty="0"/>
              <a:t>Statement or with </a:t>
            </a:r>
            <a:br>
              <a:rPr lang="en-US" dirty="0"/>
            </a:br>
            <a:r>
              <a:rPr lang="en-US" dirty="0"/>
              <a:t>quote with image</a:t>
            </a:r>
            <a:endParaRPr lang="en-GB" dirty="0"/>
          </a:p>
        </p:txBody>
      </p:sp>
      <p:sp>
        <p:nvSpPr>
          <p:cNvPr id="27" name="TextBox 26"/>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9"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Box 9"/>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1" name="TextBox 10"/>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IKT </a:t>
            </a:r>
            <a:r>
              <a:rPr lang="en-GB" sz="700" dirty="0" err="1">
                <a:solidFill>
                  <a:schemeClr val="tx1"/>
                </a:solidFill>
                <a:latin typeface="Segoe UI Light" panose="020B0502040204020203" pitchFamily="34" charset="0"/>
              </a:rPr>
              <a:t>kao</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pokretač</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daljeg</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razvoja</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Crne</a:t>
            </a:r>
            <a:r>
              <a:rPr lang="en-GB" sz="700" dirty="0">
                <a:solidFill>
                  <a:schemeClr val="tx1"/>
                </a:solidFill>
                <a:latin typeface="Segoe UI Light" panose="020B0502040204020203" pitchFamily="34" charset="0"/>
              </a:rPr>
              <a:t> Gore | Maj 2018 | © 2018 Ipsos. All rights reserved. </a:t>
            </a:r>
          </a:p>
        </p:txBody>
      </p:sp>
      <p:sp>
        <p:nvSpPr>
          <p:cNvPr id="12" name="TextBox 1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6266292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tatement with 3 x images">
    <p:bg>
      <p:bgPr>
        <a:solidFill>
          <a:schemeClr val="bg2"/>
        </a:solidFill>
        <a:effectLst/>
      </p:bgPr>
    </p:bg>
    <p:spTree>
      <p:nvGrpSpPr>
        <p:cNvPr id="1" name=""/>
        <p:cNvGrpSpPr/>
        <p:nvPr/>
      </p:nvGrpSpPr>
      <p:grpSpPr>
        <a:xfrm>
          <a:off x="0" y="0"/>
          <a:ext cx="0" cy="0"/>
          <a:chOff x="0" y="0"/>
          <a:chExt cx="0" cy="0"/>
        </a:xfrm>
      </p:grpSpPr>
      <p:sp>
        <p:nvSpPr>
          <p:cNvPr id="13" name="Rectangle 12"/>
          <p:cNvSpPr/>
          <p:nvPr userDrawn="1"/>
        </p:nvSpPr>
        <p:spPr bwMode="gray">
          <a:xfrm>
            <a:off x="1" y="4013852"/>
            <a:ext cx="13439774" cy="3547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1" y="1932789"/>
            <a:ext cx="11763919" cy="854969"/>
          </a:xfrm>
          <a:noFill/>
        </p:spPr>
        <p:txBody>
          <a:bodyPr wrap="square" anchor="ctr"/>
          <a:lstStyle>
            <a:lvl1pPr>
              <a:lnSpc>
                <a:spcPts val="6100"/>
              </a:lnSpc>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94867" y="4218432"/>
            <a:ext cx="4212000" cy="3149417"/>
          </a:xfrm>
          <a:solidFill>
            <a:schemeClr val="accent5"/>
          </a:solidFill>
        </p:spPr>
        <p:txBody>
          <a:bodyPr/>
          <a:lstStyle>
            <a:lvl1pPr marL="0" indent="0">
              <a:buNone/>
              <a:defRPr sz="1800"/>
            </a:lvl1pPr>
          </a:lstStyle>
          <a:p>
            <a:r>
              <a:rPr lang="en-GB" dirty="0"/>
              <a:t>Click to insert image</a:t>
            </a:r>
          </a:p>
        </p:txBody>
      </p:sp>
      <p:sp>
        <p:nvSpPr>
          <p:cNvPr id="28" name="Picture Placeholder 21"/>
          <p:cNvSpPr>
            <a:spLocks noGrp="1"/>
          </p:cNvSpPr>
          <p:nvPr>
            <p:ph type="pic" sz="quarter" idx="11" hasCustomPrompt="1"/>
          </p:nvPr>
        </p:nvSpPr>
        <p:spPr>
          <a:xfrm>
            <a:off x="4618577" y="4218432"/>
            <a:ext cx="4212000" cy="3149417"/>
          </a:xfrm>
          <a:solidFill>
            <a:schemeClr val="accent5"/>
          </a:solidFill>
        </p:spPr>
        <p:txBody>
          <a:bodyPr/>
          <a:lstStyle>
            <a:lvl1pPr marL="0" indent="0">
              <a:buNone/>
              <a:defRPr sz="1800" baseline="0"/>
            </a:lvl1pPr>
          </a:lstStyle>
          <a:p>
            <a:r>
              <a:rPr lang="en-GB" dirty="0"/>
              <a:t>Click to insert image</a:t>
            </a:r>
          </a:p>
        </p:txBody>
      </p:sp>
      <p:sp>
        <p:nvSpPr>
          <p:cNvPr id="29" name="Picture Placeholder 21"/>
          <p:cNvSpPr>
            <a:spLocks noGrp="1"/>
          </p:cNvSpPr>
          <p:nvPr>
            <p:ph type="pic" sz="quarter" idx="12" hasCustomPrompt="1"/>
          </p:nvPr>
        </p:nvSpPr>
        <p:spPr>
          <a:xfrm>
            <a:off x="9042287" y="4218432"/>
            <a:ext cx="4212000" cy="3149417"/>
          </a:xfrm>
          <a:solidFill>
            <a:schemeClr val="accent5"/>
          </a:solidFill>
        </p:spPr>
        <p:txBody>
          <a:bodyPr/>
          <a:lstStyle>
            <a:lvl1pPr marL="0" indent="0">
              <a:buNone/>
              <a:defRPr sz="1800"/>
            </a:lvl1pPr>
          </a:lstStyle>
          <a:p>
            <a:r>
              <a:rPr lang="en-GB" dirty="0"/>
              <a:t>Click to insert image</a:t>
            </a:r>
          </a:p>
        </p:txBody>
      </p:sp>
      <p:sp>
        <p:nvSpPr>
          <p:cNvPr id="10" name="TextBox 9"/>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17"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TextBox 17"/>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pic>
        <p:nvPicPr>
          <p:cNvPr id="15" name="Picture 14">
            <a:extLst>
              <a:ext uri="{FF2B5EF4-FFF2-40B4-BE49-F238E27FC236}">
                <a16:creationId xmlns="" xmlns:a16="http://schemas.microsoft.com/office/drawing/2014/main" id="{CCF27977-BB3D-4F9C-9A03-5FF820D349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999" y="252239"/>
            <a:ext cx="631083" cy="576043"/>
          </a:xfrm>
          <a:prstGeom prst="rect">
            <a:avLst/>
          </a:prstGeom>
        </p:spPr>
      </p:pic>
      <p:pic>
        <p:nvPicPr>
          <p:cNvPr id="16" name="Picture 15">
            <a:extLst>
              <a:ext uri="{FF2B5EF4-FFF2-40B4-BE49-F238E27FC236}">
                <a16:creationId xmlns="" xmlns:a16="http://schemas.microsoft.com/office/drawing/2014/main" id="{05D98B5E-8F7F-40FE-91A1-6280C0613A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524" y="354333"/>
            <a:ext cx="3353091" cy="487722"/>
          </a:xfrm>
          <a:prstGeom prst="rect">
            <a:avLst/>
          </a:prstGeom>
        </p:spPr>
      </p:pic>
    </p:spTree>
    <p:extLst>
      <p:ext uri="{BB962C8B-B14F-4D97-AF65-F5344CB8AC3E}">
        <p14:creationId xmlns:p14="http://schemas.microsoft.com/office/powerpoint/2010/main" val="160452386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tatement with 2 x images">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1" y="4043796"/>
            <a:ext cx="13371615" cy="351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1" y="1843379"/>
            <a:ext cx="11763919" cy="1033790"/>
          </a:xfrm>
          <a:noFill/>
        </p:spPr>
        <p:txBody>
          <a:bodyPr wrap="square" anchor="ctr"/>
          <a:lstStyle>
            <a:lvl1pPr>
              <a:defRPr sz="6200"/>
            </a:lvl1pPr>
          </a:lstStyle>
          <a:p>
            <a:r>
              <a:rPr lang="en-US" dirty="0"/>
              <a:t>Click to add statement</a:t>
            </a:r>
            <a:endParaRPr lang="en-GB" dirty="0"/>
          </a:p>
        </p:txBody>
      </p:sp>
      <p:sp>
        <p:nvSpPr>
          <p:cNvPr id="29" name="Picture Placeholder 21"/>
          <p:cNvSpPr>
            <a:spLocks noGrp="1"/>
          </p:cNvSpPr>
          <p:nvPr>
            <p:ph type="pic" sz="quarter" idx="12" hasCustomPrompt="1"/>
          </p:nvPr>
        </p:nvSpPr>
        <p:spPr>
          <a:xfrm>
            <a:off x="6809889" y="4223796"/>
            <a:ext cx="6442518" cy="3150000"/>
          </a:xfrm>
          <a:solidFill>
            <a:schemeClr val="bg1">
              <a:lumMod val="95000"/>
            </a:schemeClr>
          </a:solidFill>
        </p:spPr>
        <p:txBody>
          <a:bodyPr/>
          <a:lstStyle>
            <a:lvl1pPr marL="0" indent="0">
              <a:buNone/>
              <a:defRPr sz="1600" baseline="0"/>
            </a:lvl1pPr>
          </a:lstStyle>
          <a:p>
            <a:r>
              <a:rPr lang="en-GB" dirty="0"/>
              <a:t>Click to insert image</a:t>
            </a:r>
          </a:p>
        </p:txBody>
      </p:sp>
      <p:sp>
        <p:nvSpPr>
          <p:cNvPr id="9" name="TextBox 8"/>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13" name="Picture Placeholder 21"/>
          <p:cNvSpPr>
            <a:spLocks noGrp="1"/>
          </p:cNvSpPr>
          <p:nvPr>
            <p:ph type="pic" sz="quarter" idx="13" hasCustomPrompt="1"/>
          </p:nvPr>
        </p:nvSpPr>
        <p:spPr>
          <a:xfrm>
            <a:off x="183259" y="4223796"/>
            <a:ext cx="6443172" cy="3150000"/>
          </a:xfrm>
          <a:solidFill>
            <a:schemeClr val="bg1">
              <a:lumMod val="95000"/>
            </a:schemeClr>
          </a:solidFill>
        </p:spPr>
        <p:txBody>
          <a:bodyPr/>
          <a:lstStyle>
            <a:lvl1pPr marL="0" indent="0">
              <a:buNone/>
              <a:defRPr sz="1600"/>
            </a:lvl1pPr>
          </a:lstStyle>
          <a:p>
            <a:r>
              <a:rPr lang="en-GB" dirty="0"/>
              <a:t>Click to insert image</a:t>
            </a:r>
          </a:p>
        </p:txBody>
      </p:sp>
      <p:sp>
        <p:nvSpPr>
          <p:cNvPr id="16"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TextBox 16"/>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2" name="TextBox 11"/>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2015</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14" name="TextBox 13"/>
          <p:cNvSpPr txBox="1"/>
          <p:nvPr userDrawn="1"/>
        </p:nvSpPr>
        <p:spPr>
          <a:xfrm>
            <a:off x="572353" y="7240530"/>
            <a:ext cx="936154" cy="109197"/>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en-GB"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MORI – Your WSBL</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5901006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tatement with bottom image x 1">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95151" y="4105787"/>
            <a:ext cx="13185261" cy="3274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1" y="1843379"/>
            <a:ext cx="11763919" cy="1033790"/>
          </a:xfrm>
          <a:noFill/>
        </p:spPr>
        <p:txBody>
          <a:bodyPr wrap="square" anchor="ctr"/>
          <a:lstStyle>
            <a:lvl1pPr>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79388" y="4284664"/>
            <a:ext cx="13073474" cy="3101788"/>
          </a:xfrm>
          <a:solidFill>
            <a:schemeClr val="bg1">
              <a:lumMod val="85000"/>
            </a:schemeClr>
          </a:solidFill>
        </p:spPr>
        <p:txBody>
          <a:bodyPr/>
          <a:lstStyle>
            <a:lvl1pPr marL="0" indent="0">
              <a:buNone/>
              <a:defRPr sz="1600" baseline="0"/>
            </a:lvl1pPr>
          </a:lstStyle>
          <a:p>
            <a:r>
              <a:rPr lang="en-GB" dirty="0"/>
              <a:t>Click to insert image</a:t>
            </a:r>
          </a:p>
        </p:txBody>
      </p:sp>
      <p:sp>
        <p:nvSpPr>
          <p:cNvPr id="8" name="TextBox 7"/>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10"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2" name="TextBox 11"/>
          <p:cNvSpPr txBox="1"/>
          <p:nvPr userDrawn="1"/>
        </p:nvSpPr>
        <p:spPr bwMode="gray">
          <a:xfrm>
            <a:off x="568253" y="7380288"/>
            <a:ext cx="4896000" cy="180975"/>
          </a:xfrm>
          <a:prstGeom prst="rect">
            <a:avLst/>
          </a:prstGeom>
          <a:noFill/>
        </p:spPr>
        <p:txBody>
          <a:bodyPr wrap="none" lIns="0" tIns="0" rIns="0" bIns="0" rtlCol="0" anchor="ctr">
            <a:noAutofit/>
          </a:bodyPr>
          <a:lstStyle/>
          <a:p>
            <a:pPr marL="0" marR="0" lvl="0" indent="0" algn="l" defTabSz="1051802" rtl="0" eaLnBrk="1" fontAlgn="auto" latinLnBrk="0" hangingPunct="1">
              <a:lnSpc>
                <a:spcPct val="100000"/>
              </a:lnSpc>
              <a:spcBef>
                <a:spcPts val="0"/>
              </a:spcBef>
              <a:spcAft>
                <a:spcPts val="0"/>
              </a:spcAft>
              <a:buClrTx/>
              <a:buSzTx/>
              <a:buFontTx/>
              <a:buNone/>
              <a:tabLst/>
              <a:defRPr/>
            </a:pPr>
            <a:r>
              <a:rPr lang="sr-Latn-RS" sz="700" dirty="0">
                <a:solidFill>
                  <a:schemeClr val="tx1"/>
                </a:solidFill>
                <a:latin typeface="Segoe UI Light" panose="020B0502040204020203" pitchFamily="34" charset="0"/>
              </a:rPr>
              <a:t>IKT kao pokretač daljeg razvoja Crne Gore | Maj 2018 | © 2018 Ipsos. All rights reserved. </a:t>
            </a:r>
          </a:p>
        </p:txBody>
      </p:sp>
      <p:sp>
        <p:nvSpPr>
          <p:cNvPr id="13" name="TextBox 12"/>
          <p:cNvSpPr txBox="1"/>
          <p:nvPr userDrawn="1"/>
        </p:nvSpPr>
        <p:spPr>
          <a:xfrm>
            <a:off x="572353" y="7240530"/>
            <a:ext cx="916918"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8617355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bg2"/>
        </a:solidFill>
        <a:effectLst/>
      </p:bgPr>
    </p:bg>
    <p:spTree>
      <p:nvGrpSpPr>
        <p:cNvPr id="1" name=""/>
        <p:cNvGrpSpPr/>
        <p:nvPr/>
      </p:nvGrpSpPr>
      <p:grpSpPr>
        <a:xfrm>
          <a:off x="0" y="0"/>
          <a:ext cx="0" cy="0"/>
          <a:chOff x="0" y="0"/>
          <a:chExt cx="0" cy="0"/>
        </a:xfrm>
      </p:grpSpPr>
      <p:grpSp>
        <p:nvGrpSpPr>
          <p:cNvPr id="28" name="Group 27"/>
          <p:cNvGrpSpPr>
            <a:grpSpLocks noChangeAspect="1"/>
          </p:cNvGrpSpPr>
          <p:nvPr userDrawn="1"/>
        </p:nvGrpSpPr>
        <p:grpSpPr>
          <a:xfrm>
            <a:off x="646962" y="4941638"/>
            <a:ext cx="226229" cy="135137"/>
            <a:chOff x="5081588" y="3579813"/>
            <a:chExt cx="528637" cy="396876"/>
          </a:xfrm>
          <a:solidFill>
            <a:schemeClr val="bg1"/>
          </a:solidFill>
        </p:grpSpPr>
        <p:sp>
          <p:nvSpPr>
            <p:cNvPr id="25" name="Freeform 6"/>
            <p:cNvSpPr>
              <a:spLocks/>
            </p:cNvSpPr>
            <p:nvPr userDrawn="1"/>
          </p:nvSpPr>
          <p:spPr bwMode="auto">
            <a:xfrm>
              <a:off x="5081588" y="3579813"/>
              <a:ext cx="528637" cy="179388"/>
            </a:xfrm>
            <a:custGeom>
              <a:avLst/>
              <a:gdLst>
                <a:gd name="T0" fmla="*/ 70 w 141"/>
                <a:gd name="T1" fmla="*/ 0 h 48"/>
                <a:gd name="T2" fmla="*/ 0 w 141"/>
                <a:gd name="T3" fmla="*/ 23 h 48"/>
                <a:gd name="T4" fmla="*/ 8 w 141"/>
                <a:gd name="T5" fmla="*/ 47 h 48"/>
                <a:gd name="T6" fmla="*/ 42 w 141"/>
                <a:gd name="T7" fmla="*/ 38 h 48"/>
                <a:gd name="T8" fmla="*/ 43 w 141"/>
                <a:gd name="T9" fmla="*/ 23 h 48"/>
                <a:gd name="T10" fmla="*/ 70 w 141"/>
                <a:gd name="T11" fmla="*/ 19 h 48"/>
                <a:gd name="T12" fmla="*/ 98 w 141"/>
                <a:gd name="T13" fmla="*/ 23 h 48"/>
                <a:gd name="T14" fmla="*/ 98 w 141"/>
                <a:gd name="T15" fmla="*/ 38 h 48"/>
                <a:gd name="T16" fmla="*/ 132 w 141"/>
                <a:gd name="T17" fmla="*/ 47 h 48"/>
                <a:gd name="T18" fmla="*/ 141 w 141"/>
                <a:gd name="T19" fmla="*/ 23 h 48"/>
                <a:gd name="T20" fmla="*/ 70 w 141"/>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48">
                  <a:moveTo>
                    <a:pt x="70" y="0"/>
                  </a:moveTo>
                  <a:cubicBezTo>
                    <a:pt x="29" y="1"/>
                    <a:pt x="9" y="13"/>
                    <a:pt x="0" y="23"/>
                  </a:cubicBezTo>
                  <a:cubicBezTo>
                    <a:pt x="2" y="34"/>
                    <a:pt x="5" y="42"/>
                    <a:pt x="8" y="47"/>
                  </a:cubicBezTo>
                  <a:cubicBezTo>
                    <a:pt x="19" y="48"/>
                    <a:pt x="33" y="44"/>
                    <a:pt x="42" y="38"/>
                  </a:cubicBezTo>
                  <a:cubicBezTo>
                    <a:pt x="43" y="35"/>
                    <a:pt x="43" y="26"/>
                    <a:pt x="43" y="23"/>
                  </a:cubicBezTo>
                  <a:cubicBezTo>
                    <a:pt x="49" y="20"/>
                    <a:pt x="61" y="19"/>
                    <a:pt x="70" y="19"/>
                  </a:cubicBezTo>
                  <a:cubicBezTo>
                    <a:pt x="80" y="19"/>
                    <a:pt x="92" y="20"/>
                    <a:pt x="98" y="23"/>
                  </a:cubicBezTo>
                  <a:cubicBezTo>
                    <a:pt x="97" y="26"/>
                    <a:pt x="97" y="35"/>
                    <a:pt x="98" y="38"/>
                  </a:cubicBezTo>
                  <a:cubicBezTo>
                    <a:pt x="107" y="44"/>
                    <a:pt x="121" y="48"/>
                    <a:pt x="132" y="47"/>
                  </a:cubicBezTo>
                  <a:cubicBezTo>
                    <a:pt x="136" y="42"/>
                    <a:pt x="138" y="34"/>
                    <a:pt x="141" y="23"/>
                  </a:cubicBezTo>
                  <a:cubicBezTo>
                    <a:pt x="132" y="13"/>
                    <a:pt x="112" y="1"/>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26" name="Freeform 7"/>
            <p:cNvSpPr>
              <a:spLocks noEditPoints="1"/>
            </p:cNvSpPr>
            <p:nvPr userDrawn="1"/>
          </p:nvSpPr>
          <p:spPr bwMode="auto">
            <a:xfrm>
              <a:off x="5149850" y="3676651"/>
              <a:ext cx="393700" cy="300038"/>
            </a:xfrm>
            <a:custGeom>
              <a:avLst/>
              <a:gdLst>
                <a:gd name="T0" fmla="*/ 75 w 105"/>
                <a:gd name="T1" fmla="*/ 10 h 80"/>
                <a:gd name="T2" fmla="*/ 75 w 105"/>
                <a:gd name="T3" fmla="*/ 0 h 80"/>
                <a:gd name="T4" fmla="*/ 62 w 105"/>
                <a:gd name="T5" fmla="*/ 0 h 80"/>
                <a:gd name="T6" fmla="*/ 62 w 105"/>
                <a:gd name="T7" fmla="*/ 9 h 80"/>
                <a:gd name="T8" fmla="*/ 42 w 105"/>
                <a:gd name="T9" fmla="*/ 9 h 80"/>
                <a:gd name="T10" fmla="*/ 42 w 105"/>
                <a:gd name="T11" fmla="*/ 0 h 80"/>
                <a:gd name="T12" fmla="*/ 30 w 105"/>
                <a:gd name="T13" fmla="*/ 0 h 80"/>
                <a:gd name="T14" fmla="*/ 30 w 105"/>
                <a:gd name="T15" fmla="*/ 10 h 80"/>
                <a:gd name="T16" fmla="*/ 0 w 105"/>
                <a:gd name="T17" fmla="*/ 45 h 80"/>
                <a:gd name="T18" fmla="*/ 0 w 105"/>
                <a:gd name="T19" fmla="*/ 68 h 80"/>
                <a:gd name="T20" fmla="*/ 52 w 105"/>
                <a:gd name="T21" fmla="*/ 80 h 80"/>
                <a:gd name="T22" fmla="*/ 52 w 105"/>
                <a:gd name="T23" fmla="*/ 80 h 80"/>
                <a:gd name="T24" fmla="*/ 52 w 105"/>
                <a:gd name="T25" fmla="*/ 80 h 80"/>
                <a:gd name="T26" fmla="*/ 52 w 105"/>
                <a:gd name="T27" fmla="*/ 80 h 80"/>
                <a:gd name="T28" fmla="*/ 53 w 105"/>
                <a:gd name="T29" fmla="*/ 80 h 80"/>
                <a:gd name="T30" fmla="*/ 104 w 105"/>
                <a:gd name="T31" fmla="*/ 68 h 80"/>
                <a:gd name="T32" fmla="*/ 105 w 105"/>
                <a:gd name="T33" fmla="*/ 45 h 80"/>
                <a:gd name="T34" fmla="*/ 75 w 105"/>
                <a:gd name="T35" fmla="*/ 10 h 80"/>
                <a:gd name="T36" fmla="*/ 52 w 105"/>
                <a:gd name="T37" fmla="*/ 63 h 80"/>
                <a:gd name="T38" fmla="*/ 32 w 105"/>
                <a:gd name="T39" fmla="*/ 43 h 80"/>
                <a:gd name="T40" fmla="*/ 52 w 105"/>
                <a:gd name="T41" fmla="*/ 23 h 80"/>
                <a:gd name="T42" fmla="*/ 72 w 105"/>
                <a:gd name="T43" fmla="*/ 43 h 80"/>
                <a:gd name="T44" fmla="*/ 52 w 105"/>
                <a:gd name="T4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80">
                  <a:moveTo>
                    <a:pt x="75" y="10"/>
                  </a:moveTo>
                  <a:cubicBezTo>
                    <a:pt x="75" y="0"/>
                    <a:pt x="75" y="0"/>
                    <a:pt x="75" y="0"/>
                  </a:cubicBezTo>
                  <a:cubicBezTo>
                    <a:pt x="62" y="0"/>
                    <a:pt x="62" y="0"/>
                    <a:pt x="62" y="0"/>
                  </a:cubicBezTo>
                  <a:cubicBezTo>
                    <a:pt x="62" y="9"/>
                    <a:pt x="62" y="9"/>
                    <a:pt x="62" y="9"/>
                  </a:cubicBezTo>
                  <a:cubicBezTo>
                    <a:pt x="42" y="9"/>
                    <a:pt x="42" y="9"/>
                    <a:pt x="42" y="9"/>
                  </a:cubicBezTo>
                  <a:cubicBezTo>
                    <a:pt x="42" y="0"/>
                    <a:pt x="42" y="0"/>
                    <a:pt x="42" y="0"/>
                  </a:cubicBezTo>
                  <a:cubicBezTo>
                    <a:pt x="30" y="0"/>
                    <a:pt x="30" y="0"/>
                    <a:pt x="30" y="0"/>
                  </a:cubicBezTo>
                  <a:cubicBezTo>
                    <a:pt x="30" y="10"/>
                    <a:pt x="30" y="10"/>
                    <a:pt x="30" y="10"/>
                  </a:cubicBezTo>
                  <a:cubicBezTo>
                    <a:pt x="0" y="45"/>
                    <a:pt x="0" y="45"/>
                    <a:pt x="0" y="45"/>
                  </a:cubicBezTo>
                  <a:cubicBezTo>
                    <a:pt x="0" y="68"/>
                    <a:pt x="0" y="68"/>
                    <a:pt x="0" y="68"/>
                  </a:cubicBezTo>
                  <a:cubicBezTo>
                    <a:pt x="0" y="68"/>
                    <a:pt x="20" y="80"/>
                    <a:pt x="52" y="80"/>
                  </a:cubicBezTo>
                  <a:cubicBezTo>
                    <a:pt x="52" y="80"/>
                    <a:pt x="52" y="80"/>
                    <a:pt x="52" y="80"/>
                  </a:cubicBezTo>
                  <a:cubicBezTo>
                    <a:pt x="52" y="80"/>
                    <a:pt x="52" y="80"/>
                    <a:pt x="52" y="80"/>
                  </a:cubicBezTo>
                  <a:cubicBezTo>
                    <a:pt x="52" y="80"/>
                    <a:pt x="52" y="80"/>
                    <a:pt x="52" y="80"/>
                  </a:cubicBezTo>
                  <a:cubicBezTo>
                    <a:pt x="52" y="80"/>
                    <a:pt x="52" y="80"/>
                    <a:pt x="53" y="80"/>
                  </a:cubicBezTo>
                  <a:cubicBezTo>
                    <a:pt x="84" y="80"/>
                    <a:pt x="104" y="68"/>
                    <a:pt x="104" y="68"/>
                  </a:cubicBezTo>
                  <a:cubicBezTo>
                    <a:pt x="105" y="45"/>
                    <a:pt x="105" y="45"/>
                    <a:pt x="105" y="45"/>
                  </a:cubicBezTo>
                  <a:lnTo>
                    <a:pt x="75" y="10"/>
                  </a:lnTo>
                  <a:close/>
                  <a:moveTo>
                    <a:pt x="52" y="63"/>
                  </a:moveTo>
                  <a:cubicBezTo>
                    <a:pt x="41" y="63"/>
                    <a:pt x="32" y="54"/>
                    <a:pt x="32" y="43"/>
                  </a:cubicBezTo>
                  <a:cubicBezTo>
                    <a:pt x="32" y="32"/>
                    <a:pt x="41" y="23"/>
                    <a:pt x="52" y="23"/>
                  </a:cubicBezTo>
                  <a:cubicBezTo>
                    <a:pt x="63" y="23"/>
                    <a:pt x="72" y="32"/>
                    <a:pt x="72" y="43"/>
                  </a:cubicBezTo>
                  <a:cubicBezTo>
                    <a:pt x="72" y="54"/>
                    <a:pt x="63" y="63"/>
                    <a:pt x="5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grpSp>
      <p:sp>
        <p:nvSpPr>
          <p:cNvPr id="69" name="Text Placeholder 68"/>
          <p:cNvSpPr>
            <a:spLocks noGrp="1"/>
          </p:cNvSpPr>
          <p:nvPr>
            <p:ph type="body" sz="quarter" idx="10" hasCustomPrompt="1"/>
          </p:nvPr>
        </p:nvSpPr>
        <p:spPr bwMode="gray">
          <a:xfrm>
            <a:off x="556666" y="3996655"/>
            <a:ext cx="5939757" cy="1937983"/>
          </a:xfrm>
        </p:spPr>
        <p:txBody>
          <a:bodyPr wrap="square" lIns="82819" tIns="41410" rIns="82819" bIns="41410">
            <a:spAutoFit/>
          </a:bodyPr>
          <a:lstStyle>
            <a:lvl1pPr marL="0" indent="0">
              <a:spcBef>
                <a:spcPts val="0"/>
              </a:spcBef>
              <a:buNone/>
              <a:tabLst>
                <a:tab pos="314080" algn="l"/>
              </a:tabLst>
              <a:defRPr sz="2100" baseline="0">
                <a:solidFill>
                  <a:schemeClr val="bg1"/>
                </a:solidFill>
                <a:latin typeface="+mn-lt"/>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sr-Latn-RS" dirty="0"/>
              <a:t>Marko Uljarević</a:t>
            </a:r>
            <a:endParaRPr lang="en-US" dirty="0"/>
          </a:p>
          <a:p>
            <a:pPr lvl="0"/>
            <a:r>
              <a:rPr lang="en-US" dirty="0"/>
              <a:t>Social &amp; Opinion Research Director, Ipsos Adria	+381 11 328 4075</a:t>
            </a:r>
            <a:br>
              <a:rPr lang="en-US" dirty="0"/>
            </a:br>
            <a:r>
              <a:rPr lang="en-US" dirty="0"/>
              <a:t>	+381 63 66 80 40 	</a:t>
            </a:r>
            <a:r>
              <a:rPr lang="en-GB" dirty="0"/>
              <a:t>marko.uljarevic@ipsos.com </a:t>
            </a:r>
          </a:p>
        </p:txBody>
      </p:sp>
      <p:sp>
        <p:nvSpPr>
          <p:cNvPr id="159" name="Freeform 7"/>
          <p:cNvSpPr>
            <a:spLocks noChangeAspect="1" noEditPoints="1"/>
          </p:cNvSpPr>
          <p:nvPr userDrawn="1"/>
        </p:nvSpPr>
        <p:spPr bwMode="auto">
          <a:xfrm>
            <a:off x="646031" y="5688863"/>
            <a:ext cx="228093" cy="180000"/>
          </a:xfrm>
          <a:custGeom>
            <a:avLst/>
            <a:gdLst/>
            <a:ahLst/>
            <a:cxnLst>
              <a:cxn ang="0">
                <a:pos x="0" y="169"/>
              </a:cxn>
              <a:cxn ang="0">
                <a:pos x="0" y="76"/>
              </a:cxn>
              <a:cxn ang="0">
                <a:pos x="65" y="125"/>
              </a:cxn>
              <a:cxn ang="0">
                <a:pos x="0" y="169"/>
              </a:cxn>
              <a:cxn ang="0">
                <a:pos x="182" y="179"/>
              </a:cxn>
              <a:cxn ang="0">
                <a:pos x="176" y="182"/>
              </a:cxn>
              <a:cxn ang="0">
                <a:pos x="7" y="182"/>
              </a:cxn>
              <a:cxn ang="0">
                <a:pos x="2" y="179"/>
              </a:cxn>
              <a:cxn ang="0">
                <a:pos x="73" y="131"/>
              </a:cxn>
              <a:cxn ang="0">
                <a:pos x="110" y="131"/>
              </a:cxn>
              <a:cxn ang="0">
                <a:pos x="182" y="179"/>
              </a:cxn>
              <a:cxn ang="0">
                <a:pos x="183" y="76"/>
              </a:cxn>
              <a:cxn ang="0">
                <a:pos x="183" y="169"/>
              </a:cxn>
              <a:cxn ang="0">
                <a:pos x="118" y="125"/>
              </a:cxn>
              <a:cxn ang="0">
                <a:pos x="183" y="76"/>
              </a:cxn>
              <a:cxn ang="0">
                <a:pos x="48" y="65"/>
              </a:cxn>
              <a:cxn ang="0">
                <a:pos x="135" y="65"/>
              </a:cxn>
              <a:cxn ang="0">
                <a:pos x="135" y="72"/>
              </a:cxn>
              <a:cxn ang="0">
                <a:pos x="48" y="72"/>
              </a:cxn>
              <a:cxn ang="0">
                <a:pos x="48" y="65"/>
              </a:cxn>
              <a:cxn ang="0">
                <a:pos x="48" y="78"/>
              </a:cxn>
              <a:cxn ang="0">
                <a:pos x="135" y="78"/>
              </a:cxn>
              <a:cxn ang="0">
                <a:pos x="135" y="85"/>
              </a:cxn>
              <a:cxn ang="0">
                <a:pos x="48" y="85"/>
              </a:cxn>
              <a:cxn ang="0">
                <a:pos x="48" y="78"/>
              </a:cxn>
              <a:cxn ang="0">
                <a:pos x="48" y="91"/>
              </a:cxn>
              <a:cxn ang="0">
                <a:pos x="92" y="91"/>
              </a:cxn>
              <a:cxn ang="0">
                <a:pos x="92" y="98"/>
              </a:cxn>
              <a:cxn ang="0">
                <a:pos x="48" y="98"/>
              </a:cxn>
              <a:cxn ang="0">
                <a:pos x="48" y="91"/>
              </a:cxn>
              <a:cxn ang="0">
                <a:pos x="182" y="65"/>
              </a:cxn>
              <a:cxn ang="0">
                <a:pos x="182" y="65"/>
              </a:cxn>
              <a:cxn ang="0">
                <a:pos x="148" y="91"/>
              </a:cxn>
              <a:cxn ang="0">
                <a:pos x="148" y="54"/>
              </a:cxn>
              <a:cxn ang="0">
                <a:pos x="35" y="54"/>
              </a:cxn>
              <a:cxn ang="0">
                <a:pos x="35" y="91"/>
              </a:cxn>
              <a:cxn ang="0">
                <a:pos x="1" y="65"/>
              </a:cxn>
              <a:cxn ang="0">
                <a:pos x="1" y="65"/>
              </a:cxn>
              <a:cxn ang="0">
                <a:pos x="78" y="8"/>
              </a:cxn>
              <a:cxn ang="0">
                <a:pos x="105" y="8"/>
              </a:cxn>
              <a:cxn ang="0">
                <a:pos x="182" y="65"/>
              </a:cxn>
            </a:cxnLst>
            <a:rect l="0" t="0" r="r" b="b"/>
            <a:pathLst>
              <a:path w="183" h="182">
                <a:moveTo>
                  <a:pt x="0" y="169"/>
                </a:moveTo>
                <a:cubicBezTo>
                  <a:pt x="0" y="76"/>
                  <a:pt x="0" y="76"/>
                  <a:pt x="0" y="76"/>
                </a:cubicBezTo>
                <a:cubicBezTo>
                  <a:pt x="65" y="125"/>
                  <a:pt x="65" y="125"/>
                  <a:pt x="65" y="125"/>
                </a:cubicBezTo>
                <a:cubicBezTo>
                  <a:pt x="0" y="169"/>
                  <a:pt x="0" y="169"/>
                  <a:pt x="0" y="169"/>
                </a:cubicBezTo>
                <a:close/>
                <a:moveTo>
                  <a:pt x="182" y="179"/>
                </a:moveTo>
                <a:cubicBezTo>
                  <a:pt x="180" y="181"/>
                  <a:pt x="178" y="182"/>
                  <a:pt x="176" y="182"/>
                </a:cubicBezTo>
                <a:cubicBezTo>
                  <a:pt x="7" y="182"/>
                  <a:pt x="7" y="182"/>
                  <a:pt x="7" y="182"/>
                </a:cubicBezTo>
                <a:cubicBezTo>
                  <a:pt x="5" y="182"/>
                  <a:pt x="3" y="181"/>
                  <a:pt x="2" y="179"/>
                </a:cubicBezTo>
                <a:cubicBezTo>
                  <a:pt x="73" y="131"/>
                  <a:pt x="73" y="131"/>
                  <a:pt x="73" y="131"/>
                </a:cubicBezTo>
                <a:cubicBezTo>
                  <a:pt x="110" y="131"/>
                  <a:pt x="110" y="131"/>
                  <a:pt x="110" y="131"/>
                </a:cubicBezTo>
                <a:cubicBezTo>
                  <a:pt x="182" y="179"/>
                  <a:pt x="182" y="179"/>
                  <a:pt x="182" y="179"/>
                </a:cubicBezTo>
                <a:close/>
                <a:moveTo>
                  <a:pt x="183" y="76"/>
                </a:moveTo>
                <a:cubicBezTo>
                  <a:pt x="183" y="169"/>
                  <a:pt x="183" y="169"/>
                  <a:pt x="183" y="169"/>
                </a:cubicBezTo>
                <a:cubicBezTo>
                  <a:pt x="118" y="125"/>
                  <a:pt x="118" y="125"/>
                  <a:pt x="118" y="125"/>
                </a:cubicBezTo>
                <a:cubicBezTo>
                  <a:pt x="183" y="76"/>
                  <a:pt x="183" y="76"/>
                  <a:pt x="183" y="76"/>
                </a:cubicBezTo>
                <a:close/>
                <a:moveTo>
                  <a:pt x="48" y="65"/>
                </a:moveTo>
                <a:cubicBezTo>
                  <a:pt x="135" y="65"/>
                  <a:pt x="135" y="65"/>
                  <a:pt x="135" y="65"/>
                </a:cubicBezTo>
                <a:cubicBezTo>
                  <a:pt x="135" y="72"/>
                  <a:pt x="135" y="72"/>
                  <a:pt x="135" y="72"/>
                </a:cubicBezTo>
                <a:cubicBezTo>
                  <a:pt x="48" y="72"/>
                  <a:pt x="48" y="72"/>
                  <a:pt x="48" y="72"/>
                </a:cubicBezTo>
                <a:cubicBezTo>
                  <a:pt x="48" y="65"/>
                  <a:pt x="48" y="65"/>
                  <a:pt x="48" y="65"/>
                </a:cubicBezTo>
                <a:close/>
                <a:moveTo>
                  <a:pt x="48" y="78"/>
                </a:moveTo>
                <a:cubicBezTo>
                  <a:pt x="135" y="78"/>
                  <a:pt x="135" y="78"/>
                  <a:pt x="135" y="78"/>
                </a:cubicBezTo>
                <a:cubicBezTo>
                  <a:pt x="135" y="85"/>
                  <a:pt x="135" y="85"/>
                  <a:pt x="135" y="85"/>
                </a:cubicBezTo>
                <a:cubicBezTo>
                  <a:pt x="48" y="85"/>
                  <a:pt x="48" y="85"/>
                  <a:pt x="48" y="85"/>
                </a:cubicBezTo>
                <a:cubicBezTo>
                  <a:pt x="48" y="78"/>
                  <a:pt x="48" y="78"/>
                  <a:pt x="48" y="78"/>
                </a:cubicBezTo>
                <a:close/>
                <a:moveTo>
                  <a:pt x="48" y="91"/>
                </a:moveTo>
                <a:cubicBezTo>
                  <a:pt x="92" y="91"/>
                  <a:pt x="92" y="91"/>
                  <a:pt x="92" y="91"/>
                </a:cubicBezTo>
                <a:cubicBezTo>
                  <a:pt x="92" y="98"/>
                  <a:pt x="92" y="98"/>
                  <a:pt x="92" y="98"/>
                </a:cubicBezTo>
                <a:cubicBezTo>
                  <a:pt x="48" y="98"/>
                  <a:pt x="48" y="98"/>
                  <a:pt x="48" y="98"/>
                </a:cubicBezTo>
                <a:cubicBezTo>
                  <a:pt x="48" y="91"/>
                  <a:pt x="48" y="91"/>
                  <a:pt x="48" y="91"/>
                </a:cubicBezTo>
                <a:close/>
                <a:moveTo>
                  <a:pt x="182" y="65"/>
                </a:moveTo>
                <a:cubicBezTo>
                  <a:pt x="182" y="65"/>
                  <a:pt x="182" y="65"/>
                  <a:pt x="182" y="65"/>
                </a:cubicBezTo>
                <a:cubicBezTo>
                  <a:pt x="148" y="91"/>
                  <a:pt x="148" y="91"/>
                  <a:pt x="148" y="91"/>
                </a:cubicBezTo>
                <a:cubicBezTo>
                  <a:pt x="148" y="54"/>
                  <a:pt x="148" y="54"/>
                  <a:pt x="148" y="54"/>
                </a:cubicBezTo>
                <a:cubicBezTo>
                  <a:pt x="35" y="54"/>
                  <a:pt x="35" y="54"/>
                  <a:pt x="35" y="54"/>
                </a:cubicBezTo>
                <a:cubicBezTo>
                  <a:pt x="35" y="91"/>
                  <a:pt x="35" y="91"/>
                  <a:pt x="35" y="91"/>
                </a:cubicBezTo>
                <a:cubicBezTo>
                  <a:pt x="1" y="65"/>
                  <a:pt x="1" y="65"/>
                  <a:pt x="1" y="65"/>
                </a:cubicBezTo>
                <a:cubicBezTo>
                  <a:pt x="1" y="65"/>
                  <a:pt x="1" y="65"/>
                  <a:pt x="1" y="65"/>
                </a:cubicBezTo>
                <a:cubicBezTo>
                  <a:pt x="27" y="46"/>
                  <a:pt x="52" y="27"/>
                  <a:pt x="78" y="8"/>
                </a:cubicBezTo>
                <a:cubicBezTo>
                  <a:pt x="89" y="0"/>
                  <a:pt x="95" y="0"/>
                  <a:pt x="105" y="8"/>
                </a:cubicBezTo>
                <a:cubicBezTo>
                  <a:pt x="131" y="27"/>
                  <a:pt x="157" y="46"/>
                  <a:pt x="182" y="65"/>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sp>
        <p:nvSpPr>
          <p:cNvPr id="160" name="Freeform 11"/>
          <p:cNvSpPr>
            <a:spLocks noChangeAspect="1" noEditPoints="1"/>
          </p:cNvSpPr>
          <p:nvPr userDrawn="1"/>
        </p:nvSpPr>
        <p:spPr bwMode="auto">
          <a:xfrm>
            <a:off x="702551" y="5256815"/>
            <a:ext cx="115054" cy="180000"/>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sp>
        <p:nvSpPr>
          <p:cNvPr id="29" name="TextBox 28">
            <a:hlinkClick r:id="rId2"/>
          </p:cNvPr>
          <p:cNvSpPr txBox="1"/>
          <p:nvPr userDrawn="1"/>
        </p:nvSpPr>
        <p:spPr>
          <a:xfrm>
            <a:off x="6933376" y="6773280"/>
            <a:ext cx="5939757" cy="357376"/>
          </a:xfrm>
          <a:prstGeom prst="rect">
            <a:avLst/>
          </a:prstGeom>
          <a:noFill/>
        </p:spPr>
        <p:txBody>
          <a:bodyPr wrap="square" lIns="82819" tIns="41410" rIns="82819" bIns="41410" rtlCol="0">
            <a:spAutoFit/>
          </a:bodyPr>
          <a:lstStyle/>
          <a:p>
            <a:pPr>
              <a:lnSpc>
                <a:spcPct val="110000"/>
              </a:lnSpc>
              <a:spcBef>
                <a:spcPts val="2760"/>
              </a:spcBef>
              <a:buClr>
                <a:schemeClr val="bg2"/>
              </a:buClr>
            </a:pPr>
            <a:r>
              <a:rPr lang="en-GB" sz="1600" b="1" dirty="0">
                <a:solidFill>
                  <a:schemeClr val="bg1"/>
                </a:solidFill>
                <a:latin typeface="+mj-lt"/>
                <a:ea typeface="Segoe UI" panose="020B0502040204020203" pitchFamily="34" charset="0"/>
                <a:cs typeface="Segoe UI" panose="020B0502040204020203" pitchFamily="34" charset="0"/>
              </a:rPr>
              <a:t>www.ipsos.com/</a:t>
            </a:r>
          </a:p>
        </p:txBody>
      </p:sp>
      <p:sp>
        <p:nvSpPr>
          <p:cNvPr id="20" name="TextBox 19"/>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2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TextBox 26"/>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21" name="TextBox 20"/>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IKT kao pokretač daljeg razvoja Crne Gore | Maj 2018 | © 2018 Ipsos. All rights reserved. </a:t>
            </a:r>
          </a:p>
        </p:txBody>
      </p:sp>
      <p:pic>
        <p:nvPicPr>
          <p:cNvPr id="22" name="Picture 21">
            <a:extLst>
              <a:ext uri="{FF2B5EF4-FFF2-40B4-BE49-F238E27FC236}">
                <a16:creationId xmlns="" xmlns:a16="http://schemas.microsoft.com/office/drawing/2014/main" id="{8057BD83-12FE-416D-A141-12BD8332FB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701" y="6588964"/>
            <a:ext cx="631083" cy="576043"/>
          </a:xfrm>
          <a:prstGeom prst="rect">
            <a:avLst/>
          </a:prstGeom>
        </p:spPr>
      </p:pic>
      <p:pic>
        <p:nvPicPr>
          <p:cNvPr id="30" name="Picture 29">
            <a:extLst>
              <a:ext uri="{FF2B5EF4-FFF2-40B4-BE49-F238E27FC236}">
                <a16:creationId xmlns="" xmlns:a16="http://schemas.microsoft.com/office/drawing/2014/main" id="{03278200-805C-4BEA-8C48-DC17E07067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1226" y="6691058"/>
            <a:ext cx="3353091" cy="487722"/>
          </a:xfrm>
          <a:prstGeom prst="rect">
            <a:avLst/>
          </a:prstGeom>
        </p:spPr>
      </p:pic>
    </p:spTree>
    <p:extLst>
      <p:ext uri="{BB962C8B-B14F-4D97-AF65-F5344CB8AC3E}">
        <p14:creationId xmlns:p14="http://schemas.microsoft.com/office/powerpoint/2010/main" val="420450118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Guides Markers">
    <p:bg>
      <p:bgPr>
        <a:solidFill>
          <a:schemeClr val="bg2"/>
        </a:solidFill>
        <a:effectLst/>
      </p:bgPr>
    </p:bg>
    <p:spTree>
      <p:nvGrpSpPr>
        <p:cNvPr id="1" name=""/>
        <p:cNvGrpSpPr/>
        <p:nvPr/>
      </p:nvGrpSpPr>
      <p:grpSpPr>
        <a:xfrm>
          <a:off x="0" y="0"/>
          <a:ext cx="0" cy="0"/>
          <a:chOff x="0" y="0"/>
          <a:chExt cx="0" cy="0"/>
        </a:xfrm>
      </p:grpSpPr>
      <p:sp>
        <p:nvSpPr>
          <p:cNvPr id="35" name="Frame 34"/>
          <p:cNvSpPr/>
          <p:nvPr userDrawn="1"/>
        </p:nvSpPr>
        <p:spPr bwMode="gray">
          <a:xfrm>
            <a:off x="0" y="-168"/>
            <a:ext cx="13439775" cy="7561431"/>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180" tIns="52589" rIns="105180" bIns="52589"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21" name="Rectangle 20"/>
          <p:cNvSpPr/>
          <p:nvPr userDrawn="1"/>
        </p:nvSpPr>
        <p:spPr bwMode="gray">
          <a:xfrm>
            <a:off x="13110744" y="253096"/>
            <a:ext cx="79369" cy="7938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grpSp>
        <p:nvGrpSpPr>
          <p:cNvPr id="3" name="Group 2"/>
          <p:cNvGrpSpPr/>
          <p:nvPr userDrawn="1"/>
        </p:nvGrpSpPr>
        <p:grpSpPr>
          <a:xfrm>
            <a:off x="-612" y="-168"/>
            <a:ext cx="547520" cy="912790"/>
            <a:chOff x="-612" y="0"/>
            <a:chExt cx="547520" cy="912790"/>
          </a:xfrm>
          <a:solidFill>
            <a:schemeClr val="bg2">
              <a:lumMod val="25000"/>
              <a:lumOff val="75000"/>
            </a:schemeClr>
          </a:solidFill>
        </p:grpSpPr>
        <p:sp>
          <p:nvSpPr>
            <p:cNvPr id="8" name="Rectangle 7"/>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 name="Rectangle 8"/>
            <p:cNvSpPr/>
            <p:nvPr userDrawn="1"/>
          </p:nvSpPr>
          <p:spPr bwMode="gray">
            <a:xfrm>
              <a:off x="178842"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Rectangle 9"/>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1" name="Rectangle 10"/>
            <p:cNvSpPr/>
            <p:nvPr userDrawn="1"/>
          </p:nvSpPr>
          <p:spPr bwMode="gray">
            <a:xfrm>
              <a:off x="178842"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Rectangle 11"/>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4" name="Group 3"/>
          <p:cNvGrpSpPr/>
          <p:nvPr userDrawn="1"/>
        </p:nvGrpSpPr>
        <p:grpSpPr>
          <a:xfrm>
            <a:off x="12916138" y="6655406"/>
            <a:ext cx="534571" cy="907248"/>
            <a:chOff x="12904263" y="6649864"/>
            <a:chExt cx="534571" cy="907248"/>
          </a:xfrm>
          <a:solidFill>
            <a:schemeClr val="bg2">
              <a:lumMod val="25000"/>
              <a:lumOff val="75000"/>
            </a:schemeClr>
          </a:solidFill>
        </p:grpSpPr>
        <p:sp>
          <p:nvSpPr>
            <p:cNvPr id="32" name="Rectangle 31"/>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Rectangle 32"/>
            <p:cNvSpPr/>
            <p:nvPr userDrawn="1"/>
          </p:nvSpPr>
          <p:spPr bwMode="gray">
            <a:xfrm flipH="1">
              <a:off x="13078198" y="6837333"/>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4" name="Rectangle 33"/>
            <p:cNvSpPr/>
            <p:nvPr userDrawn="1"/>
          </p:nvSpPr>
          <p:spPr bwMode="gray">
            <a:xfrm flipH="1">
              <a:off x="12904263"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6" name="Rectangle 35"/>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7" name="Rectangle 36"/>
            <p:cNvSpPr/>
            <p:nvPr userDrawn="1"/>
          </p:nvSpPr>
          <p:spPr bwMode="gray">
            <a:xfrm flipH="1">
              <a:off x="13258834" y="737711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38" name="Group 37"/>
          <p:cNvGrpSpPr/>
          <p:nvPr userDrawn="1"/>
        </p:nvGrpSpPr>
        <p:grpSpPr>
          <a:xfrm>
            <a:off x="-612" y="6649864"/>
            <a:ext cx="547520" cy="912790"/>
            <a:chOff x="-612" y="0"/>
            <a:chExt cx="547520" cy="912790"/>
          </a:xfrm>
          <a:solidFill>
            <a:schemeClr val="bg2">
              <a:lumMod val="25000"/>
              <a:lumOff val="75000"/>
            </a:schemeClr>
          </a:solidFill>
        </p:grpSpPr>
        <p:sp>
          <p:nvSpPr>
            <p:cNvPr id="39" name="Rectangle 38"/>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0" name="Rectangle 39"/>
            <p:cNvSpPr/>
            <p:nvPr userDrawn="1"/>
          </p:nvSpPr>
          <p:spPr bwMode="gray">
            <a:xfrm>
              <a:off x="175627"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1" name="Rectangle 40"/>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2" name="Rectangle 41"/>
            <p:cNvSpPr/>
            <p:nvPr userDrawn="1"/>
          </p:nvSpPr>
          <p:spPr bwMode="gray">
            <a:xfrm>
              <a:off x="175627"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3" name="Rectangle 42"/>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44" name="Group 43"/>
          <p:cNvGrpSpPr/>
          <p:nvPr userDrawn="1"/>
        </p:nvGrpSpPr>
        <p:grpSpPr>
          <a:xfrm>
            <a:off x="12902826" y="-168"/>
            <a:ext cx="541295" cy="911410"/>
            <a:chOff x="12897539" y="6649864"/>
            <a:chExt cx="541295" cy="911410"/>
          </a:xfrm>
          <a:solidFill>
            <a:schemeClr val="bg2">
              <a:lumMod val="25000"/>
              <a:lumOff val="75000"/>
            </a:schemeClr>
          </a:solidFill>
        </p:grpSpPr>
        <p:sp>
          <p:nvSpPr>
            <p:cNvPr id="45" name="Rectangle 44"/>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6" name="Rectangle 45"/>
            <p:cNvSpPr/>
            <p:nvPr userDrawn="1"/>
          </p:nvSpPr>
          <p:spPr bwMode="gray">
            <a:xfrm flipH="1">
              <a:off x="13078198" y="6830609"/>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7" name="Rectangle 46"/>
            <p:cNvSpPr/>
            <p:nvPr userDrawn="1"/>
          </p:nvSpPr>
          <p:spPr bwMode="gray">
            <a:xfrm flipH="1">
              <a:off x="12897539"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8" name="Rectangle 47"/>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9" name="Rectangle 48"/>
            <p:cNvSpPr/>
            <p:nvPr userDrawn="1"/>
          </p:nvSpPr>
          <p:spPr bwMode="gray">
            <a:xfrm flipH="1">
              <a:off x="13248895" y="738127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sp>
        <p:nvSpPr>
          <p:cNvPr id="5" name="Rectangle 4"/>
          <p:cNvSpPr/>
          <p:nvPr userDrawn="1"/>
        </p:nvSpPr>
        <p:spPr bwMode="gray">
          <a:xfrm>
            <a:off x="546908" y="912622"/>
            <a:ext cx="3820305" cy="63519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dirty="0">
                <a:solidFill>
                  <a:schemeClr val="bg1"/>
                </a:solidFill>
              </a:rPr>
              <a:t>Main heading</a:t>
            </a:r>
          </a:p>
        </p:txBody>
      </p:sp>
      <p:sp>
        <p:nvSpPr>
          <p:cNvPr id="52" name="Rectangle 51"/>
          <p:cNvSpPr/>
          <p:nvPr userDrawn="1"/>
        </p:nvSpPr>
        <p:spPr bwMode="gray">
          <a:xfrm>
            <a:off x="542767" y="1743603"/>
            <a:ext cx="3820305" cy="4719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400" dirty="0">
                <a:solidFill>
                  <a:schemeClr val="bg1"/>
                </a:solidFill>
              </a:rPr>
              <a:t>3 box layout</a:t>
            </a:r>
          </a:p>
        </p:txBody>
      </p:sp>
      <p:sp>
        <p:nvSpPr>
          <p:cNvPr id="53" name="Rectangle 52"/>
          <p:cNvSpPr/>
          <p:nvPr userDrawn="1"/>
        </p:nvSpPr>
        <p:spPr bwMode="gray">
          <a:xfrm>
            <a:off x="4797267" y="1743603"/>
            <a:ext cx="3820305" cy="4719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400" dirty="0">
                <a:solidFill>
                  <a:schemeClr val="bg1"/>
                </a:solidFill>
              </a:rPr>
              <a:t>3 box layout</a:t>
            </a:r>
          </a:p>
        </p:txBody>
      </p:sp>
      <p:sp>
        <p:nvSpPr>
          <p:cNvPr id="54" name="Rectangle 53"/>
          <p:cNvSpPr/>
          <p:nvPr userDrawn="1"/>
        </p:nvSpPr>
        <p:spPr bwMode="gray">
          <a:xfrm>
            <a:off x="9068422" y="1743603"/>
            <a:ext cx="3820305" cy="4719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400" dirty="0">
                <a:solidFill>
                  <a:schemeClr val="bg1"/>
                </a:solidFill>
              </a:rPr>
              <a:t>3 box layout</a:t>
            </a:r>
          </a:p>
        </p:txBody>
      </p:sp>
      <p:sp>
        <p:nvSpPr>
          <p:cNvPr id="55" name="Rectangle 54"/>
          <p:cNvSpPr/>
          <p:nvPr userDrawn="1"/>
        </p:nvSpPr>
        <p:spPr bwMode="gray">
          <a:xfrm>
            <a:off x="552450" y="545803"/>
            <a:ext cx="5943600"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200" dirty="0">
                <a:solidFill>
                  <a:schemeClr val="bg1"/>
                </a:solidFill>
              </a:rPr>
              <a:t>two</a:t>
            </a:r>
            <a:r>
              <a:rPr lang="en-GB" sz="1200" baseline="0" dirty="0">
                <a:solidFill>
                  <a:schemeClr val="bg1"/>
                </a:solidFill>
              </a:rPr>
              <a:t> box guide</a:t>
            </a:r>
            <a:endParaRPr lang="en-GB" sz="1200" dirty="0">
              <a:solidFill>
                <a:schemeClr val="bg1"/>
              </a:solidFill>
            </a:endParaRPr>
          </a:p>
        </p:txBody>
      </p:sp>
      <p:sp>
        <p:nvSpPr>
          <p:cNvPr id="56" name="Rectangle 55"/>
          <p:cNvSpPr/>
          <p:nvPr userDrawn="1"/>
        </p:nvSpPr>
        <p:spPr bwMode="gray">
          <a:xfrm>
            <a:off x="6947663" y="550211"/>
            <a:ext cx="5943600"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200" dirty="0">
                <a:solidFill>
                  <a:schemeClr val="bg1"/>
                </a:solidFill>
              </a:rPr>
              <a:t>two box guide</a:t>
            </a:r>
          </a:p>
        </p:txBody>
      </p:sp>
      <p:sp>
        <p:nvSpPr>
          <p:cNvPr id="6" name="TextBox 5"/>
          <p:cNvSpPr txBox="1"/>
          <p:nvPr userDrawn="1"/>
        </p:nvSpPr>
        <p:spPr>
          <a:xfrm>
            <a:off x="507321" y="161811"/>
            <a:ext cx="12355067" cy="35348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800" dirty="0">
                <a:solidFill>
                  <a:schemeClr val="bg1"/>
                </a:solidFill>
              </a:rPr>
              <a:t>DRAWING GUIDES</a:t>
            </a:r>
          </a:p>
        </p:txBody>
      </p:sp>
      <p:sp>
        <p:nvSpPr>
          <p:cNvPr id="57" name="Rectangle 56"/>
          <p:cNvSpPr/>
          <p:nvPr userDrawn="1"/>
        </p:nvSpPr>
        <p:spPr bwMode="gray">
          <a:xfrm>
            <a:off x="564012" y="6652811"/>
            <a:ext cx="8053559"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100" dirty="0">
                <a:solidFill>
                  <a:schemeClr val="bg1"/>
                </a:solidFill>
              </a:rPr>
              <a:t>Base</a:t>
            </a:r>
          </a:p>
        </p:txBody>
      </p:sp>
      <p:sp>
        <p:nvSpPr>
          <p:cNvPr id="58" name="Rectangle 57"/>
          <p:cNvSpPr/>
          <p:nvPr userDrawn="1"/>
        </p:nvSpPr>
        <p:spPr bwMode="gray">
          <a:xfrm>
            <a:off x="9072562" y="6652811"/>
            <a:ext cx="3830263"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050" dirty="0">
                <a:solidFill>
                  <a:schemeClr val="bg1"/>
                </a:solidFill>
              </a:rPr>
              <a:t>Source</a:t>
            </a:r>
          </a:p>
        </p:txBody>
      </p:sp>
    </p:spTree>
    <p:extLst>
      <p:ext uri="{BB962C8B-B14F-4D97-AF65-F5344CB8AC3E}">
        <p14:creationId xmlns:p14="http://schemas.microsoft.com/office/powerpoint/2010/main" val="4728273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tement with image background">
    <p:bg>
      <p:bgPr>
        <a:solidFill>
          <a:schemeClr val="bg2"/>
        </a:solidFill>
        <a:effectLst/>
      </p:bgPr>
    </p:bg>
    <p:spTree>
      <p:nvGrpSpPr>
        <p:cNvPr id="1" name=""/>
        <p:cNvGrpSpPr/>
        <p:nvPr/>
      </p:nvGrpSpPr>
      <p:grpSpPr>
        <a:xfrm>
          <a:off x="0" y="0"/>
          <a:ext cx="0" cy="0"/>
          <a:chOff x="0" y="0"/>
          <a:chExt cx="0" cy="0"/>
        </a:xfrm>
      </p:grpSpPr>
      <p:sp>
        <p:nvSpPr>
          <p:cNvPr id="16" name="TextBox 15"/>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9"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Box 9"/>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5" name="Picture Placeholder 4"/>
          <p:cNvSpPr>
            <a:spLocks noGrp="1" noChangeAspect="1"/>
          </p:cNvSpPr>
          <p:nvPr>
            <p:ph type="pic" sz="quarter" idx="11" hasCustomPrompt="1"/>
          </p:nvPr>
        </p:nvSpPr>
        <p:spPr>
          <a:xfrm>
            <a:off x="179388" y="179388"/>
            <a:ext cx="13093700" cy="7200900"/>
          </a:xfrm>
        </p:spPr>
        <p:txBody>
          <a:bodyPr/>
          <a:lstStyle>
            <a:lvl1pPr>
              <a:defRPr sz="1600" baseline="0">
                <a:solidFill>
                  <a:schemeClr val="bg1"/>
                </a:solidFill>
              </a:defRPr>
            </a:lvl1pPr>
          </a:lstStyle>
          <a:p>
            <a:r>
              <a:rPr lang="en-GB" dirty="0"/>
              <a:t>Click icon to place image (or select frame and copy/paste image into it)</a:t>
            </a:r>
          </a:p>
        </p:txBody>
      </p:sp>
      <p:sp>
        <p:nvSpPr>
          <p:cNvPr id="7" name="Text Placeholder 6"/>
          <p:cNvSpPr>
            <a:spLocks noGrp="1" noChangeAspect="1"/>
          </p:cNvSpPr>
          <p:nvPr>
            <p:ph type="body" sz="quarter" idx="12" hasCustomPrompt="1"/>
          </p:nvPr>
        </p:nvSpPr>
        <p:spPr>
          <a:xfrm>
            <a:off x="578569" y="2051299"/>
            <a:ext cx="4695434" cy="743894"/>
          </a:xfrm>
          <a:solidFill>
            <a:schemeClr val="accent3"/>
          </a:solidFill>
        </p:spPr>
        <p:txBody>
          <a:bodyPr vert="horz" wrap="none" lIns="72000" tIns="144000" rIns="72000" bIns="72000" rtlCol="0" anchor="ctr">
            <a:spAutoFit/>
          </a:bodyPr>
          <a:lstStyle>
            <a:lvl1pPr marL="314080" indent="-314080">
              <a:buFontTx/>
              <a:buNone/>
              <a:defRPr lang="en-US" sz="5000" b="1" baseline="0" dirty="0" smtClean="0">
                <a:solidFill>
                  <a:schemeClr val="bg1"/>
                </a:solidFill>
                <a:latin typeface="+mj-lt"/>
              </a:defRPr>
            </a:lvl1pPr>
          </a:lstStyle>
          <a:p>
            <a:pPr marL="0" lvl="0" indent="0">
              <a:lnSpc>
                <a:spcPts val="4100"/>
              </a:lnSpc>
              <a:spcBef>
                <a:spcPts val="0"/>
              </a:spcBef>
            </a:pPr>
            <a:r>
              <a:rPr lang="en-US" dirty="0"/>
              <a:t>Sentence line 1</a:t>
            </a:r>
          </a:p>
        </p:txBody>
      </p:sp>
      <p:sp>
        <p:nvSpPr>
          <p:cNvPr id="11" name="Text Placeholder 10"/>
          <p:cNvSpPr>
            <a:spLocks noGrp="1" noChangeAspect="1"/>
          </p:cNvSpPr>
          <p:nvPr>
            <p:ph type="body" sz="quarter" idx="13" hasCustomPrompt="1"/>
          </p:nvPr>
        </p:nvSpPr>
        <p:spPr>
          <a:xfrm>
            <a:off x="578569" y="3096975"/>
            <a:ext cx="4695434" cy="757616"/>
          </a:xfrm>
          <a:solidFill>
            <a:schemeClr val="accent3"/>
          </a:solidFill>
        </p:spPr>
        <p:txBody>
          <a:bodyPr vert="horz" wrap="none" lIns="72000" tIns="144000" rIns="72000" bIns="72000" rtlCol="0" anchor="ctr">
            <a:spAutoFit/>
          </a:bodyPr>
          <a:lstStyle>
            <a:lvl1pPr algn="l">
              <a:defRPr lang="en-US" sz="5000" b="1" baseline="0" dirty="0" smtClean="0">
                <a:solidFill>
                  <a:schemeClr val="bg1"/>
                </a:solidFill>
                <a:latin typeface="+mj-lt"/>
              </a:defRPr>
            </a:lvl1pPr>
          </a:lstStyle>
          <a:p>
            <a:pPr marL="0" lvl="0" indent="0">
              <a:lnSpc>
                <a:spcPts val="4100"/>
              </a:lnSpc>
              <a:spcBef>
                <a:spcPts val="0"/>
              </a:spcBef>
              <a:buFontTx/>
              <a:buNone/>
            </a:pPr>
            <a:r>
              <a:rPr lang="en-US" dirty="0"/>
              <a:t>Sentence line 2</a:t>
            </a:r>
          </a:p>
        </p:txBody>
      </p:sp>
      <p:sp>
        <p:nvSpPr>
          <p:cNvPr id="15" name="Text Placeholder 14"/>
          <p:cNvSpPr>
            <a:spLocks noGrp="1" noChangeAspect="1"/>
          </p:cNvSpPr>
          <p:nvPr>
            <p:ph type="body" sz="quarter" idx="14" hasCustomPrompt="1"/>
          </p:nvPr>
        </p:nvSpPr>
        <p:spPr>
          <a:xfrm>
            <a:off x="578569" y="4156374"/>
            <a:ext cx="4695434" cy="743894"/>
          </a:xfrm>
          <a:solidFill>
            <a:schemeClr val="accent3"/>
          </a:solidFill>
        </p:spPr>
        <p:txBody>
          <a:bodyPr vert="horz" wrap="none" lIns="72000" tIns="144000" rIns="72000" bIns="72000" rtlCol="0" anchor="ctr">
            <a:spAutoFit/>
          </a:bodyPr>
          <a:lstStyle>
            <a:lvl1pPr marL="314080" indent="-314080">
              <a:buFontTx/>
              <a:buNone/>
              <a:defRPr lang="en-US" sz="5000" b="1" baseline="0" dirty="0" smtClean="0">
                <a:solidFill>
                  <a:schemeClr val="bg1"/>
                </a:solidFill>
                <a:latin typeface="+mj-lt"/>
              </a:defRPr>
            </a:lvl1pPr>
          </a:lstStyle>
          <a:p>
            <a:pPr marL="0" lvl="0" indent="0">
              <a:lnSpc>
                <a:spcPts val="4100"/>
              </a:lnSpc>
              <a:spcBef>
                <a:spcPts val="0"/>
              </a:spcBef>
            </a:pPr>
            <a:r>
              <a:rPr lang="en-US" dirty="0"/>
              <a:t>Sentence line 3</a:t>
            </a:r>
          </a:p>
        </p:txBody>
      </p:sp>
      <p:sp>
        <p:nvSpPr>
          <p:cNvPr id="22" name="TextBox 2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4" name="Text Placeholder 3"/>
          <p:cNvSpPr>
            <a:spLocks noGrp="1"/>
          </p:cNvSpPr>
          <p:nvPr>
            <p:ph type="body" sz="quarter" idx="15" hasCustomPrompt="1"/>
          </p:nvPr>
        </p:nvSpPr>
        <p:spPr>
          <a:xfrm>
            <a:off x="577850" y="5202050"/>
            <a:ext cx="4695434" cy="757616"/>
          </a:xfrm>
          <a:solidFill>
            <a:schemeClr val="accent3"/>
          </a:solidFill>
        </p:spPr>
        <p:txBody>
          <a:bodyPr vert="horz" wrap="none" lIns="72000" tIns="144000" rIns="72000" bIns="72000" rtlCol="0" anchor="ctr">
            <a:spAutoFit/>
          </a:bodyPr>
          <a:lstStyle>
            <a:lvl1pPr>
              <a:defRPr lang="en-GB" sz="5000" b="1" baseline="0" dirty="0">
                <a:solidFill>
                  <a:schemeClr val="bg1"/>
                </a:solidFill>
                <a:latin typeface="+mj-lt"/>
              </a:defRPr>
            </a:lvl1pPr>
          </a:lstStyle>
          <a:p>
            <a:pPr marL="0" lvl="0" indent="0">
              <a:lnSpc>
                <a:spcPts val="4100"/>
              </a:lnSpc>
              <a:spcBef>
                <a:spcPts val="0"/>
              </a:spcBef>
              <a:buFontTx/>
              <a:buNone/>
            </a:pPr>
            <a:r>
              <a:rPr lang="en-US" dirty="0"/>
              <a:t>Sentence line 4</a:t>
            </a:r>
            <a:endParaRPr lang="en-GB" dirty="0"/>
          </a:p>
        </p:txBody>
      </p:sp>
    </p:spTree>
    <p:extLst>
      <p:ext uri="{BB962C8B-B14F-4D97-AF65-F5344CB8AC3E}">
        <p14:creationId xmlns:p14="http://schemas.microsoft.com/office/powerpoint/2010/main" val="374185608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1360" y="985946"/>
            <a:ext cx="7492979" cy="59848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43932" y="365051"/>
            <a:ext cx="9863062" cy="650739"/>
          </a:xfrm>
        </p:spPr>
        <p:txBody>
          <a:bodyPr anchor="b">
            <a:normAutofit/>
          </a:bodyPr>
          <a:lstStyle>
            <a:lvl1pPr marL="0" indent="0">
              <a:buNone/>
              <a:defRPr sz="2793"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353525" y="2041098"/>
            <a:ext cx="2810417" cy="650739"/>
          </a:xfrm>
          <a:solidFill>
            <a:schemeClr val="tx2"/>
          </a:solidFill>
        </p:spPr>
        <p:txBody>
          <a:bodyPr lIns="73459" rIns="24486" anchor="ctr">
            <a:normAutofit/>
          </a:bodyPr>
          <a:lstStyle>
            <a:lvl1pPr>
              <a:lnSpc>
                <a:spcPct val="80000"/>
              </a:lnSpc>
              <a:spcBef>
                <a:spcPts val="1199"/>
              </a:spcBef>
              <a:defRPr lang="en-US" sz="2352"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640957" y="2041098"/>
            <a:ext cx="2810417" cy="650739"/>
          </a:xfrm>
          <a:solidFill>
            <a:schemeClr val="accent2"/>
          </a:solidFill>
        </p:spPr>
        <p:txBody>
          <a:bodyPr lIns="73459" rIns="24486" anchor="ctr">
            <a:normAutofit/>
          </a:bodyPr>
          <a:lstStyle>
            <a:lvl1pPr>
              <a:lnSpc>
                <a:spcPct val="80000"/>
              </a:lnSpc>
              <a:spcBef>
                <a:spcPts val="1199"/>
              </a:spcBef>
              <a:defRPr lang="en-US" sz="2352"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6928388" y="2041098"/>
            <a:ext cx="2810417" cy="650739"/>
          </a:xfrm>
          <a:solidFill>
            <a:schemeClr val="accent6"/>
          </a:solidFill>
        </p:spPr>
        <p:txBody>
          <a:bodyPr lIns="73459" rIns="24486" anchor="ctr">
            <a:normAutofit/>
          </a:bodyPr>
          <a:lstStyle>
            <a:lvl1pPr>
              <a:lnSpc>
                <a:spcPct val="80000"/>
              </a:lnSpc>
              <a:spcBef>
                <a:spcPts val="1199"/>
              </a:spcBef>
              <a:defRPr lang="en-US" sz="2352"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Click to edit Master text styles</a:t>
            </a:r>
          </a:p>
        </p:txBody>
      </p:sp>
      <p:sp>
        <p:nvSpPr>
          <p:cNvPr id="20" name="Text Placeholder 10"/>
          <p:cNvSpPr>
            <a:spLocks noGrp="1"/>
          </p:cNvSpPr>
          <p:nvPr>
            <p:ph type="body" sz="quarter" idx="25"/>
          </p:nvPr>
        </p:nvSpPr>
        <p:spPr>
          <a:xfrm>
            <a:off x="10215821" y="2041098"/>
            <a:ext cx="2810417" cy="650739"/>
          </a:xfrm>
          <a:solidFill>
            <a:schemeClr val="accent3"/>
          </a:solidFill>
        </p:spPr>
        <p:txBody>
          <a:bodyPr lIns="73459" rIns="24486" anchor="ctr">
            <a:normAutofit/>
          </a:bodyPr>
          <a:lstStyle>
            <a:lvl1pPr>
              <a:lnSpc>
                <a:spcPct val="80000"/>
              </a:lnSpc>
              <a:spcBef>
                <a:spcPts val="1199"/>
              </a:spcBef>
              <a:defRPr lang="en-US" sz="2352"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Click to edit Master text styles</a:t>
            </a:r>
          </a:p>
        </p:txBody>
      </p:sp>
      <p:sp>
        <p:nvSpPr>
          <p:cNvPr id="21" name="Text Placeholder 9"/>
          <p:cNvSpPr>
            <a:spLocks noGrp="1"/>
          </p:cNvSpPr>
          <p:nvPr>
            <p:ph type="body" sz="quarter" idx="20"/>
          </p:nvPr>
        </p:nvSpPr>
        <p:spPr>
          <a:xfrm>
            <a:off x="353525" y="2942610"/>
            <a:ext cx="2810417" cy="2983874"/>
          </a:xfrm>
        </p:spPr>
        <p:txBody>
          <a:bodyPr lIns="73459" rIns="24486"/>
          <a:lstStyle>
            <a:lvl1pPr>
              <a:defRPr sz="220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3640957" y="2942610"/>
            <a:ext cx="2810417" cy="2983874"/>
          </a:xfrm>
        </p:spPr>
        <p:txBody>
          <a:bodyPr lIns="73459" rIns="24486"/>
          <a:lstStyle>
            <a:lvl1pPr>
              <a:defRPr sz="220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6928388" y="2942610"/>
            <a:ext cx="2810417" cy="2983874"/>
          </a:xfrm>
        </p:spPr>
        <p:txBody>
          <a:bodyPr lIns="73459" rIns="24486"/>
          <a:lstStyle>
            <a:lvl1pPr>
              <a:defRPr sz="220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10215821" y="2942610"/>
            <a:ext cx="2810417" cy="2983874"/>
          </a:xfrm>
        </p:spPr>
        <p:txBody>
          <a:bodyPr lIns="73459" rIns="24486"/>
          <a:lstStyle>
            <a:lvl1pPr>
              <a:defRPr sz="220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353525" y="6197362"/>
            <a:ext cx="9873530" cy="467902"/>
          </a:xfrm>
        </p:spPr>
        <p:txBody>
          <a:bodyPr anchor="b">
            <a:normAutofit/>
          </a:bodyPr>
          <a:lstStyle>
            <a:lvl1pPr algn="l">
              <a:lnSpc>
                <a:spcPct val="95000"/>
              </a:lnSpc>
              <a:spcBef>
                <a:spcPts val="300"/>
              </a:spcBef>
              <a:defRPr sz="147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231980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tatement with colour fill">
    <p:bg>
      <p:bgPr>
        <a:solidFill>
          <a:schemeClr val="bg2"/>
        </a:solidFill>
        <a:effectLst/>
      </p:bgPr>
    </p:bg>
    <p:spTree>
      <p:nvGrpSpPr>
        <p:cNvPr id="1" name=""/>
        <p:cNvGrpSpPr/>
        <p:nvPr/>
      </p:nvGrpSpPr>
      <p:grpSpPr>
        <a:xfrm>
          <a:off x="0" y="0"/>
          <a:ext cx="0" cy="0"/>
          <a:chOff x="0" y="0"/>
          <a:chExt cx="0" cy="0"/>
        </a:xfrm>
      </p:grpSpPr>
      <p:sp>
        <p:nvSpPr>
          <p:cNvPr id="26" name="TextBox 25"/>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9"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TextBox 11"/>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4" name="TextBox 13"/>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5" name="Text Placeholder 4"/>
          <p:cNvSpPr>
            <a:spLocks noGrp="1" noChangeAspect="1"/>
          </p:cNvSpPr>
          <p:nvPr>
            <p:ph type="body" sz="quarter" idx="10" hasCustomPrompt="1"/>
          </p:nvPr>
        </p:nvSpPr>
        <p:spPr>
          <a:xfrm>
            <a:off x="563094" y="2581594"/>
            <a:ext cx="4536208" cy="525785"/>
          </a:xfrm>
          <a:solidFill>
            <a:schemeClr val="accent3"/>
          </a:solidFill>
        </p:spPr>
        <p:txBody>
          <a:bodyPr wrap="none" lIns="82819" tIns="0" rIns="82819" bIns="0" rtlCol="0" anchor="ctr">
            <a:spAutoFit/>
          </a:bodyPr>
          <a:lstStyle>
            <a:lvl1pPr algn="l">
              <a:lnSpc>
                <a:spcPct val="110000"/>
              </a:lnSpc>
              <a:spcBef>
                <a:spcPts val="0"/>
              </a:spcBef>
              <a:buFontTx/>
              <a:buNone/>
              <a:defRPr lang="en-US" sz="4800" b="1" baseline="0" smtClean="0">
                <a:solidFill>
                  <a:schemeClr val="bg1"/>
                </a:solidFill>
                <a:latin typeface="+mj-lt"/>
              </a:defRPr>
            </a:lvl1pPr>
            <a:lvl2pPr>
              <a:defRPr lang="en-US" smtClean="0"/>
            </a:lvl2pPr>
            <a:lvl3pPr>
              <a:defRPr lang="en-US" smtClean="0"/>
            </a:lvl3pPr>
            <a:lvl4pPr>
              <a:defRPr lang="en-US" smtClean="0"/>
            </a:lvl4pPr>
            <a:lvl5pPr>
              <a:defRPr lang="en-GB"/>
            </a:lvl5pPr>
          </a:lstStyle>
          <a:p>
            <a:pPr marL="0" lvl="0" indent="0">
              <a:lnSpc>
                <a:spcPts val="4100"/>
              </a:lnSpc>
              <a:spcBef>
                <a:spcPct val="20000"/>
              </a:spcBef>
              <a:buFont typeface="Arial" panose="020B0604020202020204" pitchFamily="34" charset="0"/>
              <a:buNone/>
            </a:pPr>
            <a:r>
              <a:rPr lang="en-US" dirty="0"/>
              <a:t>Sentence line 1</a:t>
            </a:r>
            <a:endParaRPr lang="en-GB" dirty="0"/>
          </a:p>
        </p:txBody>
      </p:sp>
      <p:sp>
        <p:nvSpPr>
          <p:cNvPr id="7" name="Text Placeholder 6"/>
          <p:cNvSpPr>
            <a:spLocks noGrp="1" noChangeAspect="1"/>
          </p:cNvSpPr>
          <p:nvPr>
            <p:ph type="body" sz="quarter" idx="11" hasCustomPrompt="1"/>
          </p:nvPr>
        </p:nvSpPr>
        <p:spPr>
          <a:xfrm>
            <a:off x="563094" y="3546334"/>
            <a:ext cx="4536208" cy="525785"/>
          </a:xfrm>
          <a:solidFill>
            <a:schemeClr val="accent3"/>
          </a:solidFill>
        </p:spPr>
        <p:txBody>
          <a:bodyPr wrap="none" lIns="82819" tIns="0" rIns="82819" bIns="0" rtlCol="0" anchor="ctr">
            <a:spAutoFit/>
          </a:bodyPr>
          <a:lstStyle>
            <a:lvl1pPr algn="l">
              <a:lnSpc>
                <a:spcPct val="110000"/>
              </a:lnSpc>
              <a:spcBef>
                <a:spcPts val="0"/>
              </a:spcBef>
              <a:buFontTx/>
              <a:buNone/>
              <a:defRPr lang="en-US" sz="4800" b="1" smtClean="0">
                <a:solidFill>
                  <a:schemeClr val="bg1"/>
                </a:solidFill>
                <a:latin typeface="+mj-lt"/>
              </a:defRPr>
            </a:lvl1pPr>
            <a:lvl2pPr>
              <a:defRPr lang="en-US" smtClean="0"/>
            </a:lvl2pPr>
            <a:lvl3pPr>
              <a:defRPr lang="en-US" smtClean="0"/>
            </a:lvl3pPr>
            <a:lvl4pPr>
              <a:defRPr lang="en-US" smtClean="0"/>
            </a:lvl4pPr>
            <a:lvl5pPr>
              <a:defRPr lang="en-GB"/>
            </a:lvl5pPr>
          </a:lstStyle>
          <a:p>
            <a:pPr marL="0" lvl="0" indent="0">
              <a:lnSpc>
                <a:spcPts val="4100"/>
              </a:lnSpc>
              <a:spcBef>
                <a:spcPct val="20000"/>
              </a:spcBef>
              <a:buFont typeface="Arial" panose="020B0604020202020204" pitchFamily="34" charset="0"/>
              <a:buNone/>
            </a:pPr>
            <a:r>
              <a:rPr lang="en-US" dirty="0"/>
              <a:t>Sentence line 2</a:t>
            </a:r>
            <a:endParaRPr lang="en-GB" dirty="0"/>
          </a:p>
        </p:txBody>
      </p:sp>
      <p:sp>
        <p:nvSpPr>
          <p:cNvPr id="15" name="Text Placeholder 14"/>
          <p:cNvSpPr>
            <a:spLocks noGrp="1" noChangeAspect="1"/>
          </p:cNvSpPr>
          <p:nvPr>
            <p:ph type="body" sz="quarter" idx="12" hasCustomPrompt="1"/>
          </p:nvPr>
        </p:nvSpPr>
        <p:spPr>
          <a:xfrm>
            <a:off x="563094" y="4511075"/>
            <a:ext cx="10705910" cy="525785"/>
          </a:xfrm>
          <a:solidFill>
            <a:schemeClr val="accent3"/>
          </a:solidFill>
        </p:spPr>
        <p:txBody>
          <a:bodyPr wrap="none" lIns="82819" tIns="0" rIns="82819" bIns="0" rtlCol="0" anchor="ctr">
            <a:spAutoFit/>
          </a:bodyPr>
          <a:lstStyle>
            <a:lvl1pPr algn="l">
              <a:lnSpc>
                <a:spcPct val="110000"/>
              </a:lnSpc>
              <a:spcBef>
                <a:spcPts val="0"/>
              </a:spcBef>
              <a:buFontTx/>
              <a:buNone/>
              <a:defRPr lang="en-US" sz="4800" b="1" smtClean="0">
                <a:solidFill>
                  <a:schemeClr val="bg1"/>
                </a:solidFill>
                <a:latin typeface="+mj-lt"/>
              </a:defRPr>
            </a:lvl1pPr>
            <a:lvl2pPr>
              <a:defRPr lang="en-US" smtClean="0"/>
            </a:lvl2pPr>
            <a:lvl3pPr>
              <a:defRPr lang="en-US" smtClean="0"/>
            </a:lvl3pPr>
            <a:lvl4pPr>
              <a:defRPr lang="en-US" smtClean="0"/>
            </a:lvl4pPr>
            <a:lvl5pPr>
              <a:defRPr lang="en-GB"/>
            </a:lvl5pPr>
          </a:lstStyle>
          <a:p>
            <a:pPr marL="0" lvl="0" indent="0">
              <a:lnSpc>
                <a:spcPts val="4100"/>
              </a:lnSpc>
              <a:spcBef>
                <a:spcPct val="20000"/>
              </a:spcBef>
              <a:buFont typeface="Arial" panose="020B0604020202020204" pitchFamily="34" charset="0"/>
              <a:buNone/>
            </a:pPr>
            <a:r>
              <a:rPr lang="en-US" dirty="0"/>
              <a:t>Sentence line 3 (delete as necessary)</a:t>
            </a:r>
            <a:endParaRPr lang="en-GB" dirty="0"/>
          </a:p>
        </p:txBody>
      </p:sp>
    </p:spTree>
    <p:extLst>
      <p:ext uri="{BB962C8B-B14F-4D97-AF65-F5344CB8AC3E}">
        <p14:creationId xmlns:p14="http://schemas.microsoft.com/office/powerpoint/2010/main" val="73021473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Colour fill - Title, Full Page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3" y="747330"/>
            <a:ext cx="4397131" cy="598488"/>
          </a:xfrm>
          <a:solidFill>
            <a:schemeClr val="accent3"/>
          </a:solidFill>
        </p:spPr>
        <p:txBody>
          <a:bodyPr/>
          <a:lstStyle>
            <a:lvl1pPr algn="l">
              <a:defRPr/>
            </a:lvl1pPr>
          </a:lstStyle>
          <a:p>
            <a:r>
              <a:rPr lang="en-US" dirty="0"/>
              <a:t>Click to edit title</a:t>
            </a:r>
            <a:endParaRPr lang="en-GB" dirty="0"/>
          </a:p>
        </p:txBody>
      </p:sp>
      <p:sp>
        <p:nvSpPr>
          <p:cNvPr id="3" name="Content Placeholder 2"/>
          <p:cNvSpPr>
            <a:spLocks noGrp="1"/>
          </p:cNvSpPr>
          <p:nvPr>
            <p:ph idx="1" hasCustomPrompt="1"/>
          </p:nvPr>
        </p:nvSpPr>
        <p:spPr bwMode="black">
          <a:xfrm>
            <a:off x="566643" y="1739912"/>
            <a:ext cx="12306492" cy="4722801"/>
          </a:xfrm>
        </p:spPr>
        <p:txBody>
          <a:bodyPr/>
          <a:lstStyle>
            <a:lvl1pPr>
              <a:lnSpc>
                <a:spcPct val="110000"/>
              </a:lnSpc>
              <a:spcBef>
                <a:spcPts val="882"/>
              </a:spcBef>
              <a:buClr>
                <a:schemeClr val="bg1"/>
              </a:buClr>
              <a:defRPr>
                <a:solidFill>
                  <a:schemeClr val="bg1"/>
                </a:solidFill>
              </a:defRPr>
            </a:lvl1pPr>
            <a:lvl2pPr>
              <a:lnSpc>
                <a:spcPct val="110000"/>
              </a:lnSpc>
              <a:spcBef>
                <a:spcPts val="882"/>
              </a:spcBef>
              <a:buClr>
                <a:schemeClr val="bg1"/>
              </a:buClr>
              <a:defRPr>
                <a:solidFill>
                  <a:schemeClr val="bg1"/>
                </a:solidFill>
              </a:defRPr>
            </a:lvl2pPr>
            <a:lvl3pPr>
              <a:lnSpc>
                <a:spcPct val="110000"/>
              </a:lnSpc>
              <a:spcBef>
                <a:spcPts val="882"/>
              </a:spcBef>
              <a:buClr>
                <a:schemeClr val="bg1"/>
              </a:buClr>
              <a:defRPr>
                <a:solidFill>
                  <a:schemeClr val="bg1"/>
                </a:solidFill>
              </a:defRPr>
            </a:lvl3pPr>
            <a:lvl4pPr>
              <a:lnSpc>
                <a:spcPct val="110000"/>
              </a:lnSpc>
              <a:spcBef>
                <a:spcPts val="882"/>
              </a:spcBef>
              <a:buClr>
                <a:schemeClr val="bg1"/>
              </a:buClr>
              <a:defRPr>
                <a:solidFill>
                  <a:schemeClr val="bg1"/>
                </a:solidFill>
              </a:defRPr>
            </a:lvl4pPr>
            <a:lvl5pPr>
              <a:lnSpc>
                <a:spcPct val="110000"/>
              </a:lnSpc>
              <a:spcBef>
                <a:spcPts val="882"/>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Box 9"/>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8"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 name="TextBox 8"/>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1" name="TextBox 10"/>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IKT </a:t>
            </a:r>
            <a:r>
              <a:rPr lang="en-GB" sz="700" dirty="0" err="1">
                <a:solidFill>
                  <a:schemeClr val="tx1"/>
                </a:solidFill>
                <a:latin typeface="Segoe UI Light" panose="020B0502040204020203" pitchFamily="34" charset="0"/>
              </a:rPr>
              <a:t>kao</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pokretač</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daljeg</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razvoja</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Crne</a:t>
            </a:r>
            <a:r>
              <a:rPr lang="en-GB" sz="700" dirty="0">
                <a:solidFill>
                  <a:schemeClr val="tx1"/>
                </a:solidFill>
                <a:latin typeface="Segoe UI Light" panose="020B0502040204020203" pitchFamily="34" charset="0"/>
              </a:rPr>
              <a:t> Gore | Maj 2018 | © 2018 Ipsos. All rights reserved. </a:t>
            </a:r>
          </a:p>
        </p:txBody>
      </p:sp>
      <p:sp>
        <p:nvSpPr>
          <p:cNvPr id="12" name="TextBox 11"/>
          <p:cNvSpPr txBox="1"/>
          <p:nvPr userDrawn="1"/>
        </p:nvSpPr>
        <p:spPr>
          <a:xfrm>
            <a:off x="572353" y="7240530"/>
            <a:ext cx="965008"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en-GB"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a:t>
            </a:r>
            <a:r>
              <a:rPr lang="sr-Latn-RS"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95120536"/>
      </p:ext>
    </p:extLst>
  </p:cSld>
  <p:clrMapOvr>
    <a:masterClrMapping/>
  </p:clrMapOvr>
  <p:transition>
    <p:fade/>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lour fill - Title+Sub, Full Page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3" y="738077"/>
            <a:ext cx="4397131" cy="598488"/>
          </a:xfrm>
          <a:solidFill>
            <a:schemeClr val="accent3"/>
          </a:solidFill>
        </p:spPr>
        <p:txBody>
          <a:bodyPr/>
          <a:lstStyle>
            <a:lvl1pPr algn="l">
              <a:defRPr>
                <a:latin typeface="+mj-lt"/>
              </a:defRPr>
            </a:lvl1pPr>
          </a:lstStyle>
          <a:p>
            <a:r>
              <a:rPr lang="en-US" dirty="0"/>
              <a:t>Click to edit title</a:t>
            </a:r>
            <a:endParaRPr lang="en-GB" dirty="0"/>
          </a:p>
        </p:txBody>
      </p:sp>
      <p:sp>
        <p:nvSpPr>
          <p:cNvPr id="3" name="Content Placeholder 2"/>
          <p:cNvSpPr>
            <a:spLocks noGrp="1"/>
          </p:cNvSpPr>
          <p:nvPr>
            <p:ph idx="1" hasCustomPrompt="1"/>
          </p:nvPr>
        </p:nvSpPr>
        <p:spPr bwMode="black">
          <a:xfrm>
            <a:off x="566643" y="2124448"/>
            <a:ext cx="12306492" cy="4517652"/>
          </a:xfrm>
        </p:spPr>
        <p:txBody>
          <a:bodyPr/>
          <a:lstStyle>
            <a:lvl1pPr>
              <a:lnSpc>
                <a:spcPct val="110000"/>
              </a:lnSpc>
              <a:spcBef>
                <a:spcPts val="882"/>
              </a:spcBef>
              <a:buClr>
                <a:schemeClr val="bg1"/>
              </a:buClr>
              <a:defRPr>
                <a:solidFill>
                  <a:schemeClr val="bg1"/>
                </a:solidFill>
              </a:defRPr>
            </a:lvl1pPr>
            <a:lvl2pPr>
              <a:lnSpc>
                <a:spcPct val="110000"/>
              </a:lnSpc>
              <a:spcBef>
                <a:spcPts val="882"/>
              </a:spcBef>
              <a:buClr>
                <a:schemeClr val="bg1"/>
              </a:buClr>
              <a:defRPr>
                <a:solidFill>
                  <a:schemeClr val="bg1"/>
                </a:solidFill>
              </a:defRPr>
            </a:lvl2pPr>
            <a:lvl3pPr>
              <a:lnSpc>
                <a:spcPct val="110000"/>
              </a:lnSpc>
              <a:spcBef>
                <a:spcPts val="882"/>
              </a:spcBef>
              <a:buClr>
                <a:schemeClr val="bg1"/>
              </a:buClr>
              <a:defRPr>
                <a:solidFill>
                  <a:schemeClr val="bg1"/>
                </a:solidFill>
              </a:defRPr>
            </a:lvl3pPr>
            <a:lvl4pPr>
              <a:lnSpc>
                <a:spcPct val="110000"/>
              </a:lnSpc>
              <a:spcBef>
                <a:spcPts val="882"/>
              </a:spcBef>
              <a:buClr>
                <a:schemeClr val="bg1"/>
              </a:buClr>
              <a:defRPr>
                <a:solidFill>
                  <a:schemeClr val="bg1"/>
                </a:solidFill>
              </a:defRPr>
            </a:lvl4pPr>
            <a:lvl5pPr>
              <a:lnSpc>
                <a:spcPct val="110000"/>
              </a:lnSpc>
              <a:spcBef>
                <a:spcPts val="882"/>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Box 10"/>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9"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9" name="Text Placeholder 5"/>
          <p:cNvSpPr>
            <a:spLocks noGrp="1"/>
          </p:cNvSpPr>
          <p:nvPr>
            <p:ph type="body" sz="quarter" idx="14" hasCustomPrompt="1"/>
          </p:nvPr>
        </p:nvSpPr>
        <p:spPr bwMode="gray">
          <a:xfrm>
            <a:off x="558768" y="1449768"/>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0" name="TextBox 9"/>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 IKT kao pokretač daljeg razvoja Crne Gore | Maj 2018 | © 2018 Ipsos. All rights reserved. </a:t>
            </a:r>
          </a:p>
        </p:txBody>
      </p:sp>
      <p:sp>
        <p:nvSpPr>
          <p:cNvPr id="12" name="TextBox 1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66938038"/>
      </p:ext>
    </p:extLst>
  </p:cSld>
  <p:clrMapOvr>
    <a:masterClrMapping/>
  </p:clrMapOvr>
  <p:transition>
    <p:fade/>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3" y="756295"/>
            <a:ext cx="4397131" cy="598488"/>
          </a:xfrm>
          <a:solidFill>
            <a:schemeClr val="accent3"/>
          </a:solidFill>
        </p:spPr>
        <p:txBody>
          <a:bodyPr/>
          <a:lstStyle>
            <a:lvl1pPr algn="l">
              <a:defRPr/>
            </a:lvl1pPr>
          </a:lstStyle>
          <a:p>
            <a:r>
              <a:rPr lang="en-US" dirty="0"/>
              <a:t>Click to edit title</a:t>
            </a:r>
            <a:endParaRPr lang="en-GB" dirty="0"/>
          </a:p>
        </p:txBody>
      </p:sp>
      <p:sp>
        <p:nvSpPr>
          <p:cNvPr id="8" name="Content Placeholder 7"/>
          <p:cNvSpPr>
            <a:spLocks noGrp="1"/>
          </p:cNvSpPr>
          <p:nvPr>
            <p:ph sz="quarter" idx="10" hasCustomPrompt="1"/>
          </p:nvPr>
        </p:nvSpPr>
        <p:spPr>
          <a:xfrm>
            <a:off x="566642" y="1739002"/>
            <a:ext cx="12306492" cy="49030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32907314"/>
      </p:ext>
    </p:extLst>
  </p:cSld>
  <p:clrMapOvr>
    <a:masterClrMapping/>
  </p:clrMapOvr>
  <p:transition>
    <p:fade/>
  </p:transition>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bwMode="gray">
          <a:xfrm>
            <a:off x="179388" y="179387"/>
            <a:ext cx="13085762" cy="7198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4" name="TextBox 3"/>
          <p:cNvSpPr txBox="1"/>
          <p:nvPr/>
        </p:nvSpPr>
        <p:spPr>
          <a:xfrm>
            <a:off x="12558752" y="7409181"/>
            <a:ext cx="724013" cy="118494"/>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bg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bg1"/>
              </a:solidFill>
              <a:latin typeface="Segoe UI Light" panose="020B0502040204020203" pitchFamily="34" charset="0"/>
            </a:endParaRPr>
          </a:p>
        </p:txBody>
      </p:sp>
      <p:sp>
        <p:nvSpPr>
          <p:cNvPr id="2" name="Title Placeholder 1"/>
          <p:cNvSpPr>
            <a:spLocks noGrp="1"/>
          </p:cNvSpPr>
          <p:nvPr>
            <p:ph type="title"/>
          </p:nvPr>
        </p:nvSpPr>
        <p:spPr bwMode="gray">
          <a:xfrm>
            <a:off x="550199" y="747330"/>
            <a:ext cx="3756187" cy="598488"/>
          </a:xfrm>
          <a:prstGeom prst="rect">
            <a:avLst/>
          </a:prstGeom>
          <a:solidFill>
            <a:schemeClr val="accent3"/>
          </a:solidFill>
        </p:spPr>
        <p:txBody>
          <a:bodyPr wrap="none" lIns="82819" tIns="72000" rIns="82819" bIns="0" rtlCol="0" anchor="ctr">
            <a:spAutoFit/>
          </a:bodyPr>
          <a:lstStyle/>
          <a:p>
            <a:pPr marL="0" lvl="0" indent="0" algn="l">
              <a:spcBef>
                <a:spcPct val="20000"/>
              </a:spcBef>
              <a:buFont typeface="Arial" panose="020B0604020202020204" pitchFamily="34" charset="0"/>
            </a:pPr>
            <a:r>
              <a:rPr lang="en-US" dirty="0"/>
              <a:t>Click to edit title</a:t>
            </a:r>
            <a:endParaRPr lang="en-GB" dirty="0"/>
          </a:p>
        </p:txBody>
      </p:sp>
      <p:sp>
        <p:nvSpPr>
          <p:cNvPr id="3" name="Text Placeholder 2"/>
          <p:cNvSpPr>
            <a:spLocks noGrp="1"/>
          </p:cNvSpPr>
          <p:nvPr>
            <p:ph type="body" idx="1"/>
          </p:nvPr>
        </p:nvSpPr>
        <p:spPr bwMode="gray">
          <a:xfrm>
            <a:off x="550199" y="1741244"/>
            <a:ext cx="12306492" cy="4895268"/>
          </a:xfrm>
          <a:prstGeom prst="rect">
            <a:avLst/>
          </a:prstGeom>
        </p:spPr>
        <p:txBody>
          <a:bodyPr vert="horz" lIns="0" tIns="41410" rIns="0" bIns="4141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37976078"/>
      </p:ext>
    </p:extLst>
  </p:cSld>
  <p:clrMap bg1="lt1" tx1="dk1" bg2="lt2" tx2="dk2" accent1="accent1" accent2="accent2" accent3="accent3" accent4="accent4" accent5="accent5" accent6="accent6" hlink="hlink" folHlink="folHlink"/>
  <p:sldLayoutIdLst>
    <p:sldLayoutId id="2147483876" r:id="rId1"/>
    <p:sldLayoutId id="2147483649" r:id="rId2"/>
    <p:sldLayoutId id="2147483670" r:id="rId3"/>
    <p:sldLayoutId id="2147483904" r:id="rId4"/>
    <p:sldLayoutId id="2147483671" r:id="rId5"/>
    <p:sldLayoutId id="2147483672" r:id="rId6"/>
    <p:sldLayoutId id="2147483867" r:id="rId7"/>
    <p:sldLayoutId id="2147483882" r:id="rId8"/>
    <p:sldLayoutId id="2147483650" r:id="rId9"/>
    <p:sldLayoutId id="2147483673" r:id="rId10"/>
    <p:sldLayoutId id="2147483659" r:id="rId11"/>
    <p:sldLayoutId id="2147483674" r:id="rId12"/>
    <p:sldLayoutId id="2147483896" r:id="rId13"/>
    <p:sldLayoutId id="2147483662" r:id="rId14"/>
    <p:sldLayoutId id="2147483675" r:id="rId15"/>
    <p:sldLayoutId id="2147483660" r:id="rId16"/>
    <p:sldLayoutId id="2147483676" r:id="rId17"/>
    <p:sldLayoutId id="2147483663" r:id="rId18"/>
    <p:sldLayoutId id="2147483678" r:id="rId19"/>
    <p:sldLayoutId id="2147483664" r:id="rId20"/>
    <p:sldLayoutId id="2147483677" r:id="rId21"/>
    <p:sldLayoutId id="2147483665" r:id="rId22"/>
    <p:sldLayoutId id="2147483679" r:id="rId23"/>
    <p:sldLayoutId id="2147483666" r:id="rId24"/>
    <p:sldLayoutId id="2147483680" r:id="rId25"/>
    <p:sldLayoutId id="2147483775" r:id="rId26"/>
    <p:sldLayoutId id="2147483776" r:id="rId27"/>
    <p:sldLayoutId id="2147483777" r:id="rId28"/>
    <p:sldLayoutId id="2147483778" r:id="rId29"/>
    <p:sldLayoutId id="2147483667" r:id="rId30"/>
    <p:sldLayoutId id="2147483681" r:id="rId31"/>
    <p:sldLayoutId id="2147483668" r:id="rId32"/>
    <p:sldLayoutId id="2147483682" r:id="rId33"/>
    <p:sldLayoutId id="2147483669" r:id="rId34"/>
    <p:sldLayoutId id="2147483683" r:id="rId35"/>
    <p:sldLayoutId id="2147483905" r:id="rId36"/>
    <p:sldLayoutId id="2147483906" r:id="rId37"/>
    <p:sldLayoutId id="2147483908" r:id="rId38"/>
    <p:sldLayoutId id="2147483907" r:id="rId39"/>
    <p:sldLayoutId id="2147483909" r:id="rId40"/>
    <p:sldLayoutId id="2147483713" r:id="rId41"/>
    <p:sldLayoutId id="2147483916" r:id="rId42"/>
    <p:sldLayoutId id="2147483917" r:id="rId43"/>
    <p:sldLayoutId id="2147483915" r:id="rId44"/>
    <p:sldLayoutId id="2147483884" r:id="rId45"/>
    <p:sldLayoutId id="2147483888" r:id="rId46"/>
    <p:sldLayoutId id="2147483889" r:id="rId47"/>
    <p:sldLayoutId id="2147483860" r:id="rId48"/>
    <p:sldLayoutId id="2147483901" r:id="rId49"/>
    <p:sldLayoutId id="2147483920" r:id="rId50"/>
  </p:sldLayoutIdLst>
  <p:transition>
    <p:fade/>
  </p:transition>
  <p:hf hdr="0" ftr="0" dt="0"/>
  <p:txStyles>
    <p:titleStyle>
      <a:lvl1pPr algn="ctr" defTabSz="1051802" rtl="0" eaLnBrk="1" latinLnBrk="0" hangingPunct="1">
        <a:lnSpc>
          <a:spcPts val="4100"/>
        </a:lnSpc>
        <a:spcBef>
          <a:spcPts val="0"/>
        </a:spcBef>
        <a:buNone/>
        <a:defRPr lang="en-GB" sz="3600" b="1" kern="1200" smtClean="0">
          <a:solidFill>
            <a:schemeClr val="bg1"/>
          </a:solidFill>
          <a:latin typeface="+mj-lt"/>
          <a:ea typeface="+mn-ea"/>
          <a:cs typeface="+mn-cs"/>
        </a:defRPr>
      </a:lvl1pPr>
    </p:titleStyle>
    <p:bodyStyle>
      <a:lvl1pPr marL="314080" indent="-314080" algn="l" defTabSz="1051802" rtl="0" eaLnBrk="1" latinLnBrk="0" hangingPunct="1">
        <a:lnSpc>
          <a:spcPct val="110000"/>
        </a:lnSpc>
        <a:spcBef>
          <a:spcPts val="600"/>
        </a:spcBef>
        <a:spcAft>
          <a:spcPts val="600"/>
        </a:spcAft>
        <a:buClr>
          <a:schemeClr val="bg2"/>
        </a:buClr>
        <a:buFont typeface="Wingdings" panose="05000000000000000000" pitchFamily="2" charset="2"/>
        <a:buChar char="§"/>
        <a:defRPr sz="3200" kern="1200">
          <a:solidFill>
            <a:schemeClr val="tx1"/>
          </a:solidFill>
          <a:latin typeface="+mn-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5.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chart" Target="../charts/chart27.xml"/></Relationships>
</file>

<file path=ppt/slides/_rels/slide3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chart" Target="../charts/chart29.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chart" Target="../charts/chart3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chart" Target="../charts/chart33.xml"/></Relationships>
</file>

<file path=ppt/slides/_rels/slide3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chart" Target="../charts/chart36.xml"/><Relationship Id="rId4" Type="http://schemas.openxmlformats.org/officeDocument/2006/relationships/chart" Target="../charts/chart35.xml"/></Relationships>
</file>

<file path=ppt/slides/_rels/slide3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hyperlink" Target="http://www.ipsos.com/"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8CDAA3-3253-4312-9C64-C1648642D513}"/>
              </a:ext>
            </a:extLst>
          </p:cNvPr>
          <p:cNvSpPr>
            <a:spLocks noGrp="1"/>
          </p:cNvSpPr>
          <p:nvPr>
            <p:ph type="title"/>
          </p:nvPr>
        </p:nvSpPr>
        <p:spPr>
          <a:xfrm>
            <a:off x="837931" y="1150524"/>
            <a:ext cx="11763919" cy="2419499"/>
          </a:xfrm>
        </p:spPr>
        <p:txBody>
          <a:bodyPr/>
          <a:lstStyle/>
          <a:p>
            <a:r>
              <a:rPr lang="en-US" dirty="0"/>
              <a:t>ISTRAŽIVANJE STAVOVA </a:t>
            </a:r>
            <a:br>
              <a:rPr lang="en-US" dirty="0"/>
            </a:br>
            <a:r>
              <a:rPr lang="en-US" dirty="0"/>
              <a:t>GRAĐANA O SIVOJ </a:t>
            </a:r>
            <a:br>
              <a:rPr lang="en-US" dirty="0"/>
            </a:br>
            <a:r>
              <a:rPr lang="en-US" dirty="0"/>
              <a:t>EKONOMIJI</a:t>
            </a:r>
          </a:p>
        </p:txBody>
      </p:sp>
      <p:pic>
        <p:nvPicPr>
          <p:cNvPr id="27" name="Picture Placeholder 26">
            <a:extLst>
              <a:ext uri="{FF2B5EF4-FFF2-40B4-BE49-F238E27FC236}">
                <a16:creationId xmlns="" xmlns:a16="http://schemas.microsoft.com/office/drawing/2014/main" id="{AE607011-E99F-47BC-B7FE-62B18841D33D}"/>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610" b="1610"/>
          <a:stretch>
            <a:fillRect/>
          </a:stretch>
        </p:blipFill>
        <p:spPr>
          <a:xfrm>
            <a:off x="4618577" y="4140671"/>
            <a:ext cx="4212000" cy="3149417"/>
          </a:xfrm>
        </p:spPr>
      </p:pic>
      <p:pic>
        <p:nvPicPr>
          <p:cNvPr id="25" name="Picture Placeholder 24">
            <a:extLst>
              <a:ext uri="{FF2B5EF4-FFF2-40B4-BE49-F238E27FC236}">
                <a16:creationId xmlns="" xmlns:a16="http://schemas.microsoft.com/office/drawing/2014/main" id="{C8383D7B-F163-4969-B8B5-52BC09F5A1DF}"/>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6864" b="6864"/>
          <a:stretch>
            <a:fillRect/>
          </a:stretch>
        </p:blipFill>
        <p:spPr>
          <a:xfrm>
            <a:off x="9096151" y="4167379"/>
            <a:ext cx="4140561" cy="3096000"/>
          </a:xfrm>
        </p:spPr>
      </p:pic>
      <p:pic>
        <p:nvPicPr>
          <p:cNvPr id="30" name="Picture 29">
            <a:extLst>
              <a:ext uri="{FF2B5EF4-FFF2-40B4-BE49-F238E27FC236}">
                <a16:creationId xmlns="" xmlns:a16="http://schemas.microsoft.com/office/drawing/2014/main" id="{27AC3BF1-F803-4450-BEB5-3664CDA2B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9426" y="324247"/>
            <a:ext cx="2205664" cy="682261"/>
          </a:xfrm>
          <a:prstGeom prst="rect">
            <a:avLst/>
          </a:prstGeom>
        </p:spPr>
      </p:pic>
      <p:sp>
        <p:nvSpPr>
          <p:cNvPr id="32" name="Text Placeholder 4">
            <a:extLst>
              <a:ext uri="{FF2B5EF4-FFF2-40B4-BE49-F238E27FC236}">
                <a16:creationId xmlns="" xmlns:a16="http://schemas.microsoft.com/office/drawing/2014/main" id="{59FFC509-A3AB-49E1-9830-3F5EDF94BE5A}"/>
              </a:ext>
            </a:extLst>
          </p:cNvPr>
          <p:cNvSpPr txBox="1">
            <a:spLocks/>
          </p:cNvSpPr>
          <p:nvPr/>
        </p:nvSpPr>
        <p:spPr bwMode="gray">
          <a:xfrm>
            <a:off x="10536311" y="3307130"/>
            <a:ext cx="2232248" cy="525785"/>
          </a:xfrm>
          <a:prstGeom prst="rect">
            <a:avLst/>
          </a:prstGeom>
          <a:solidFill>
            <a:schemeClr val="tx2">
              <a:lumMod val="75000"/>
            </a:schemeClr>
          </a:solidFill>
        </p:spPr>
        <p:txBody>
          <a:bodyPr vert="horz" lIns="0" tIns="41410" rIns="0" bIns="41410" rtlCol="0">
            <a:noAutofit/>
          </a:bodyPr>
          <a:lstStyle>
            <a:lvl1pPr marL="0" indent="0" algn="l" defTabSz="1051802" rtl="0" eaLnBrk="1" latinLnBrk="0" hangingPunct="1">
              <a:lnSpc>
                <a:spcPct val="110000"/>
              </a:lnSpc>
              <a:spcBef>
                <a:spcPts val="600"/>
              </a:spcBef>
              <a:spcAft>
                <a:spcPts val="600"/>
              </a:spcAft>
              <a:buClr>
                <a:schemeClr val="bg2"/>
              </a:buClr>
              <a:buFont typeface="Wingdings" panose="05000000000000000000" pitchFamily="2" charset="2"/>
              <a:buNone/>
              <a:defRPr sz="1800" kern="1200">
                <a:solidFill>
                  <a:schemeClr val="tx1"/>
                </a:solidFill>
                <a:latin typeface="+mn-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gn="r">
              <a:spcBef>
                <a:spcPts val="0"/>
              </a:spcBef>
            </a:pPr>
            <a:r>
              <a:rPr lang="sr-Latn-RS" sz="3200" b="1" dirty="0">
                <a:solidFill>
                  <a:schemeClr val="bg1"/>
                </a:solidFill>
              </a:rPr>
              <a:t>MAJ 2018</a:t>
            </a: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1378" t="12916" r="8639" b="7734"/>
          <a:stretch/>
        </p:blipFill>
        <p:spPr>
          <a:xfrm>
            <a:off x="179387" y="4338104"/>
            <a:ext cx="4160995" cy="3096000"/>
          </a:xfrm>
          <a:prstGeom prst="rect">
            <a:avLst/>
          </a:prstGeom>
        </p:spPr>
      </p:pic>
    </p:spTree>
    <p:extLst>
      <p:ext uri="{BB962C8B-B14F-4D97-AF65-F5344CB8AC3E}">
        <p14:creationId xmlns:p14="http://schemas.microsoft.com/office/powerpoint/2010/main" val="82376309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8456191" cy="598488"/>
          </a:xfrm>
        </p:spPr>
        <p:txBody>
          <a:bodyPr/>
          <a:lstStyle/>
          <a:p>
            <a:r>
              <a:rPr lang="pl-PL" sz="3200" dirty="0"/>
              <a:t>Šta je, po </a:t>
            </a:r>
            <a:r>
              <a:rPr lang="pl-PL" sz="3200" dirty="0" smtClean="0"/>
              <a:t>Vašem </a:t>
            </a:r>
            <a:r>
              <a:rPr lang="pl-PL" sz="3200" dirty="0"/>
              <a:t>mišljenju, siva ekonomija?</a:t>
            </a:r>
          </a:p>
        </p:txBody>
      </p:sp>
      <p:sp>
        <p:nvSpPr>
          <p:cNvPr id="14" name="Content Placeholder 13"/>
          <p:cNvSpPr>
            <a:spLocks noGrp="1"/>
          </p:cNvSpPr>
          <p:nvPr>
            <p:ph type="body" sz="quarter" idx="14"/>
          </p:nvPr>
        </p:nvSpPr>
        <p:spPr>
          <a:xfrm>
            <a:off x="383183" y="6954723"/>
            <a:ext cx="6048671" cy="306883"/>
          </a:xfrm>
        </p:spPr>
        <p:txBody>
          <a:bodyPr>
            <a:normAutofit/>
          </a:bodyPr>
          <a:lstStyle/>
          <a:p>
            <a:r>
              <a:rPr lang="sr-Latn-RS" sz="1600" i="1" dirty="0">
                <a:latin typeface="Calibri" panose="020F0502020204030204" pitchFamily="34" charset="0"/>
              </a:rPr>
              <a:t>Baza: Baza: Oni koji su naveli da znaju šta je siva ekonomija </a:t>
            </a:r>
            <a:endParaRPr lang="en-GB" sz="1600" i="1" dirty="0">
              <a:latin typeface="Calibri" panose="020F0502020204030204" pitchFamily="34" charset="0"/>
            </a:endParaRPr>
          </a:p>
        </p:txBody>
      </p:sp>
      <p:graphicFrame>
        <p:nvGraphicFramePr>
          <p:cNvPr id="6" name="Chart 5">
            <a:extLst>
              <a:ext uri="{FF2B5EF4-FFF2-40B4-BE49-F238E27FC236}">
                <a16:creationId xmlns="" xmlns:a16="http://schemas.microsoft.com/office/drawing/2014/main" id="{19C9A07C-09EF-4A1E-B348-C4A7A702AF92}"/>
              </a:ext>
            </a:extLst>
          </p:cNvPr>
          <p:cNvGraphicFramePr/>
          <p:nvPr>
            <p:extLst>
              <p:ext uri="{D42A27DB-BD31-4B8C-83A1-F6EECF244321}">
                <p14:modId xmlns:p14="http://schemas.microsoft.com/office/powerpoint/2010/main" val="1978516949"/>
              </p:ext>
            </p:extLst>
          </p:nvPr>
        </p:nvGraphicFramePr>
        <p:xfrm>
          <a:off x="599207" y="1761251"/>
          <a:ext cx="12097344" cy="5043716"/>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576064"/>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U odnosu na prethodni period, znatno </a:t>
            </a:r>
            <a:r>
              <a:rPr lang="pt-BR" sz="1600" dirty="0">
                <a:latin typeface="Calibri" panose="020F0502020204030204" pitchFamily="34" charset="0"/>
              </a:rPr>
              <a:t>veći procenat</a:t>
            </a:r>
            <a:r>
              <a:rPr lang="sr-Latn-RS" sz="1600" dirty="0">
                <a:latin typeface="Calibri" panose="020F0502020204030204" pitchFamily="34" charset="0"/>
              </a:rPr>
              <a:t> građana vezuje pojam sive ekonomije za neplaćanje poreza državi </a:t>
            </a:r>
            <a:r>
              <a:rPr lang="pt-BR" sz="1600" dirty="0">
                <a:latin typeface="Calibri" panose="020F0502020204030204" pitchFamily="34" charset="0"/>
              </a:rPr>
              <a:t>na uštrb prodaje na crno.</a:t>
            </a:r>
            <a:r>
              <a:rPr lang="sr-Latn-RS" sz="1600" dirty="0">
                <a:latin typeface="Calibri" panose="020F0502020204030204" pitchFamily="34" charset="0"/>
              </a:rPr>
              <a:t> Kada se navodi prodaja na crno, veoma često se pominje neizdavanje fiskalnih računa. </a:t>
            </a:r>
          </a:p>
        </p:txBody>
      </p:sp>
      <p:sp>
        <p:nvSpPr>
          <p:cNvPr id="3" name="Arrow: Down 2">
            <a:extLst>
              <a:ext uri="{FF2B5EF4-FFF2-40B4-BE49-F238E27FC236}">
                <a16:creationId xmlns="" xmlns:a16="http://schemas.microsoft.com/office/drawing/2014/main" id="{57ED5626-E56D-4098-9A5A-4592E74EADA0}"/>
              </a:ext>
            </a:extLst>
          </p:cNvPr>
          <p:cNvSpPr/>
          <p:nvPr/>
        </p:nvSpPr>
        <p:spPr bwMode="gray">
          <a:xfrm>
            <a:off x="4638380" y="2508360"/>
            <a:ext cx="432048" cy="648072"/>
          </a:xfrm>
          <a:prstGeom prst="downArrow">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US" sz="2000" dirty="0">
              <a:solidFill>
                <a:schemeClr val="bg1"/>
              </a:solidFill>
            </a:endParaRPr>
          </a:p>
        </p:txBody>
      </p:sp>
      <p:sp>
        <p:nvSpPr>
          <p:cNvPr id="8" name="Arrow: Down 7">
            <a:extLst>
              <a:ext uri="{FF2B5EF4-FFF2-40B4-BE49-F238E27FC236}">
                <a16:creationId xmlns="" xmlns:a16="http://schemas.microsoft.com/office/drawing/2014/main" id="{E6E639F2-3C13-4416-838F-518188272F1F}"/>
              </a:ext>
            </a:extLst>
          </p:cNvPr>
          <p:cNvSpPr/>
          <p:nvPr/>
        </p:nvSpPr>
        <p:spPr bwMode="gray">
          <a:xfrm rot="10800000">
            <a:off x="1970487" y="1805148"/>
            <a:ext cx="432048" cy="535323"/>
          </a:xfrm>
          <a:prstGeom prst="downArrow">
            <a:avLst/>
          </a:prstGeom>
          <a:solidFill>
            <a:srgbClr val="74AA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US" sz="2000" dirty="0">
              <a:solidFill>
                <a:schemeClr val="bg1"/>
              </a:solidFill>
            </a:endParaRPr>
          </a:p>
        </p:txBody>
      </p:sp>
    </p:spTree>
    <p:extLst>
      <p:ext uri="{BB962C8B-B14F-4D97-AF65-F5344CB8AC3E}">
        <p14:creationId xmlns:p14="http://schemas.microsoft.com/office/powerpoint/2010/main" val="329629821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9318"/>
            <a:ext cx="11239646" cy="548346"/>
          </a:xfrm>
        </p:spPr>
        <p:txBody>
          <a:bodyPr/>
          <a:lstStyle/>
          <a:p>
            <a:r>
              <a:rPr lang="sr-Latn-CS" sz="2800" dirty="0"/>
              <a:t>Kakav je Vaš stav u pogledu opravdanosti sive ekonomije u Srbiji?</a:t>
            </a: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Preko dve trećine građana smatra da siva ekonomija nije opravdana, dok četvrtina ima suprotno mišljenje. </a:t>
            </a:r>
          </a:p>
        </p:txBody>
      </p:sp>
      <p:graphicFrame>
        <p:nvGraphicFramePr>
          <p:cNvPr id="8" name="Chart 7">
            <a:extLst>
              <a:ext uri="{FF2B5EF4-FFF2-40B4-BE49-F238E27FC236}">
                <a16:creationId xmlns="" xmlns:a16="http://schemas.microsoft.com/office/drawing/2014/main" id="{D0E6E125-A345-4470-B9D4-C76152DE0836}"/>
              </a:ext>
            </a:extLst>
          </p:cNvPr>
          <p:cNvGraphicFramePr/>
          <p:nvPr>
            <p:extLst>
              <p:ext uri="{D42A27DB-BD31-4B8C-83A1-F6EECF244321}">
                <p14:modId xmlns:p14="http://schemas.microsoft.com/office/powerpoint/2010/main" val="2468424475"/>
              </p:ext>
            </p:extLst>
          </p:nvPr>
        </p:nvGraphicFramePr>
        <p:xfrm>
          <a:off x="1247279" y="1836415"/>
          <a:ext cx="11305256"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Rounded Corners 2">
            <a:extLst>
              <a:ext uri="{FF2B5EF4-FFF2-40B4-BE49-F238E27FC236}">
                <a16:creationId xmlns="" xmlns:a16="http://schemas.microsoft.com/office/drawing/2014/main" id="{3FAFF0CF-23DC-4F97-9F1B-8EA2540BD398}"/>
              </a:ext>
            </a:extLst>
          </p:cNvPr>
          <p:cNvSpPr/>
          <p:nvPr/>
        </p:nvSpPr>
        <p:spPr bwMode="gray">
          <a:xfrm>
            <a:off x="671215" y="3237070"/>
            <a:ext cx="11881320" cy="1397805"/>
          </a:xfrm>
          <a:prstGeom prst="roundRect">
            <a:avLst/>
          </a:prstGeom>
          <a:noFill/>
          <a:ln>
            <a:solidFill>
              <a:srgbClr val="007681"/>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US" sz="2000" dirty="0">
              <a:solidFill>
                <a:schemeClr val="bg1"/>
              </a:solidFill>
            </a:endParaRPr>
          </a:p>
        </p:txBody>
      </p:sp>
    </p:spTree>
    <p:extLst>
      <p:ext uri="{BB962C8B-B14F-4D97-AF65-F5344CB8AC3E}">
        <p14:creationId xmlns:p14="http://schemas.microsoft.com/office/powerpoint/2010/main" val="377635179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9318"/>
            <a:ext cx="11239646" cy="548346"/>
          </a:xfrm>
        </p:spPr>
        <p:txBody>
          <a:bodyPr/>
          <a:lstStyle/>
          <a:p>
            <a:r>
              <a:rPr lang="sr-Latn-CS" sz="2800" dirty="0"/>
              <a:t>Kakav je Vaš stav u pogledu opravdanosti sive ekonomije u Srbiji?</a:t>
            </a: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U odnosu na septembar prethodne godine registruje se značajno veći procenat građana koji ističu da siva ekonomije uopšte nije opravdana.</a:t>
            </a:r>
            <a:endParaRPr lang="en-GB" sz="1600" dirty="0">
              <a:latin typeface="Calibri" panose="020F0502020204030204" pitchFamily="34" charset="0"/>
            </a:endParaRPr>
          </a:p>
        </p:txBody>
      </p:sp>
      <p:graphicFrame>
        <p:nvGraphicFramePr>
          <p:cNvPr id="8" name="Chart 7">
            <a:extLst>
              <a:ext uri="{FF2B5EF4-FFF2-40B4-BE49-F238E27FC236}">
                <a16:creationId xmlns="" xmlns:a16="http://schemas.microsoft.com/office/drawing/2014/main" id="{D0E6E125-A345-4470-B9D4-C76152DE0836}"/>
              </a:ext>
            </a:extLst>
          </p:cNvPr>
          <p:cNvGraphicFramePr/>
          <p:nvPr>
            <p:extLst>
              <p:ext uri="{D42A27DB-BD31-4B8C-83A1-F6EECF244321}">
                <p14:modId xmlns:p14="http://schemas.microsoft.com/office/powerpoint/2010/main" val="693200511"/>
              </p:ext>
            </p:extLst>
          </p:nvPr>
        </p:nvGraphicFramePr>
        <p:xfrm>
          <a:off x="1247279" y="1836415"/>
          <a:ext cx="11305256"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6" name="Arrow: Down 5">
            <a:extLst>
              <a:ext uri="{FF2B5EF4-FFF2-40B4-BE49-F238E27FC236}">
                <a16:creationId xmlns="" xmlns:a16="http://schemas.microsoft.com/office/drawing/2014/main" id="{C17A3A7B-BF3C-43E1-A448-9E8BC9E21DE8}"/>
              </a:ext>
            </a:extLst>
          </p:cNvPr>
          <p:cNvSpPr/>
          <p:nvPr/>
        </p:nvSpPr>
        <p:spPr bwMode="gray">
          <a:xfrm rot="5400000">
            <a:off x="10072995" y="1784778"/>
            <a:ext cx="432048" cy="535323"/>
          </a:xfrm>
          <a:prstGeom prst="downArrow">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US" sz="2000" dirty="0">
              <a:solidFill>
                <a:schemeClr val="bg1"/>
              </a:solidFill>
            </a:endParaRPr>
          </a:p>
        </p:txBody>
      </p:sp>
    </p:spTree>
    <p:extLst>
      <p:ext uri="{BB962C8B-B14F-4D97-AF65-F5344CB8AC3E}">
        <p14:creationId xmlns:p14="http://schemas.microsoft.com/office/powerpoint/2010/main" val="251934456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12673408" cy="598488"/>
          </a:xfrm>
        </p:spPr>
        <p:txBody>
          <a:bodyPr/>
          <a:lstStyle/>
          <a:p>
            <a:r>
              <a:rPr lang="sr-Latn-CS" sz="2600" dirty="0"/>
              <a:t>Po Vašem </a:t>
            </a:r>
            <a:r>
              <a:rPr lang="sr-Latn-CS" sz="2600" dirty="0" smtClean="0"/>
              <a:t>mišljenju, </a:t>
            </a:r>
            <a:r>
              <a:rPr lang="sr-Latn-CS" sz="2600" dirty="0"/>
              <a:t>obim sive ekonomije se kod nas u prethodnih godinu dana…</a:t>
            </a: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576064"/>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6 od 10 građana veruje da se obim sive ekonomije smanjio u prethodnih godinu dana. S druge strane, manje od petine građana misli da se obim sive ekonomije povećao. Svaki četvrti građanin ne može da oceni kretanje sive ekonomije. </a:t>
            </a:r>
          </a:p>
        </p:txBody>
      </p:sp>
      <p:graphicFrame>
        <p:nvGraphicFramePr>
          <p:cNvPr id="8" name="Chart 7">
            <a:extLst>
              <a:ext uri="{FF2B5EF4-FFF2-40B4-BE49-F238E27FC236}">
                <a16:creationId xmlns="" xmlns:a16="http://schemas.microsoft.com/office/drawing/2014/main" id="{D0E6E125-A345-4470-B9D4-C76152DE0836}"/>
              </a:ext>
            </a:extLst>
          </p:cNvPr>
          <p:cNvGraphicFramePr/>
          <p:nvPr>
            <p:extLst>
              <p:ext uri="{D42A27DB-BD31-4B8C-83A1-F6EECF244321}">
                <p14:modId xmlns:p14="http://schemas.microsoft.com/office/powerpoint/2010/main" val="2107947221"/>
              </p:ext>
            </p:extLst>
          </p:nvPr>
        </p:nvGraphicFramePr>
        <p:xfrm>
          <a:off x="1031255" y="1850059"/>
          <a:ext cx="11305256" cy="451603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Rounded Corners 5">
            <a:extLst>
              <a:ext uri="{FF2B5EF4-FFF2-40B4-BE49-F238E27FC236}">
                <a16:creationId xmlns="" xmlns:a16="http://schemas.microsoft.com/office/drawing/2014/main" id="{9E3CA35B-BDE1-4551-85B4-656CB015AD16}"/>
              </a:ext>
            </a:extLst>
          </p:cNvPr>
          <p:cNvSpPr/>
          <p:nvPr/>
        </p:nvSpPr>
        <p:spPr bwMode="gray">
          <a:xfrm>
            <a:off x="1103263" y="3160652"/>
            <a:ext cx="10863564" cy="1278067"/>
          </a:xfrm>
          <a:prstGeom prst="roundRect">
            <a:avLst/>
          </a:prstGeom>
          <a:noFill/>
          <a:ln>
            <a:solidFill>
              <a:srgbClr val="007681"/>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US" sz="2000" dirty="0">
              <a:solidFill>
                <a:schemeClr val="bg1"/>
              </a:solidFill>
            </a:endParaRPr>
          </a:p>
        </p:txBody>
      </p:sp>
    </p:spTree>
    <p:extLst>
      <p:ext uri="{BB962C8B-B14F-4D97-AF65-F5344CB8AC3E}">
        <p14:creationId xmlns:p14="http://schemas.microsoft.com/office/powerpoint/2010/main" val="153264287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12673408" cy="598488"/>
          </a:xfrm>
        </p:spPr>
        <p:txBody>
          <a:bodyPr/>
          <a:lstStyle/>
          <a:p>
            <a:r>
              <a:rPr lang="sr-Latn-CS" sz="2600" dirty="0"/>
              <a:t>Po Vašem </a:t>
            </a:r>
            <a:r>
              <a:rPr lang="sr-Latn-CS" sz="2600" dirty="0" smtClean="0"/>
              <a:t>mišljenju, </a:t>
            </a:r>
            <a:r>
              <a:rPr lang="sr-Latn-CS" sz="2600" dirty="0"/>
              <a:t>obim sive ekonomije se kod nas u prethodnih godinu dana…</a:t>
            </a:r>
            <a:endParaRPr lang="pl-PL" sz="2600" dirty="0"/>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graphicFrame>
        <p:nvGraphicFramePr>
          <p:cNvPr id="6" name="Chart 5">
            <a:extLst>
              <a:ext uri="{FF2B5EF4-FFF2-40B4-BE49-F238E27FC236}">
                <a16:creationId xmlns="" xmlns:a16="http://schemas.microsoft.com/office/drawing/2014/main" id="{19C9A07C-09EF-4A1E-B348-C4A7A702AF92}"/>
              </a:ext>
            </a:extLst>
          </p:cNvPr>
          <p:cNvGraphicFramePr/>
          <p:nvPr>
            <p:extLst>
              <p:ext uri="{D42A27DB-BD31-4B8C-83A1-F6EECF244321}">
                <p14:modId xmlns:p14="http://schemas.microsoft.com/office/powerpoint/2010/main" val="450702837"/>
              </p:ext>
            </p:extLst>
          </p:nvPr>
        </p:nvGraphicFramePr>
        <p:xfrm>
          <a:off x="599207" y="2124447"/>
          <a:ext cx="12097344"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576064"/>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Primetan je nešto veći procenat građana koji veruju da se obim sive ekonomije smanjio u prethodnih godinu dana, nego što je to bio slučaj 2017. godine.</a:t>
            </a:r>
            <a:endParaRPr lang="en-GB" sz="1600" dirty="0">
              <a:latin typeface="Calibri" panose="020F0502020204030204" pitchFamily="34" charset="0"/>
            </a:endParaRPr>
          </a:p>
        </p:txBody>
      </p:sp>
    </p:spTree>
    <p:extLst>
      <p:ext uri="{BB962C8B-B14F-4D97-AF65-F5344CB8AC3E}">
        <p14:creationId xmlns:p14="http://schemas.microsoft.com/office/powerpoint/2010/main" val="403221634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59480"/>
            <a:ext cx="12259605" cy="528021"/>
          </a:xfrm>
        </p:spPr>
        <p:txBody>
          <a:bodyPr/>
          <a:lstStyle/>
          <a:p>
            <a:r>
              <a:rPr lang="pl-PL" sz="2100" dirty="0"/>
              <a:t>Optimalan način ulaganja povećanih prihoda državnog budžeta usled smanjenja sive ekonomije</a:t>
            </a: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Višestruki odgovori; Baza: Ukupna ciljna populacija</a:t>
            </a:r>
            <a:endParaRPr lang="en-GB" sz="1600" i="1" dirty="0">
              <a:latin typeface="Calibri" panose="020F0502020204030204" pitchFamily="34" charset="0"/>
            </a:endParaRPr>
          </a:p>
        </p:txBody>
      </p:sp>
      <p:graphicFrame>
        <p:nvGraphicFramePr>
          <p:cNvPr id="6" name="Chart 5">
            <a:extLst>
              <a:ext uri="{FF2B5EF4-FFF2-40B4-BE49-F238E27FC236}">
                <a16:creationId xmlns="" xmlns:a16="http://schemas.microsoft.com/office/drawing/2014/main" id="{19C9A07C-09EF-4A1E-B348-C4A7A702AF92}"/>
              </a:ext>
            </a:extLst>
          </p:cNvPr>
          <p:cNvGraphicFramePr/>
          <p:nvPr>
            <p:extLst>
              <p:ext uri="{D42A27DB-BD31-4B8C-83A1-F6EECF244321}">
                <p14:modId xmlns:p14="http://schemas.microsoft.com/office/powerpoint/2010/main" val="3497192822"/>
              </p:ext>
            </p:extLst>
          </p:nvPr>
        </p:nvGraphicFramePr>
        <p:xfrm>
          <a:off x="815231" y="1885611"/>
          <a:ext cx="11305256"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576064"/>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Ulaganje u zdravstvo predstavlja prioritetnu oblast građanima, u slučaju da vlada raspolaže povećanim prihodima usled smanjenja obima sive </a:t>
            </a:r>
            <a:r>
              <a:rPr lang="sr-Latn-RS" sz="1600" dirty="0" smtClean="0">
                <a:latin typeface="Calibri" panose="020F0502020204030204" pitchFamily="34" charset="0"/>
              </a:rPr>
              <a:t>ekonomije (62%). Na drugom mestu su ekonomske mere - podrška preduzetništvu i zapošljavanju, kao i </a:t>
            </a:r>
            <a:r>
              <a:rPr lang="sr-Latn-RS" sz="1600" smtClean="0">
                <a:latin typeface="Calibri" panose="020F0502020204030204" pitchFamily="34" charset="0"/>
              </a:rPr>
              <a:t>poreske olakšice (61</a:t>
            </a:r>
            <a:r>
              <a:rPr lang="sr-Latn-RS" sz="1600" dirty="0" smtClean="0">
                <a:latin typeface="Calibri" panose="020F0502020204030204" pitchFamily="34" charset="0"/>
              </a:rPr>
              <a:t>% u zbiru)</a:t>
            </a:r>
            <a:endParaRPr lang="en-GB" sz="1600" dirty="0">
              <a:latin typeface="Calibri" panose="020F0502020204030204" pitchFamily="34" charset="0"/>
            </a:endParaRPr>
          </a:p>
        </p:txBody>
      </p:sp>
      <p:sp>
        <p:nvSpPr>
          <p:cNvPr id="8" name="Rectangle: Rounded Corners 7">
            <a:extLst>
              <a:ext uri="{FF2B5EF4-FFF2-40B4-BE49-F238E27FC236}">
                <a16:creationId xmlns="" xmlns:a16="http://schemas.microsoft.com/office/drawing/2014/main" id="{9354E64A-D370-4319-9F9D-4AD49DA601D6}"/>
              </a:ext>
            </a:extLst>
          </p:cNvPr>
          <p:cNvSpPr/>
          <p:nvPr/>
        </p:nvSpPr>
        <p:spPr bwMode="gray">
          <a:xfrm>
            <a:off x="2687439" y="1894016"/>
            <a:ext cx="9357325" cy="605969"/>
          </a:xfrm>
          <a:prstGeom prst="roundRect">
            <a:avLst/>
          </a:prstGeom>
          <a:noFill/>
          <a:ln>
            <a:solidFill>
              <a:srgbClr val="CB6015"/>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US" sz="2000" dirty="0">
              <a:solidFill>
                <a:schemeClr val="bg1"/>
              </a:solidFill>
            </a:endParaRPr>
          </a:p>
        </p:txBody>
      </p:sp>
    </p:spTree>
    <p:extLst>
      <p:ext uri="{BB962C8B-B14F-4D97-AF65-F5344CB8AC3E}">
        <p14:creationId xmlns:p14="http://schemas.microsoft.com/office/powerpoint/2010/main" val="357019667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809" y="2988543"/>
            <a:ext cx="5775201" cy="1124273"/>
          </a:xfrm>
        </p:spPr>
        <p:txBody>
          <a:bodyPr/>
          <a:lstStyle/>
          <a:p>
            <a:r>
              <a:rPr lang="da-DK" dirty="0"/>
              <a:t>MERE BORBE </a:t>
            </a:r>
            <a:r>
              <a:rPr lang="sr-Latn-RS" dirty="0"/>
              <a:t/>
            </a:r>
            <a:br>
              <a:rPr lang="sr-Latn-RS" dirty="0"/>
            </a:br>
            <a:r>
              <a:rPr lang="da-DK" dirty="0"/>
              <a:t>PROTIV SIVE EKONOMIJE </a:t>
            </a:r>
            <a:endParaRPr lang="en-GB" dirty="0"/>
          </a:p>
        </p:txBody>
      </p:sp>
      <p:pic>
        <p:nvPicPr>
          <p:cNvPr id="4" name="Picture Placeholder 3"/>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6430" r="16430"/>
          <a:stretch>
            <a:fillRect/>
          </a:stretch>
        </p:blipFill>
        <p:spPr/>
      </p:pic>
    </p:spTree>
    <p:extLst>
      <p:ext uri="{BB962C8B-B14F-4D97-AF65-F5344CB8AC3E}">
        <p14:creationId xmlns:p14="http://schemas.microsoft.com/office/powerpoint/2010/main" val="417776189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3515"/>
            <a:ext cx="10620182" cy="559952"/>
          </a:xfrm>
        </p:spPr>
        <p:txBody>
          <a:bodyPr/>
          <a:lstStyle/>
          <a:p>
            <a:r>
              <a:rPr lang="sr-Latn-CS" sz="3200" dirty="0"/>
              <a:t>Da li Vi lično podržavate borbu protiv sive ekonomije?</a:t>
            </a: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518272"/>
          </a:xfrm>
          <a:prstGeom prst="rect">
            <a:avLst/>
          </a:prstGeom>
          <a:solidFill>
            <a:schemeClr val="bg1">
              <a:lumMod val="85000"/>
            </a:schemeClr>
          </a:solidFill>
        </p:spPr>
        <p:txBody>
          <a:bodyPr vert="horz" lIns="90000" tIns="0" rIns="90000" bIns="0" rtlCol="0" anchor="ctr">
            <a:normAutofit lnSpcReduction="1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Podrška borbi protiv sive ekonomije je na izuzetno visokom nivou, kao i u prethodnom periodu, a skoro polovina građana ističe da zna da je 2018. godina proglašena godinom borbe protiv sive ekonomije. </a:t>
            </a:r>
            <a:endParaRPr lang="en-GB" sz="1600" dirty="0">
              <a:latin typeface="Calibri" panose="020F0502020204030204" pitchFamily="34" charset="0"/>
            </a:endParaRPr>
          </a:p>
        </p:txBody>
      </p:sp>
      <p:grpSp>
        <p:nvGrpSpPr>
          <p:cNvPr id="16" name="Group 15">
            <a:extLst>
              <a:ext uri="{FF2B5EF4-FFF2-40B4-BE49-F238E27FC236}">
                <a16:creationId xmlns="" xmlns:a16="http://schemas.microsoft.com/office/drawing/2014/main" id="{BDC3AC1B-9A12-4D10-A8AC-61861EA0B42B}"/>
              </a:ext>
            </a:extLst>
          </p:cNvPr>
          <p:cNvGrpSpPr/>
          <p:nvPr/>
        </p:nvGrpSpPr>
        <p:grpSpPr>
          <a:xfrm>
            <a:off x="8122413" y="1946246"/>
            <a:ext cx="4151461" cy="3240360"/>
            <a:chOff x="70523" y="815013"/>
            <a:chExt cx="2397639" cy="2164135"/>
          </a:xfrm>
        </p:grpSpPr>
        <p:cxnSp>
          <p:nvCxnSpPr>
            <p:cNvPr id="17" name="Straight Connector 16">
              <a:extLst>
                <a:ext uri="{FF2B5EF4-FFF2-40B4-BE49-F238E27FC236}">
                  <a16:creationId xmlns="" xmlns:a16="http://schemas.microsoft.com/office/drawing/2014/main" id="{D7BEC855-E9BB-425F-B553-96F0DA813F14}"/>
                </a:ext>
              </a:extLst>
            </p:cNvPr>
            <p:cNvCxnSpPr/>
            <p:nvPr/>
          </p:nvCxnSpPr>
          <p:spPr>
            <a:xfrm>
              <a:off x="389636" y="2070741"/>
              <a:ext cx="1750473" cy="0"/>
            </a:xfrm>
            <a:prstGeom prst="line">
              <a:avLst/>
            </a:prstGeom>
            <a:ln cap="rnd">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 xmlns:a16="http://schemas.microsoft.com/office/drawing/2014/main" id="{724F904B-E751-49D7-A716-F33EFBABADAB}"/>
                </a:ext>
              </a:extLst>
            </p:cNvPr>
            <p:cNvGraphicFramePr>
              <a:graphicFrameLocks noChangeAspect="1"/>
            </p:cNvGraphicFramePr>
            <p:nvPr>
              <p:extLst/>
            </p:nvPr>
          </p:nvGraphicFramePr>
          <p:xfrm>
            <a:off x="587498" y="815013"/>
            <a:ext cx="1357040" cy="1541886"/>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a:extLst>
                <a:ext uri="{FF2B5EF4-FFF2-40B4-BE49-F238E27FC236}">
                  <a16:creationId xmlns="" xmlns:a16="http://schemas.microsoft.com/office/drawing/2014/main" id="{694C65EE-2A01-4056-9BD9-FD9DAB91F3BF}"/>
                </a:ext>
              </a:extLst>
            </p:cNvPr>
            <p:cNvSpPr/>
            <p:nvPr/>
          </p:nvSpPr>
          <p:spPr>
            <a:xfrm>
              <a:off x="70523" y="2157291"/>
              <a:ext cx="2397639" cy="821857"/>
            </a:xfrm>
            <a:prstGeom prst="rect">
              <a:avLst/>
            </a:prstGeom>
          </p:spPr>
          <p:txBody>
            <a:bodyPr vert="horz" lIns="0" tIns="0" rIns="0" bIns="0" rtlCol="0">
              <a:noAutofit/>
            </a:bodyPr>
            <a:lstStyle/>
            <a:p>
              <a:pPr algn="ctr"/>
              <a:r>
                <a:rPr lang="sr-Latn-RS" sz="2000" b="1" dirty="0">
                  <a:solidFill>
                    <a:srgbClr val="007681"/>
                  </a:solidFill>
                  <a:latin typeface="Calibri" panose="020F0502020204030204" pitchFamily="34" charset="0"/>
                </a:rPr>
                <a:t>PROCENAT GRAĐANA KOJI ZNA DA JE 2018. GODINA PROGLAŠENA GODINOM BORBE PROTIV SIVE EKONOMIJE</a:t>
              </a:r>
            </a:p>
          </p:txBody>
        </p:sp>
        <p:sp>
          <p:nvSpPr>
            <p:cNvPr id="20" name="Rectangle 19">
              <a:extLst>
                <a:ext uri="{FF2B5EF4-FFF2-40B4-BE49-F238E27FC236}">
                  <a16:creationId xmlns="" xmlns:a16="http://schemas.microsoft.com/office/drawing/2014/main" id="{4761752D-2193-423A-AA8F-57A3720E10B1}"/>
                </a:ext>
              </a:extLst>
            </p:cNvPr>
            <p:cNvSpPr/>
            <p:nvPr/>
          </p:nvSpPr>
          <p:spPr>
            <a:xfrm>
              <a:off x="936968" y="1281085"/>
              <a:ext cx="655809" cy="349442"/>
            </a:xfrm>
            <a:prstGeom prst="rect">
              <a:avLst/>
            </a:prstGeom>
          </p:spPr>
          <p:txBody>
            <a:bodyPr wrap="square">
              <a:spAutoFit/>
            </a:bodyPr>
            <a:lstStyle/>
            <a:p>
              <a:pPr algn="ctr"/>
              <a:r>
                <a:rPr lang="sr-Latn-RS" sz="2800" b="1" dirty="0">
                  <a:solidFill>
                    <a:srgbClr val="007681"/>
                  </a:solidFill>
                  <a:latin typeface="Calibri" panose="020F0502020204030204" pitchFamily="34" charset="0"/>
                </a:rPr>
                <a:t>45%</a:t>
              </a:r>
              <a:endParaRPr lang="en-US" sz="2800" b="1" dirty="0">
                <a:solidFill>
                  <a:srgbClr val="007681"/>
                </a:solidFill>
                <a:latin typeface="Calibri" panose="020F0502020204030204" pitchFamily="34" charset="0"/>
              </a:endParaRPr>
            </a:p>
          </p:txBody>
        </p:sp>
      </p:grpSp>
      <p:sp>
        <p:nvSpPr>
          <p:cNvPr id="21" name="Rectangle: Rounded Corners 20">
            <a:extLst>
              <a:ext uri="{FF2B5EF4-FFF2-40B4-BE49-F238E27FC236}">
                <a16:creationId xmlns="" xmlns:a16="http://schemas.microsoft.com/office/drawing/2014/main" id="{5D0582AB-EA8B-424F-818E-9F39978D258F}"/>
              </a:ext>
            </a:extLst>
          </p:cNvPr>
          <p:cNvSpPr/>
          <p:nvPr/>
        </p:nvSpPr>
        <p:spPr bwMode="gray">
          <a:xfrm>
            <a:off x="8016031" y="5521005"/>
            <a:ext cx="4364226" cy="1034922"/>
          </a:xfrm>
          <a:prstGeom prst="roundRect">
            <a:avLst/>
          </a:prstGeom>
          <a:solidFill>
            <a:srgbClr val="1B3D49"/>
          </a:solidFill>
          <a:ln>
            <a:solidFill>
              <a:srgbClr val="004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400" b="1" dirty="0">
                <a:solidFill>
                  <a:schemeClr val="bg1"/>
                </a:solidFill>
                <a:latin typeface="Calibri" panose="020F0502020204030204" pitchFamily="34" charset="0"/>
              </a:rPr>
              <a:t>U septembru prošle godine ovaj procenat je iznosio 39%</a:t>
            </a:r>
            <a:endParaRPr lang="en-US" sz="2400" b="1" dirty="0">
              <a:solidFill>
                <a:schemeClr val="bg1"/>
              </a:solidFill>
              <a:latin typeface="Calibri" panose="020F0502020204030204" pitchFamily="34" charset="0"/>
            </a:endParaRPr>
          </a:p>
        </p:txBody>
      </p:sp>
      <p:graphicFrame>
        <p:nvGraphicFramePr>
          <p:cNvPr id="12" name="Content Placeholder 11">
            <a:extLst>
              <a:ext uri="{FF2B5EF4-FFF2-40B4-BE49-F238E27FC236}">
                <a16:creationId xmlns="" xmlns:a16="http://schemas.microsoft.com/office/drawing/2014/main" id="{0147B38C-36BF-43F7-B32B-290674A20208}"/>
              </a:ext>
            </a:extLst>
          </p:cNvPr>
          <p:cNvGraphicFramePr>
            <a:graphicFrameLocks/>
          </p:cNvGraphicFramePr>
          <p:nvPr>
            <p:extLst>
              <p:ext uri="{D42A27DB-BD31-4B8C-83A1-F6EECF244321}">
                <p14:modId xmlns:p14="http://schemas.microsoft.com/office/powerpoint/2010/main" val="1117416653"/>
              </p:ext>
            </p:extLst>
          </p:nvPr>
        </p:nvGraphicFramePr>
        <p:xfrm>
          <a:off x="743223" y="1612690"/>
          <a:ext cx="6120680" cy="51156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300966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8"/>
            <a:ext cx="8792694" cy="598488"/>
          </a:xfrm>
        </p:spPr>
        <p:txBody>
          <a:bodyPr/>
          <a:lstStyle/>
          <a:p>
            <a:r>
              <a:rPr lang="sr-Latn-CS" sz="3200" dirty="0" smtClean="0">
                <a:latin typeface="Calibri" panose="020F0502020204030204" pitchFamily="34" charset="0"/>
              </a:rPr>
              <a:t>Prijavljivanje </a:t>
            </a:r>
            <a:r>
              <a:rPr lang="sr-Latn-CS" sz="3200" dirty="0">
                <a:latin typeface="Calibri" panose="020F0502020204030204" pitchFamily="34" charset="0"/>
              </a:rPr>
              <a:t>poslodavaca koji zapošljavaju na crno</a:t>
            </a:r>
            <a:endParaRPr lang="en-GB" sz="3200" dirty="0">
              <a:latin typeface="Calibri" panose="020F0502020204030204" pitchFamily="34" charset="0"/>
            </a:endParaRP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972319"/>
            <a:ext cx="12673408" cy="792088"/>
          </a:xfrm>
          <a:prstGeom prst="rect">
            <a:avLst/>
          </a:prstGeom>
          <a:solidFill>
            <a:schemeClr val="bg1">
              <a:lumMod val="85000"/>
            </a:schemeClr>
          </a:solidFill>
        </p:spPr>
        <p:txBody>
          <a:bodyPr vert="horz" lIns="90000" tIns="0" rIns="90000" bIns="0" rtlCol="0" anchor="ctr">
            <a:no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smtClean="0">
                <a:latin typeface="Calibri" panose="020F0502020204030204" pitchFamily="34" charset="0"/>
              </a:rPr>
              <a:t>4 </a:t>
            </a:r>
            <a:r>
              <a:rPr lang="sr-Latn-RS" sz="1600" dirty="0">
                <a:latin typeface="Calibri" panose="020F0502020204030204" pitchFamily="34" charset="0"/>
              </a:rPr>
              <a:t>od 10 građana ističe da bi prijavili svog poslodavca ukoliko bi njih ili njihovog kolegu zaposlio na </a:t>
            </a:r>
            <a:r>
              <a:rPr lang="sr-Latn-RS" sz="1600" dirty="0" smtClean="0">
                <a:latin typeface="Calibri" panose="020F0502020204030204" pitchFamily="34" charset="0"/>
              </a:rPr>
              <a:t>crno, što je porast od 5 p.p. u odnosu na prethodnu godinu. </a:t>
            </a:r>
            <a:r>
              <a:rPr lang="sr-Latn-RS" sz="1600" dirty="0">
                <a:latin typeface="Calibri" panose="020F0502020204030204" pitchFamily="34" charset="0"/>
              </a:rPr>
              <a:t>Strah od gubitka posla i nemešanje u celu problematiku su glavni razlozi za neprijavljivanje zapošljavanja na crno</a:t>
            </a:r>
            <a:r>
              <a:rPr lang="sr-Latn-RS" sz="1600" dirty="0" smtClean="0">
                <a:latin typeface="Calibri" panose="020F0502020204030204" pitchFamily="34" charset="0"/>
              </a:rPr>
              <a:t>. Samo 3% zaposlenih kaže da im više odgovara da ih poslodavac ne prijavi jer tako ostvaruju veća primanja.</a:t>
            </a:r>
            <a:endParaRPr lang="sr-Latn-RS" sz="1600" dirty="0">
              <a:latin typeface="Calibri" panose="020F0502020204030204" pitchFamily="34" charset="0"/>
            </a:endParaRPr>
          </a:p>
        </p:txBody>
      </p:sp>
      <p:grpSp>
        <p:nvGrpSpPr>
          <p:cNvPr id="5" name="Group 4">
            <a:extLst>
              <a:ext uri="{FF2B5EF4-FFF2-40B4-BE49-F238E27FC236}">
                <a16:creationId xmlns="" xmlns:a16="http://schemas.microsoft.com/office/drawing/2014/main" id="{1F8B3BDF-96BC-4622-9882-555CF46C3DD7}"/>
              </a:ext>
            </a:extLst>
          </p:cNvPr>
          <p:cNvGrpSpPr/>
          <p:nvPr/>
        </p:nvGrpSpPr>
        <p:grpSpPr>
          <a:xfrm>
            <a:off x="599207" y="1880968"/>
            <a:ext cx="4151461" cy="3240360"/>
            <a:chOff x="70523" y="815013"/>
            <a:chExt cx="2397639" cy="2164135"/>
          </a:xfrm>
        </p:grpSpPr>
        <p:cxnSp>
          <p:nvCxnSpPr>
            <p:cNvPr id="6" name="Straight Connector 5">
              <a:extLst>
                <a:ext uri="{FF2B5EF4-FFF2-40B4-BE49-F238E27FC236}">
                  <a16:creationId xmlns="" xmlns:a16="http://schemas.microsoft.com/office/drawing/2014/main" id="{C15DEFD4-7AEE-4C79-9726-638EC5F9C027}"/>
                </a:ext>
              </a:extLst>
            </p:cNvPr>
            <p:cNvCxnSpPr/>
            <p:nvPr/>
          </p:nvCxnSpPr>
          <p:spPr>
            <a:xfrm>
              <a:off x="389636" y="2070741"/>
              <a:ext cx="1750473" cy="0"/>
            </a:xfrm>
            <a:prstGeom prst="line">
              <a:avLst/>
            </a:prstGeom>
            <a:ln cap="rnd">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 xmlns:a16="http://schemas.microsoft.com/office/drawing/2014/main" id="{33BFD572-80A6-4210-8DF8-9F9FA72DF496}"/>
                </a:ext>
              </a:extLst>
            </p:cNvPr>
            <p:cNvGraphicFramePr>
              <a:graphicFrameLocks noChangeAspect="1"/>
            </p:cNvGraphicFramePr>
            <p:nvPr>
              <p:extLst>
                <p:ext uri="{D42A27DB-BD31-4B8C-83A1-F6EECF244321}">
                  <p14:modId xmlns:p14="http://schemas.microsoft.com/office/powerpoint/2010/main" val="4095204192"/>
                </p:ext>
              </p:extLst>
            </p:nvPr>
          </p:nvGraphicFramePr>
          <p:xfrm>
            <a:off x="587498" y="815013"/>
            <a:ext cx="1357040" cy="154188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 xmlns:a16="http://schemas.microsoft.com/office/drawing/2014/main" id="{86B12B36-265F-4184-A6B1-334E0AF87DBB}"/>
                </a:ext>
              </a:extLst>
            </p:cNvPr>
            <p:cNvSpPr/>
            <p:nvPr/>
          </p:nvSpPr>
          <p:spPr>
            <a:xfrm>
              <a:off x="70523" y="2157291"/>
              <a:ext cx="2397639" cy="821857"/>
            </a:xfrm>
            <a:prstGeom prst="rect">
              <a:avLst/>
            </a:prstGeom>
          </p:spPr>
          <p:txBody>
            <a:bodyPr vert="horz" lIns="0" tIns="0" rIns="0" bIns="0" rtlCol="0">
              <a:noAutofit/>
            </a:bodyPr>
            <a:lstStyle/>
            <a:p>
              <a:pPr algn="ctr"/>
              <a:r>
                <a:rPr lang="sr-Latn-RS" sz="2000" b="1" dirty="0">
                  <a:solidFill>
                    <a:srgbClr val="C00000"/>
                  </a:solidFill>
                  <a:latin typeface="Calibri" panose="020F0502020204030204" pitchFamily="34" charset="0"/>
                </a:rPr>
                <a:t>PROCENAT GRAĐANA KOJI BI PRIJAVIO SVOG POSLODAVCA UKOLIKO JE NJIH ILI NEKOG OD NJIHOVIH KOLEGA ZAPOSLIO NA CRNO</a:t>
              </a:r>
            </a:p>
          </p:txBody>
        </p:sp>
        <p:sp>
          <p:nvSpPr>
            <p:cNvPr id="10" name="Rectangle 9">
              <a:extLst>
                <a:ext uri="{FF2B5EF4-FFF2-40B4-BE49-F238E27FC236}">
                  <a16:creationId xmlns="" xmlns:a16="http://schemas.microsoft.com/office/drawing/2014/main" id="{A2E1E209-8649-4703-8B66-ACF32D24B334}"/>
                </a:ext>
              </a:extLst>
            </p:cNvPr>
            <p:cNvSpPr/>
            <p:nvPr/>
          </p:nvSpPr>
          <p:spPr>
            <a:xfrm>
              <a:off x="936968" y="1281085"/>
              <a:ext cx="655809" cy="349442"/>
            </a:xfrm>
            <a:prstGeom prst="rect">
              <a:avLst/>
            </a:prstGeom>
          </p:spPr>
          <p:txBody>
            <a:bodyPr wrap="square">
              <a:spAutoFit/>
            </a:bodyPr>
            <a:lstStyle/>
            <a:p>
              <a:pPr algn="ctr"/>
              <a:r>
                <a:rPr lang="sr-Latn-RS" sz="2800" b="1" dirty="0">
                  <a:solidFill>
                    <a:srgbClr val="C00000"/>
                  </a:solidFill>
                  <a:latin typeface="Calibri" panose="020F0502020204030204" pitchFamily="34" charset="0"/>
                </a:rPr>
                <a:t>38%</a:t>
              </a:r>
              <a:endParaRPr lang="en-US" sz="2800" b="1" dirty="0">
                <a:solidFill>
                  <a:srgbClr val="C00000"/>
                </a:solidFill>
                <a:latin typeface="Calibri" panose="020F0502020204030204" pitchFamily="34" charset="0"/>
              </a:endParaRPr>
            </a:p>
          </p:txBody>
        </p:sp>
      </p:grpSp>
      <p:sp>
        <p:nvSpPr>
          <p:cNvPr id="11" name="Rectangle: Rounded Corners 10">
            <a:extLst>
              <a:ext uri="{FF2B5EF4-FFF2-40B4-BE49-F238E27FC236}">
                <a16:creationId xmlns="" xmlns:a16="http://schemas.microsoft.com/office/drawing/2014/main" id="{46A93691-AAFC-4566-BADC-2526CA90C687}"/>
              </a:ext>
            </a:extLst>
          </p:cNvPr>
          <p:cNvSpPr/>
          <p:nvPr/>
        </p:nvSpPr>
        <p:spPr bwMode="gray">
          <a:xfrm>
            <a:off x="599207" y="5535851"/>
            <a:ext cx="4364226" cy="1034922"/>
          </a:xfrm>
          <a:prstGeom prst="roundRect">
            <a:avLst/>
          </a:prstGeom>
          <a:solidFill>
            <a:srgbClr val="1B3D49"/>
          </a:solidFill>
          <a:ln>
            <a:solidFill>
              <a:srgbClr val="004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400" b="1" dirty="0">
                <a:solidFill>
                  <a:schemeClr val="bg1"/>
                </a:solidFill>
                <a:latin typeface="Calibri" panose="020F0502020204030204" pitchFamily="34" charset="0"/>
              </a:rPr>
              <a:t>U septembru prošle godine ovaj procenat je iznosio 33%</a:t>
            </a:r>
            <a:endParaRPr lang="en-US" sz="2400" b="1" dirty="0">
              <a:solidFill>
                <a:schemeClr val="bg1"/>
              </a:solidFill>
              <a:latin typeface="Calibri" panose="020F0502020204030204" pitchFamily="34" charset="0"/>
            </a:endParaRPr>
          </a:p>
        </p:txBody>
      </p:sp>
      <p:graphicFrame>
        <p:nvGraphicFramePr>
          <p:cNvPr id="12" name="Chart 11">
            <a:extLst>
              <a:ext uri="{FF2B5EF4-FFF2-40B4-BE49-F238E27FC236}">
                <a16:creationId xmlns="" xmlns:a16="http://schemas.microsoft.com/office/drawing/2014/main" id="{40E5CA92-32CE-484A-8B62-A2E622641AE1}"/>
              </a:ext>
            </a:extLst>
          </p:cNvPr>
          <p:cNvGraphicFramePr/>
          <p:nvPr>
            <p:extLst>
              <p:ext uri="{D42A27DB-BD31-4B8C-83A1-F6EECF244321}">
                <p14:modId xmlns:p14="http://schemas.microsoft.com/office/powerpoint/2010/main" val="1905380159"/>
              </p:ext>
            </p:extLst>
          </p:nvPr>
        </p:nvGraphicFramePr>
        <p:xfrm>
          <a:off x="5274450" y="2340471"/>
          <a:ext cx="7819313" cy="4317248"/>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Rounded Corners 2">
            <a:extLst>
              <a:ext uri="{FF2B5EF4-FFF2-40B4-BE49-F238E27FC236}">
                <a16:creationId xmlns="" xmlns:a16="http://schemas.microsoft.com/office/drawing/2014/main" id="{605C1411-5C83-4D75-A940-29475523A163}"/>
              </a:ext>
            </a:extLst>
          </p:cNvPr>
          <p:cNvSpPr/>
          <p:nvPr/>
        </p:nvSpPr>
        <p:spPr bwMode="gray">
          <a:xfrm>
            <a:off x="7007919" y="1836415"/>
            <a:ext cx="5616624" cy="504056"/>
          </a:xfrm>
          <a:prstGeom prst="roundRect">
            <a:avLst/>
          </a:prstGeom>
          <a:solidFill>
            <a:srgbClr val="1B3D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2000" b="1" dirty="0" err="1">
                <a:solidFill>
                  <a:schemeClr val="bg1"/>
                </a:solidFill>
              </a:rPr>
              <a:t>Zašto</a:t>
            </a:r>
            <a:r>
              <a:rPr lang="en-US" sz="2000" b="1" dirty="0">
                <a:solidFill>
                  <a:schemeClr val="bg1"/>
                </a:solidFill>
              </a:rPr>
              <a:t> ne </a:t>
            </a:r>
            <a:r>
              <a:rPr lang="en-US" sz="2000" b="1" dirty="0" err="1">
                <a:solidFill>
                  <a:schemeClr val="bg1"/>
                </a:solidFill>
              </a:rPr>
              <a:t>biste</a:t>
            </a:r>
            <a:r>
              <a:rPr lang="en-US" sz="2000" b="1" dirty="0">
                <a:solidFill>
                  <a:schemeClr val="bg1"/>
                </a:solidFill>
              </a:rPr>
              <a:t> </a:t>
            </a:r>
            <a:r>
              <a:rPr lang="en-US" sz="2000" b="1" dirty="0" err="1">
                <a:solidFill>
                  <a:schemeClr val="bg1"/>
                </a:solidFill>
              </a:rPr>
              <a:t>prijavili</a:t>
            </a:r>
            <a:r>
              <a:rPr lang="en-US" sz="2000" b="1" dirty="0">
                <a:solidFill>
                  <a:schemeClr val="bg1"/>
                </a:solidFill>
              </a:rPr>
              <a:t> tog </a:t>
            </a:r>
            <a:r>
              <a:rPr lang="en-US" sz="2000" b="1" dirty="0" err="1">
                <a:solidFill>
                  <a:schemeClr val="bg1"/>
                </a:solidFill>
              </a:rPr>
              <a:t>poslodavca</a:t>
            </a:r>
            <a:r>
              <a:rPr lang="en-US" sz="2000" b="1" dirty="0">
                <a:solidFill>
                  <a:schemeClr val="bg1"/>
                </a:solidFill>
              </a:rPr>
              <a:t>?</a:t>
            </a:r>
          </a:p>
        </p:txBody>
      </p:sp>
      <p:sp>
        <p:nvSpPr>
          <p:cNvPr id="13" name="Content Placeholder 13">
            <a:extLst>
              <a:ext uri="{FF2B5EF4-FFF2-40B4-BE49-F238E27FC236}">
                <a16:creationId xmlns="" xmlns:a16="http://schemas.microsoft.com/office/drawing/2014/main" id="{660483F0-A42D-4183-A985-6E739FE883B7}"/>
              </a:ext>
            </a:extLst>
          </p:cNvPr>
          <p:cNvSpPr txBox="1">
            <a:spLocks/>
          </p:cNvSpPr>
          <p:nvPr/>
        </p:nvSpPr>
        <p:spPr bwMode="gray">
          <a:xfrm>
            <a:off x="5999808" y="6801735"/>
            <a:ext cx="7095922" cy="454994"/>
          </a:xfrm>
          <a:prstGeom prst="rect">
            <a:avLst/>
          </a:prstGeom>
          <a:solidFill>
            <a:schemeClr val="bg1">
              <a:lumMod val="85000"/>
            </a:schemeClr>
          </a:solidFill>
        </p:spPr>
        <p:txBody>
          <a:bodyPr vert="horz" lIns="90000" tIns="0" rIns="90000" bIns="0" rtlCol="0" anchor="ctr">
            <a:normAutofit fontScale="92500" lnSpcReduction="2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oni koji ne bi prijavili svog poslodavca ukoliko ih zapošljava na crno ili znaju da neki kolega radi na crno (62% od ciljne populacije)</a:t>
            </a:r>
            <a:endParaRPr lang="en-GB" sz="1600" i="1" dirty="0">
              <a:latin typeface="Calibri" panose="020F0502020204030204" pitchFamily="34" charset="0"/>
            </a:endParaRPr>
          </a:p>
        </p:txBody>
      </p:sp>
    </p:spTree>
    <p:extLst>
      <p:ext uri="{BB962C8B-B14F-4D97-AF65-F5344CB8AC3E}">
        <p14:creationId xmlns:p14="http://schemas.microsoft.com/office/powerpoint/2010/main" val="78260788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7516190" cy="598488"/>
          </a:xfrm>
        </p:spPr>
        <p:txBody>
          <a:bodyPr/>
          <a:lstStyle/>
          <a:p>
            <a:r>
              <a:rPr lang="sr-Latn-CS" sz="3200" dirty="0" smtClean="0"/>
              <a:t>Radno-pravni </a:t>
            </a:r>
            <a:r>
              <a:rPr lang="sr-Latn-CS" sz="3200" dirty="0"/>
              <a:t>status i rad bez ugovora</a:t>
            </a:r>
          </a:p>
        </p:txBody>
      </p:sp>
      <p:sp>
        <p:nvSpPr>
          <p:cNvPr id="14" name="Content Placeholder 13"/>
          <p:cNvSpPr>
            <a:spLocks noGrp="1"/>
          </p:cNvSpPr>
          <p:nvPr>
            <p:ph type="body" sz="quarter" idx="14"/>
          </p:nvPr>
        </p:nvSpPr>
        <p:spPr>
          <a:xfrm>
            <a:off x="383183" y="6954723"/>
            <a:ext cx="4392487" cy="336878"/>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6"/>
            <a:ext cx="12673408" cy="461085"/>
          </a:xfrm>
          <a:prstGeom prst="rect">
            <a:avLst/>
          </a:prstGeom>
          <a:solidFill>
            <a:schemeClr val="bg1">
              <a:lumMod val="85000"/>
            </a:schemeClr>
          </a:solidFill>
        </p:spPr>
        <p:txBody>
          <a:bodyPr vert="horz" lIns="90000" tIns="0" rIns="90000" bIns="0" rtlCol="0" anchor="ctr">
            <a:no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Među zaposlenima </a:t>
            </a:r>
            <a:r>
              <a:rPr lang="sr-Latn-RS" sz="1600" dirty="0" smtClean="0">
                <a:latin typeface="Calibri" panose="020F0502020204030204" pitchFamily="34" charset="0"/>
              </a:rPr>
              <a:t>čak 14</a:t>
            </a:r>
            <a:r>
              <a:rPr lang="sr-Latn-RS" sz="1600" dirty="0">
                <a:latin typeface="Calibri" panose="020F0502020204030204" pitchFamily="34" charset="0"/>
              </a:rPr>
              <a:t>% navodi da radi bez </a:t>
            </a:r>
            <a:r>
              <a:rPr lang="sr-Latn-RS" sz="1600" dirty="0" smtClean="0">
                <a:latin typeface="Calibri" panose="020F0502020204030204" pitchFamily="34" charset="0"/>
              </a:rPr>
              <a:t>ugovora odnosno „na crno“. </a:t>
            </a:r>
            <a:endParaRPr lang="sr-Latn-RS" sz="1600" dirty="0">
              <a:latin typeface="Calibri" panose="020F0502020204030204" pitchFamily="34" charset="0"/>
            </a:endParaRPr>
          </a:p>
        </p:txBody>
      </p:sp>
      <p:graphicFrame>
        <p:nvGraphicFramePr>
          <p:cNvPr id="5" name="Chart 4">
            <a:extLst>
              <a:ext uri="{FF2B5EF4-FFF2-40B4-BE49-F238E27FC236}">
                <a16:creationId xmlns="" xmlns:a16="http://schemas.microsoft.com/office/drawing/2014/main" id="{7A61BE31-BD23-4685-9539-E133B05DC7BB}"/>
              </a:ext>
            </a:extLst>
          </p:cNvPr>
          <p:cNvGraphicFramePr/>
          <p:nvPr>
            <p:extLst>
              <p:ext uri="{D42A27DB-BD31-4B8C-83A1-F6EECF244321}">
                <p14:modId xmlns:p14="http://schemas.microsoft.com/office/powerpoint/2010/main" val="2188963547"/>
              </p:ext>
            </p:extLst>
          </p:nvPr>
        </p:nvGraphicFramePr>
        <p:xfrm>
          <a:off x="343169" y="1836415"/>
          <a:ext cx="7600854" cy="4954286"/>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a:extLst>
              <a:ext uri="{FF2B5EF4-FFF2-40B4-BE49-F238E27FC236}">
                <a16:creationId xmlns="" xmlns:a16="http://schemas.microsoft.com/office/drawing/2014/main" id="{849C93F9-B3EE-45B0-9DA0-5A1F5E82B24D}"/>
              </a:ext>
            </a:extLst>
          </p:cNvPr>
          <p:cNvGrpSpPr/>
          <p:nvPr/>
        </p:nvGrpSpPr>
        <p:grpSpPr>
          <a:xfrm>
            <a:off x="8703639" y="1847826"/>
            <a:ext cx="2962074" cy="3030823"/>
            <a:chOff x="70523" y="815013"/>
            <a:chExt cx="2397639" cy="2164135"/>
          </a:xfrm>
        </p:grpSpPr>
        <p:cxnSp>
          <p:nvCxnSpPr>
            <p:cNvPr id="18" name="Straight Connector 17">
              <a:extLst>
                <a:ext uri="{FF2B5EF4-FFF2-40B4-BE49-F238E27FC236}">
                  <a16:creationId xmlns="" xmlns:a16="http://schemas.microsoft.com/office/drawing/2014/main" id="{3AD410A3-06DF-466F-A6D4-D6745507C555}"/>
                </a:ext>
              </a:extLst>
            </p:cNvPr>
            <p:cNvCxnSpPr/>
            <p:nvPr/>
          </p:nvCxnSpPr>
          <p:spPr>
            <a:xfrm>
              <a:off x="389636" y="2070741"/>
              <a:ext cx="1750473" cy="0"/>
            </a:xfrm>
            <a:prstGeom prst="line">
              <a:avLst/>
            </a:prstGeom>
            <a:ln cap="rnd">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19" name="Chart 18">
              <a:extLst>
                <a:ext uri="{FF2B5EF4-FFF2-40B4-BE49-F238E27FC236}">
                  <a16:creationId xmlns="" xmlns:a16="http://schemas.microsoft.com/office/drawing/2014/main" id="{0D668347-9BF3-436D-BD21-242B4DB2659B}"/>
                </a:ext>
              </a:extLst>
            </p:cNvPr>
            <p:cNvGraphicFramePr>
              <a:graphicFrameLocks noChangeAspect="1"/>
            </p:cNvGraphicFramePr>
            <p:nvPr>
              <p:extLst/>
            </p:nvPr>
          </p:nvGraphicFramePr>
          <p:xfrm>
            <a:off x="587498" y="815013"/>
            <a:ext cx="1357040" cy="1541886"/>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a:extLst>
                <a:ext uri="{FF2B5EF4-FFF2-40B4-BE49-F238E27FC236}">
                  <a16:creationId xmlns="" xmlns:a16="http://schemas.microsoft.com/office/drawing/2014/main" id="{5E2ED05E-8655-4C29-9FC0-11D9C327FC86}"/>
                </a:ext>
              </a:extLst>
            </p:cNvPr>
            <p:cNvSpPr/>
            <p:nvPr/>
          </p:nvSpPr>
          <p:spPr>
            <a:xfrm>
              <a:off x="70523" y="2157291"/>
              <a:ext cx="2397639" cy="821857"/>
            </a:xfrm>
            <a:prstGeom prst="rect">
              <a:avLst/>
            </a:prstGeom>
          </p:spPr>
          <p:txBody>
            <a:bodyPr vert="horz" lIns="0" tIns="0" rIns="0" bIns="0" rtlCol="0">
              <a:noAutofit/>
            </a:bodyPr>
            <a:lstStyle/>
            <a:p>
              <a:pPr algn="ctr"/>
              <a:r>
                <a:rPr lang="sr-Latn-RS" sz="2000" b="1" dirty="0">
                  <a:solidFill>
                    <a:srgbClr val="C00000"/>
                  </a:solidFill>
                  <a:latin typeface="Calibri" panose="020F0502020204030204" pitchFamily="34" charset="0"/>
                </a:rPr>
                <a:t>PROCENAT ZAPOSLENIH KOJI ISTIČU DA RADE BEZ UGOVORA</a:t>
              </a:r>
            </a:p>
          </p:txBody>
        </p:sp>
        <p:sp>
          <p:nvSpPr>
            <p:cNvPr id="21" name="Rectangle 20">
              <a:extLst>
                <a:ext uri="{FF2B5EF4-FFF2-40B4-BE49-F238E27FC236}">
                  <a16:creationId xmlns="" xmlns:a16="http://schemas.microsoft.com/office/drawing/2014/main" id="{76753897-890E-4EAD-A6E8-1D27010FB592}"/>
                </a:ext>
              </a:extLst>
            </p:cNvPr>
            <p:cNvSpPr/>
            <p:nvPr/>
          </p:nvSpPr>
          <p:spPr>
            <a:xfrm>
              <a:off x="936968" y="1281085"/>
              <a:ext cx="655809" cy="373601"/>
            </a:xfrm>
            <a:prstGeom prst="rect">
              <a:avLst/>
            </a:prstGeom>
          </p:spPr>
          <p:txBody>
            <a:bodyPr wrap="square">
              <a:spAutoFit/>
            </a:bodyPr>
            <a:lstStyle/>
            <a:p>
              <a:pPr algn="ctr"/>
              <a:r>
                <a:rPr lang="sr-Latn-RS" sz="2800" b="1" dirty="0">
                  <a:solidFill>
                    <a:srgbClr val="C00000"/>
                  </a:solidFill>
                  <a:latin typeface="Calibri" panose="020F0502020204030204" pitchFamily="34" charset="0"/>
                </a:rPr>
                <a:t>14%</a:t>
              </a:r>
              <a:endParaRPr lang="en-US" sz="2800" b="1" dirty="0">
                <a:solidFill>
                  <a:srgbClr val="C00000"/>
                </a:solidFill>
                <a:latin typeface="Calibri" panose="020F0502020204030204" pitchFamily="34" charset="0"/>
              </a:endParaRPr>
            </a:p>
          </p:txBody>
        </p:sp>
      </p:grpSp>
      <p:sp>
        <p:nvSpPr>
          <p:cNvPr id="22" name="Content Placeholder 13">
            <a:extLst>
              <a:ext uri="{FF2B5EF4-FFF2-40B4-BE49-F238E27FC236}">
                <a16:creationId xmlns="" xmlns:a16="http://schemas.microsoft.com/office/drawing/2014/main" id="{2C6EE580-6228-4EFC-87C9-C14C036CC50B}"/>
              </a:ext>
            </a:extLst>
          </p:cNvPr>
          <p:cNvSpPr txBox="1">
            <a:spLocks/>
          </p:cNvSpPr>
          <p:nvPr/>
        </p:nvSpPr>
        <p:spPr bwMode="gray">
          <a:xfrm>
            <a:off x="9528199" y="6948983"/>
            <a:ext cx="3620926" cy="334734"/>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a:t>
            </a:r>
            <a:r>
              <a:rPr lang="pl-PL" sz="1600" i="1" dirty="0">
                <a:latin typeface="Calibri" panose="020F0502020204030204" pitchFamily="34" charset="0"/>
              </a:rPr>
              <a:t>zaposleni (40% od ciljne populacije)</a:t>
            </a:r>
            <a:endParaRPr lang="en-GB" sz="1600" i="1" dirty="0">
              <a:latin typeface="Calibri" panose="020F0502020204030204" pitchFamily="34" charset="0"/>
            </a:endParaRPr>
          </a:p>
        </p:txBody>
      </p:sp>
      <p:sp>
        <p:nvSpPr>
          <p:cNvPr id="4" name="Rectangle: Rounded Corners 3">
            <a:extLst>
              <a:ext uri="{FF2B5EF4-FFF2-40B4-BE49-F238E27FC236}">
                <a16:creationId xmlns="" xmlns:a16="http://schemas.microsoft.com/office/drawing/2014/main" id="{860CAE5F-23A9-424A-ACE3-3E555917FB23}"/>
              </a:ext>
            </a:extLst>
          </p:cNvPr>
          <p:cNvSpPr/>
          <p:nvPr/>
        </p:nvSpPr>
        <p:spPr bwMode="gray">
          <a:xfrm>
            <a:off x="8088039" y="5193373"/>
            <a:ext cx="4635185" cy="1597328"/>
          </a:xfrm>
          <a:prstGeom prst="roundRect">
            <a:avLst/>
          </a:prstGeom>
          <a:solidFill>
            <a:srgbClr val="00768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1800" b="1" dirty="0">
                <a:solidFill>
                  <a:schemeClr val="bg1"/>
                </a:solidFill>
                <a:latin typeface="Calibri" panose="020F0502020204030204" pitchFamily="34" charset="0"/>
              </a:rPr>
              <a:t>NEAKTIVNI + NEZAPOSLENI </a:t>
            </a:r>
          </a:p>
          <a:p>
            <a:pPr algn="ctr">
              <a:lnSpc>
                <a:spcPct val="110000"/>
              </a:lnSpc>
              <a:spcBef>
                <a:spcPts val="2400"/>
              </a:spcBef>
              <a:buClr>
                <a:schemeClr val="bg2"/>
              </a:buClr>
            </a:pPr>
            <a:r>
              <a:rPr lang="sr-Latn-RS" sz="1800" dirty="0">
                <a:solidFill>
                  <a:schemeClr val="bg1"/>
                </a:solidFill>
                <a:latin typeface="Calibri" panose="020F0502020204030204" pitchFamily="34" charset="0"/>
              </a:rPr>
              <a:t>Treba imati u vidu da Republički zavod za statistiku koristi drugačiju metodologiju prilikom utvrđivanja stope (ne)zaposlenosti</a:t>
            </a:r>
            <a:endParaRPr lang="en-US" sz="1800" dirty="0">
              <a:solidFill>
                <a:schemeClr val="bg1"/>
              </a:solidFill>
              <a:latin typeface="Calibri" panose="020F0502020204030204" pitchFamily="34" charset="0"/>
            </a:endParaRPr>
          </a:p>
        </p:txBody>
      </p:sp>
      <p:sp>
        <p:nvSpPr>
          <p:cNvPr id="10" name="Arrow: Right 9">
            <a:extLst>
              <a:ext uri="{FF2B5EF4-FFF2-40B4-BE49-F238E27FC236}">
                <a16:creationId xmlns="" xmlns:a16="http://schemas.microsoft.com/office/drawing/2014/main" id="{AAFA9836-A7D7-49DF-9468-E68F247F7FF1}"/>
              </a:ext>
            </a:extLst>
          </p:cNvPr>
          <p:cNvSpPr/>
          <p:nvPr/>
        </p:nvSpPr>
        <p:spPr bwMode="gray">
          <a:xfrm>
            <a:off x="7259970" y="5508823"/>
            <a:ext cx="648072" cy="648072"/>
          </a:xfrm>
          <a:prstGeom prst="rightArrow">
            <a:avLst/>
          </a:prstGeom>
          <a:solidFill>
            <a:srgbClr val="007681"/>
          </a:solidFill>
          <a:ln/>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US" sz="2000" dirty="0">
              <a:solidFill>
                <a:schemeClr val="bg1"/>
              </a:solidFill>
            </a:endParaRPr>
          </a:p>
        </p:txBody>
      </p:sp>
    </p:spTree>
    <p:extLst>
      <p:ext uri="{BB962C8B-B14F-4D97-AF65-F5344CB8AC3E}">
        <p14:creationId xmlns:p14="http://schemas.microsoft.com/office/powerpoint/2010/main" val="136346985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48344" y="494969"/>
            <a:ext cx="5431196" cy="598488"/>
          </a:xfrm>
        </p:spPr>
        <p:txBody>
          <a:bodyPr/>
          <a:lstStyle/>
          <a:p>
            <a:r>
              <a:rPr lang="sr-Latn-CS" dirty="0"/>
              <a:t>Metodološke napomene</a:t>
            </a:r>
            <a:endParaRPr lang="en-GB" dirty="0"/>
          </a:p>
        </p:txBody>
      </p:sp>
      <p:graphicFrame>
        <p:nvGraphicFramePr>
          <p:cNvPr id="19" name="Table 18">
            <a:extLst>
              <a:ext uri="{FF2B5EF4-FFF2-40B4-BE49-F238E27FC236}">
                <a16:creationId xmlns="" xmlns:a16="http://schemas.microsoft.com/office/drawing/2014/main" id="{6B3ABD8C-CADD-42F9-835B-4330EB2CCEB9}"/>
              </a:ext>
            </a:extLst>
          </p:cNvPr>
          <p:cNvGraphicFramePr>
            <a:graphicFrameLocks noGrp="1"/>
          </p:cNvGraphicFramePr>
          <p:nvPr>
            <p:extLst>
              <p:ext uri="{D42A27DB-BD31-4B8C-83A1-F6EECF244321}">
                <p14:modId xmlns:p14="http://schemas.microsoft.com/office/powerpoint/2010/main" val="56285442"/>
              </p:ext>
            </p:extLst>
          </p:nvPr>
        </p:nvGraphicFramePr>
        <p:xfrm>
          <a:off x="478939" y="1260351"/>
          <a:ext cx="12433635" cy="5723807"/>
        </p:xfrm>
        <a:graphic>
          <a:graphicData uri="http://schemas.openxmlformats.org/drawingml/2006/table">
            <a:tbl>
              <a:tblPr firstRow="1" firstCol="1" bandRow="1">
                <a:tableStyleId>{5C22544A-7EE6-4342-B048-85BDC9FD1C3A}</a:tableStyleId>
              </a:tblPr>
              <a:tblGrid>
                <a:gridCol w="2817838">
                  <a:extLst>
                    <a:ext uri="{9D8B030D-6E8A-4147-A177-3AD203B41FA5}">
                      <a16:colId xmlns="" xmlns:a16="http://schemas.microsoft.com/office/drawing/2014/main" val="3874192623"/>
                    </a:ext>
                  </a:extLst>
                </a:gridCol>
                <a:gridCol w="9615797">
                  <a:extLst>
                    <a:ext uri="{9D8B030D-6E8A-4147-A177-3AD203B41FA5}">
                      <a16:colId xmlns="" xmlns:a16="http://schemas.microsoft.com/office/drawing/2014/main" val="3285916479"/>
                    </a:ext>
                  </a:extLst>
                </a:gridCol>
              </a:tblGrid>
              <a:tr h="739282">
                <a:tc>
                  <a:txBody>
                    <a:bodyPr/>
                    <a:lstStyle/>
                    <a:p>
                      <a:pPr marL="228600" algn="r">
                        <a:spcAft>
                          <a:spcPts val="0"/>
                        </a:spcAft>
                        <a:tabLst>
                          <a:tab pos="457200" algn="l"/>
                        </a:tabLst>
                      </a:pPr>
                      <a:r>
                        <a:rPr lang="sr-Latn-CS" sz="2200" b="1" dirty="0">
                          <a:solidFill>
                            <a:schemeClr val="bg1"/>
                          </a:solidFill>
                          <a:effectLst/>
                          <a:latin typeface="Calibri" panose="020F0502020204030204" pitchFamily="34" charset="0"/>
                        </a:rPr>
                        <a:t>Realizacija:</a:t>
                      </a:r>
                      <a:endParaRPr lang="en-US" sz="2200" b="1"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l">
                        <a:spcAft>
                          <a:spcPts val="0"/>
                        </a:spcAft>
                      </a:pPr>
                      <a:r>
                        <a:rPr lang="sr-Latn-CS" sz="2000" b="1" dirty="0">
                          <a:solidFill>
                            <a:schemeClr val="bg1"/>
                          </a:solidFill>
                          <a:effectLst/>
                          <a:latin typeface="Calibri" panose="020F0502020204030204" pitchFamily="34" charset="0"/>
                        </a:rPr>
                        <a:t>Terensko istraživanje sprovedeno u periodu od  18.</a:t>
                      </a:r>
                      <a:r>
                        <a:rPr lang="sr-Latn-CS" sz="2000" b="1" baseline="0" dirty="0">
                          <a:solidFill>
                            <a:schemeClr val="bg1"/>
                          </a:solidFill>
                          <a:effectLst/>
                          <a:latin typeface="Calibri" panose="020F0502020204030204" pitchFamily="34" charset="0"/>
                        </a:rPr>
                        <a:t> </a:t>
                      </a:r>
                      <a:r>
                        <a:rPr lang="sr-Latn-CS" sz="2000" b="1" dirty="0">
                          <a:solidFill>
                            <a:schemeClr val="bg1"/>
                          </a:solidFill>
                          <a:effectLst/>
                          <a:latin typeface="Calibri" panose="020F0502020204030204" pitchFamily="34" charset="0"/>
                        </a:rPr>
                        <a:t>do 30. maja</a:t>
                      </a:r>
                      <a:r>
                        <a:rPr lang="sr-Latn-CS" sz="2000" b="1" baseline="0" dirty="0">
                          <a:solidFill>
                            <a:schemeClr val="bg1"/>
                          </a:solidFill>
                          <a:effectLst/>
                          <a:latin typeface="Calibri" panose="020F0502020204030204" pitchFamily="34" charset="0"/>
                        </a:rPr>
                        <a:t> </a:t>
                      </a:r>
                      <a:r>
                        <a:rPr lang="sr-Latn-CS" sz="2000" b="1" dirty="0">
                          <a:solidFill>
                            <a:schemeClr val="bg1"/>
                          </a:solidFill>
                          <a:effectLst/>
                          <a:latin typeface="Calibri" panose="020F0502020204030204" pitchFamily="34" charset="0"/>
                        </a:rPr>
                        <a:t>2018. godine</a:t>
                      </a:r>
                      <a:endParaRPr lang="en-US" sz="2000" b="1"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 xmlns:a16="http://schemas.microsoft.com/office/drawing/2014/main" val="1134639749"/>
                  </a:ext>
                </a:extLst>
              </a:tr>
              <a:tr h="369641">
                <a:tc>
                  <a:txBody>
                    <a:bodyPr/>
                    <a:lstStyle/>
                    <a:p>
                      <a:pPr marL="228600" algn="r">
                        <a:spcAft>
                          <a:spcPts val="0"/>
                        </a:spcAft>
                        <a:tabLst>
                          <a:tab pos="457200" algn="l"/>
                        </a:tabLst>
                      </a:pPr>
                      <a:r>
                        <a:rPr lang="sr-Latn-CS" sz="2200" b="1" dirty="0">
                          <a:solidFill>
                            <a:schemeClr val="bg1"/>
                          </a:solidFill>
                          <a:effectLst/>
                          <a:latin typeface="Calibri" panose="020F0502020204030204" pitchFamily="34" charset="0"/>
                        </a:rPr>
                        <a:t>Uzorački okvir: </a:t>
                      </a:r>
                      <a:endParaRPr lang="en-US" sz="2200" b="1"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l">
                        <a:spcAft>
                          <a:spcPts val="0"/>
                        </a:spcAft>
                      </a:pPr>
                      <a:r>
                        <a:rPr lang="sr-Latn-CS" sz="2000" b="1" dirty="0">
                          <a:solidFill>
                            <a:schemeClr val="bg1"/>
                          </a:solidFill>
                          <a:effectLst/>
                          <a:latin typeface="Calibri" panose="020F0502020204030204" pitchFamily="34" charset="0"/>
                        </a:rPr>
                        <a:t>Populacija Srbije 18+</a:t>
                      </a:r>
                      <a:endParaRPr lang="en-US" sz="2000" b="1"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 xmlns:a16="http://schemas.microsoft.com/office/drawing/2014/main" val="819056302"/>
                  </a:ext>
                </a:extLst>
              </a:tr>
              <a:tr h="369641">
                <a:tc>
                  <a:txBody>
                    <a:bodyPr/>
                    <a:lstStyle/>
                    <a:p>
                      <a:pPr marL="228600" algn="r">
                        <a:spcAft>
                          <a:spcPts val="0"/>
                        </a:spcAft>
                        <a:tabLst>
                          <a:tab pos="457200" algn="l"/>
                        </a:tabLst>
                      </a:pPr>
                      <a:r>
                        <a:rPr lang="sr-Latn-CS" sz="2200" b="1" dirty="0">
                          <a:solidFill>
                            <a:schemeClr val="bg1"/>
                          </a:solidFill>
                          <a:effectLst/>
                          <a:latin typeface="Calibri" panose="020F0502020204030204" pitchFamily="34" charset="0"/>
                        </a:rPr>
                        <a:t>Veličina uzorka: </a:t>
                      </a:r>
                      <a:endParaRPr lang="en-US" sz="2200" b="1"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l">
                        <a:spcAft>
                          <a:spcPts val="0"/>
                        </a:spcAft>
                      </a:pPr>
                      <a:r>
                        <a:rPr lang="sr-Latn-CS" sz="2000" b="1" dirty="0">
                          <a:solidFill>
                            <a:schemeClr val="bg1"/>
                          </a:solidFill>
                          <a:effectLst/>
                          <a:latin typeface="Calibri" panose="020F0502020204030204" pitchFamily="34" charset="0"/>
                        </a:rPr>
                        <a:t>1025 ispitanika</a:t>
                      </a:r>
                      <a:endParaRPr lang="en-US" sz="2000" b="1"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 xmlns:a16="http://schemas.microsoft.com/office/drawing/2014/main" val="1662836723"/>
                  </a:ext>
                </a:extLst>
              </a:tr>
              <a:tr h="369641">
                <a:tc rowSpan="4">
                  <a:txBody>
                    <a:bodyPr/>
                    <a:lstStyle/>
                    <a:p>
                      <a:pPr marL="228600" algn="r">
                        <a:spcAft>
                          <a:spcPts val="0"/>
                        </a:spcAft>
                        <a:tabLst>
                          <a:tab pos="457200" algn="l"/>
                        </a:tabLst>
                      </a:pPr>
                      <a:r>
                        <a:rPr lang="sr-Latn-CS" sz="2200" b="1" dirty="0">
                          <a:solidFill>
                            <a:schemeClr val="bg1"/>
                          </a:solidFill>
                          <a:effectLst/>
                          <a:latin typeface="Calibri" panose="020F0502020204030204" pitchFamily="34" charset="0"/>
                        </a:rPr>
                        <a:t>Tip uzorka:</a:t>
                      </a:r>
                      <a:endParaRPr lang="en-US" sz="2200" b="1"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l">
                        <a:spcAft>
                          <a:spcPts val="0"/>
                        </a:spcAft>
                      </a:pPr>
                      <a:r>
                        <a:rPr lang="sr-Latn-CS" sz="2000" b="1" dirty="0">
                          <a:solidFill>
                            <a:schemeClr val="bg1"/>
                          </a:solidFill>
                          <a:effectLst/>
                          <a:latin typeface="Calibri" panose="020F0502020204030204" pitchFamily="34" charset="0"/>
                        </a:rPr>
                        <a:t>Troetapni slučajan reprezentativni stratifikovani uzorak</a:t>
                      </a:r>
                      <a:endParaRPr lang="en-US" sz="2000" b="1"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 xmlns:a16="http://schemas.microsoft.com/office/drawing/2014/main" val="1675547136"/>
                  </a:ext>
                </a:extLst>
              </a:tr>
              <a:tr h="369641">
                <a:tc vMerge="1">
                  <a:txBody>
                    <a:bodyPr/>
                    <a:lstStyle/>
                    <a:p>
                      <a:endParaRPr lang="en-US"/>
                    </a:p>
                  </a:txBody>
                  <a:tcPr/>
                </a:tc>
                <a:tc>
                  <a:txBody>
                    <a:bodyPr/>
                    <a:lstStyle/>
                    <a:p>
                      <a:pPr algn="l">
                        <a:spcAft>
                          <a:spcPts val="0"/>
                        </a:spcAft>
                      </a:pPr>
                      <a:r>
                        <a:rPr lang="sr-Latn-CS" sz="2000" b="1" dirty="0">
                          <a:solidFill>
                            <a:schemeClr val="bg1"/>
                          </a:solidFill>
                          <a:effectLst/>
                          <a:latin typeface="Calibri" panose="020F0502020204030204" pitchFamily="34" charset="0"/>
                        </a:rPr>
                        <a:t>Jedinica prve etape: Teritorija biračkih mesta</a:t>
                      </a:r>
                      <a:endParaRPr lang="en-US" sz="2000" b="1"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 xmlns:a16="http://schemas.microsoft.com/office/drawing/2014/main" val="2672442236"/>
                  </a:ext>
                </a:extLst>
              </a:tr>
              <a:tr h="369641">
                <a:tc vMerge="1">
                  <a:txBody>
                    <a:bodyPr/>
                    <a:lstStyle/>
                    <a:p>
                      <a:endParaRPr lang="en-US"/>
                    </a:p>
                  </a:txBody>
                  <a:tcPr/>
                </a:tc>
                <a:tc>
                  <a:txBody>
                    <a:bodyPr/>
                    <a:lstStyle/>
                    <a:p>
                      <a:pPr algn="l">
                        <a:spcAft>
                          <a:spcPts val="0"/>
                        </a:spcAft>
                      </a:pPr>
                      <a:r>
                        <a:rPr lang="sr-Latn-CS" sz="2000" b="1" dirty="0">
                          <a:solidFill>
                            <a:schemeClr val="bg1"/>
                          </a:solidFill>
                          <a:effectLst/>
                          <a:latin typeface="Calibri" panose="020F0502020204030204" pitchFamily="34" charset="0"/>
                        </a:rPr>
                        <a:t>Jedinica druge etape: Domaćinstva (SRSWoR – slučajnim korakom)</a:t>
                      </a:r>
                      <a:endParaRPr lang="en-US" sz="2000" b="1"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 xmlns:a16="http://schemas.microsoft.com/office/drawing/2014/main" val="3884423052"/>
                  </a:ext>
                </a:extLst>
              </a:tr>
              <a:tr h="369641">
                <a:tc vMerge="1">
                  <a:txBody>
                    <a:bodyPr/>
                    <a:lstStyle/>
                    <a:p>
                      <a:endParaRPr lang="en-US"/>
                    </a:p>
                  </a:txBody>
                  <a:tcPr/>
                </a:tc>
                <a:tc>
                  <a:txBody>
                    <a:bodyPr/>
                    <a:lstStyle/>
                    <a:p>
                      <a:pPr algn="l">
                        <a:spcAft>
                          <a:spcPts val="0"/>
                        </a:spcAft>
                      </a:pPr>
                      <a:r>
                        <a:rPr lang="sr-Latn-CS" sz="2000" b="1" dirty="0">
                          <a:solidFill>
                            <a:schemeClr val="bg1"/>
                          </a:solidFill>
                          <a:effectLst/>
                          <a:latin typeface="Calibri" panose="020F0502020204030204" pitchFamily="34" charset="0"/>
                        </a:rPr>
                        <a:t>Jedinica treće etape: Ispitanici u okviru domaćinstva</a:t>
                      </a:r>
                      <a:endParaRPr lang="en-US" sz="2000" b="1"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 xmlns:a16="http://schemas.microsoft.com/office/drawing/2014/main" val="1891158555"/>
                  </a:ext>
                </a:extLst>
              </a:tr>
              <a:tr h="369641">
                <a:tc>
                  <a:txBody>
                    <a:bodyPr/>
                    <a:lstStyle/>
                    <a:p>
                      <a:pPr marL="228600" algn="r">
                        <a:spcAft>
                          <a:spcPts val="0"/>
                        </a:spcAft>
                        <a:tabLst>
                          <a:tab pos="457200" algn="l"/>
                        </a:tabLst>
                      </a:pPr>
                      <a:r>
                        <a:rPr lang="sr-Latn-CS" sz="2200" b="1" dirty="0">
                          <a:solidFill>
                            <a:schemeClr val="bg1"/>
                          </a:solidFill>
                          <a:effectLst/>
                          <a:latin typeface="Calibri" panose="020F0502020204030204" pitchFamily="34" charset="0"/>
                        </a:rPr>
                        <a:t>Tip istraživanja:</a:t>
                      </a:r>
                      <a:endParaRPr lang="en-US" sz="2200" b="1"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l">
                        <a:spcAft>
                          <a:spcPts val="0"/>
                        </a:spcAft>
                      </a:pPr>
                      <a:r>
                        <a:rPr lang="sr-Latn-CS" sz="2000" b="1" dirty="0">
                          <a:solidFill>
                            <a:schemeClr val="bg1"/>
                          </a:solidFill>
                          <a:effectLst/>
                          <a:latin typeface="Calibri" panose="020F0502020204030204" pitchFamily="34" charset="0"/>
                        </a:rPr>
                        <a:t>Omnibus, terenski upitnik prosečne dužine 45 minuta</a:t>
                      </a:r>
                      <a:endParaRPr lang="en-US" sz="2000" b="1"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 xmlns:a16="http://schemas.microsoft.com/office/drawing/2014/main" val="3234696853"/>
                  </a:ext>
                </a:extLst>
              </a:tr>
              <a:tr h="739282">
                <a:tc>
                  <a:txBody>
                    <a:bodyPr/>
                    <a:lstStyle/>
                    <a:p>
                      <a:pPr marL="228600" algn="r">
                        <a:spcAft>
                          <a:spcPts val="0"/>
                        </a:spcAft>
                        <a:tabLst>
                          <a:tab pos="457200" algn="l"/>
                        </a:tabLst>
                      </a:pPr>
                      <a:r>
                        <a:rPr lang="sr-Latn-CS" sz="2200" b="1" dirty="0">
                          <a:solidFill>
                            <a:schemeClr val="bg1"/>
                          </a:solidFill>
                          <a:effectLst/>
                          <a:latin typeface="Calibri" panose="020F0502020204030204" pitchFamily="34" charset="0"/>
                        </a:rPr>
                        <a:t>Mesta istraživanja:</a:t>
                      </a:r>
                      <a:endParaRPr lang="en-US" sz="2200" b="1"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l">
                        <a:spcAft>
                          <a:spcPts val="0"/>
                        </a:spcAft>
                      </a:pPr>
                      <a:r>
                        <a:rPr lang="sr-Latn-CS" sz="2000" b="1" dirty="0">
                          <a:solidFill>
                            <a:schemeClr val="bg1"/>
                          </a:solidFill>
                          <a:effectLst/>
                          <a:latin typeface="Calibri" panose="020F0502020204030204" pitchFamily="34" charset="0"/>
                        </a:rPr>
                        <a:t>67 opština iz Srbije, 127 mesnih zajednica, gradske, prigradske i seoske životne sredine</a:t>
                      </a:r>
                      <a:endParaRPr lang="en-US" sz="2000" b="1"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 xmlns:a16="http://schemas.microsoft.com/office/drawing/2014/main" val="4144811644"/>
                  </a:ext>
                </a:extLst>
              </a:tr>
              <a:tr h="369641">
                <a:tc>
                  <a:txBody>
                    <a:bodyPr/>
                    <a:lstStyle/>
                    <a:p>
                      <a:pPr marL="228600" algn="r">
                        <a:spcAft>
                          <a:spcPts val="0"/>
                        </a:spcAft>
                        <a:tabLst>
                          <a:tab pos="457200" algn="l"/>
                        </a:tabLst>
                      </a:pPr>
                      <a:r>
                        <a:rPr lang="sr-Latn-CS" sz="2200" b="1" dirty="0">
                          <a:solidFill>
                            <a:schemeClr val="bg1"/>
                          </a:solidFill>
                          <a:effectLst/>
                          <a:latin typeface="Calibri" panose="020F0502020204030204" pitchFamily="34" charset="0"/>
                        </a:rPr>
                        <a:t>Poststratifikacija:</a:t>
                      </a:r>
                      <a:endParaRPr lang="en-US" sz="2200" b="1"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l">
                        <a:spcBef>
                          <a:spcPts val="1200"/>
                        </a:spcBef>
                        <a:spcAft>
                          <a:spcPts val="300"/>
                        </a:spcAft>
                      </a:pPr>
                      <a:r>
                        <a:rPr lang="sr-Latn-CS" sz="2000" b="1" dirty="0">
                          <a:solidFill>
                            <a:schemeClr val="bg1"/>
                          </a:solidFill>
                          <a:effectLst/>
                          <a:latin typeface="Calibri" panose="020F0502020204030204" pitchFamily="34" charset="0"/>
                        </a:rPr>
                        <a:t>Po polu, godinama i regionu</a:t>
                      </a:r>
                      <a:endParaRPr lang="en-US" sz="2000" b="1" i="1" dirty="0">
                        <a:solidFill>
                          <a:schemeClr val="bg1"/>
                        </a:solidFill>
                        <a:effectLst/>
                        <a:latin typeface="Calibri" panose="020F0502020204030204" pitchFamily="34"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 xmlns:a16="http://schemas.microsoft.com/office/drawing/2014/main" val="31435867"/>
                  </a:ext>
                </a:extLst>
              </a:tr>
              <a:tr h="1108923">
                <a:tc>
                  <a:txBody>
                    <a:bodyPr/>
                    <a:lstStyle/>
                    <a:p>
                      <a:pPr marL="228600" algn="r">
                        <a:spcAft>
                          <a:spcPts val="0"/>
                        </a:spcAft>
                        <a:tabLst>
                          <a:tab pos="457200" algn="l"/>
                        </a:tabLst>
                      </a:pPr>
                      <a:r>
                        <a:rPr lang="sr-Latn-CS" sz="2200" b="1" dirty="0">
                          <a:solidFill>
                            <a:schemeClr val="bg1"/>
                          </a:solidFill>
                          <a:effectLst/>
                          <a:latin typeface="Calibri" panose="020F0502020204030204" pitchFamily="34" charset="0"/>
                        </a:rPr>
                        <a:t>Greška:</a:t>
                      </a:r>
                      <a:endParaRPr lang="en-US" sz="2200" b="1"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l">
                        <a:spcAft>
                          <a:spcPts val="0"/>
                        </a:spcAft>
                      </a:pPr>
                      <a:r>
                        <a:rPr lang="sr-Latn-CS" sz="2000" b="1" dirty="0">
                          <a:solidFill>
                            <a:schemeClr val="bg1"/>
                          </a:solidFill>
                          <a:effectLst/>
                          <a:latin typeface="Calibri" panose="020F0502020204030204" pitchFamily="34" charset="0"/>
                        </a:rPr>
                        <a:t>±1.45% za pojave sa incidencom od 5%</a:t>
                      </a:r>
                      <a:endParaRPr lang="en-US" sz="2000" b="1" dirty="0">
                        <a:solidFill>
                          <a:schemeClr val="bg1"/>
                        </a:solidFill>
                        <a:effectLst/>
                        <a:latin typeface="Calibri" panose="020F0502020204030204" pitchFamily="34" charset="0"/>
                      </a:endParaRPr>
                    </a:p>
                    <a:p>
                      <a:pPr algn="l">
                        <a:spcAft>
                          <a:spcPts val="0"/>
                        </a:spcAft>
                      </a:pPr>
                      <a:r>
                        <a:rPr lang="sr-Latn-CS" sz="2000" b="1" dirty="0">
                          <a:solidFill>
                            <a:schemeClr val="bg1"/>
                          </a:solidFill>
                          <a:effectLst/>
                          <a:latin typeface="Calibri" panose="020F0502020204030204" pitchFamily="34" charset="0"/>
                        </a:rPr>
                        <a:t>±2.86% za pojave sa incidencom od 25%</a:t>
                      </a:r>
                      <a:endParaRPr lang="en-US" sz="2000" b="1" dirty="0">
                        <a:solidFill>
                          <a:schemeClr val="bg1"/>
                        </a:solidFill>
                        <a:effectLst/>
                        <a:latin typeface="Calibri" panose="020F0502020204030204" pitchFamily="34" charset="0"/>
                      </a:endParaRPr>
                    </a:p>
                    <a:p>
                      <a:pPr algn="l">
                        <a:spcAft>
                          <a:spcPts val="0"/>
                        </a:spcAft>
                      </a:pPr>
                      <a:r>
                        <a:rPr lang="sr-Latn-CS" sz="2000" b="1" dirty="0">
                          <a:solidFill>
                            <a:schemeClr val="bg1"/>
                          </a:solidFill>
                          <a:effectLst/>
                          <a:latin typeface="Calibri" panose="020F0502020204030204" pitchFamily="34" charset="0"/>
                        </a:rPr>
                        <a:t>±3.31% za pojave sa incidencom od 50%  (marginalna greška)</a:t>
                      </a:r>
                      <a:endParaRPr lang="en-US" sz="2000" b="1" dirty="0">
                        <a:solidFill>
                          <a:schemeClr val="bg1"/>
                        </a:solidFill>
                        <a:effectLst/>
                        <a:latin typeface="Calibri" panose="020F0502020204030204" pitchFamily="34"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 xmlns:a16="http://schemas.microsoft.com/office/drawing/2014/main" val="810708901"/>
                  </a:ext>
                </a:extLst>
              </a:tr>
            </a:tbl>
          </a:graphicData>
        </a:graphic>
      </p:graphicFrame>
    </p:spTree>
    <p:extLst>
      <p:ext uri="{BB962C8B-B14F-4D97-AF65-F5344CB8AC3E}">
        <p14:creationId xmlns:p14="http://schemas.microsoft.com/office/powerpoint/2010/main" val="3709548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9801303" cy="598488"/>
          </a:xfrm>
        </p:spPr>
        <p:txBody>
          <a:bodyPr/>
          <a:lstStyle/>
          <a:p>
            <a:r>
              <a:rPr lang="sr-Latn-CS" sz="3200" dirty="0"/>
              <a:t>Način primanja mesečne zarade ili naknade za rad</a:t>
            </a: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6"/>
            <a:ext cx="12673408" cy="567635"/>
          </a:xfrm>
          <a:prstGeom prst="rect">
            <a:avLst/>
          </a:prstGeom>
          <a:solidFill>
            <a:schemeClr val="bg1">
              <a:lumMod val="85000"/>
            </a:schemeClr>
          </a:solidFill>
        </p:spPr>
        <p:txBody>
          <a:bodyPr vert="horz" lIns="90000" tIns="0" rIns="90000" bIns="0" rtlCol="0" anchor="ctr">
            <a:no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Petina radno angažovanih građana ističe da dobija zaradu/naknadu za rad delimično ili u potpunosti na ruke, dok tri četvrtine navodi da zaradu/naknadu za rad dobija u potpunosti preko tekućeg računa.  </a:t>
            </a:r>
          </a:p>
        </p:txBody>
      </p:sp>
      <p:graphicFrame>
        <p:nvGraphicFramePr>
          <p:cNvPr id="6" name="Chart 5">
            <a:extLst>
              <a:ext uri="{FF2B5EF4-FFF2-40B4-BE49-F238E27FC236}">
                <a16:creationId xmlns="" xmlns:a16="http://schemas.microsoft.com/office/drawing/2014/main" id="{C0C866A3-D238-4073-9182-C508A3B0A536}"/>
              </a:ext>
            </a:extLst>
          </p:cNvPr>
          <p:cNvGraphicFramePr/>
          <p:nvPr>
            <p:extLst>
              <p:ext uri="{D42A27DB-BD31-4B8C-83A1-F6EECF244321}">
                <p14:modId xmlns:p14="http://schemas.microsoft.com/office/powerpoint/2010/main" val="117901778"/>
              </p:ext>
            </p:extLst>
          </p:nvPr>
        </p:nvGraphicFramePr>
        <p:xfrm>
          <a:off x="664355" y="2062661"/>
          <a:ext cx="10159988" cy="4522238"/>
        </p:xfrm>
        <a:graphic>
          <a:graphicData uri="http://schemas.openxmlformats.org/drawingml/2006/chart">
            <c:chart xmlns:c="http://schemas.openxmlformats.org/drawingml/2006/chart" xmlns:r="http://schemas.openxmlformats.org/officeDocument/2006/relationships" r:id="rId3"/>
          </a:graphicData>
        </a:graphic>
      </p:graphicFrame>
      <p:sp>
        <p:nvSpPr>
          <p:cNvPr id="3" name="Right Brace 2">
            <a:extLst>
              <a:ext uri="{FF2B5EF4-FFF2-40B4-BE49-F238E27FC236}">
                <a16:creationId xmlns="" xmlns:a16="http://schemas.microsoft.com/office/drawing/2014/main" id="{0387ED18-7F08-4644-8A68-F5939F2DD53D}"/>
              </a:ext>
            </a:extLst>
          </p:cNvPr>
          <p:cNvSpPr/>
          <p:nvPr/>
        </p:nvSpPr>
        <p:spPr>
          <a:xfrm flipH="1">
            <a:off x="1375941" y="3204567"/>
            <a:ext cx="447402" cy="2508774"/>
          </a:xfrm>
          <a:prstGeom prst="rightBrace">
            <a:avLst>
              <a:gd name="adj1" fmla="val 8333"/>
              <a:gd name="adj2" fmla="val 50480"/>
            </a:avLst>
          </a:prstGeom>
          <a:ln>
            <a:solidFill>
              <a:srgbClr val="C00000"/>
            </a:solidFill>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8" name="Rectangle 7">
            <a:extLst>
              <a:ext uri="{FF2B5EF4-FFF2-40B4-BE49-F238E27FC236}">
                <a16:creationId xmlns="" xmlns:a16="http://schemas.microsoft.com/office/drawing/2014/main" id="{4BD4A189-DCB6-448D-B8DB-1520B727EE1F}"/>
              </a:ext>
            </a:extLst>
          </p:cNvPr>
          <p:cNvSpPr/>
          <p:nvPr/>
        </p:nvSpPr>
        <p:spPr>
          <a:xfrm>
            <a:off x="399792" y="4193515"/>
            <a:ext cx="1135519" cy="523220"/>
          </a:xfrm>
          <a:prstGeom prst="rect">
            <a:avLst/>
          </a:prstGeom>
        </p:spPr>
        <p:txBody>
          <a:bodyPr wrap="square">
            <a:spAutoFit/>
          </a:bodyPr>
          <a:lstStyle/>
          <a:p>
            <a:pPr algn="ctr"/>
            <a:r>
              <a:rPr lang="sr-Latn-RS" sz="2800" b="1" dirty="0">
                <a:solidFill>
                  <a:srgbClr val="C00000"/>
                </a:solidFill>
                <a:latin typeface="Calibri" panose="020F0502020204030204" pitchFamily="34" charset="0"/>
              </a:rPr>
              <a:t>20%</a:t>
            </a:r>
            <a:endParaRPr lang="en-US" sz="2800" b="1" dirty="0">
              <a:solidFill>
                <a:srgbClr val="C00000"/>
              </a:solidFill>
              <a:latin typeface="Calibri" panose="020F0502020204030204" pitchFamily="34" charset="0"/>
            </a:endParaRPr>
          </a:p>
        </p:txBody>
      </p:sp>
      <p:sp>
        <p:nvSpPr>
          <p:cNvPr id="9" name="Content Placeholder 13">
            <a:extLst>
              <a:ext uri="{FF2B5EF4-FFF2-40B4-BE49-F238E27FC236}">
                <a16:creationId xmlns="" xmlns:a16="http://schemas.microsoft.com/office/drawing/2014/main" id="{51D2D804-3C2F-4486-AAC6-1306182AF057}"/>
              </a:ext>
            </a:extLst>
          </p:cNvPr>
          <p:cNvSpPr txBox="1">
            <a:spLocks/>
          </p:cNvSpPr>
          <p:nvPr/>
        </p:nvSpPr>
        <p:spPr bwMode="gray">
          <a:xfrm>
            <a:off x="383183" y="6965203"/>
            <a:ext cx="4403060" cy="306884"/>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a:t>
            </a:r>
            <a:r>
              <a:rPr lang="pl-PL" sz="1600" i="1" dirty="0">
                <a:latin typeface="Calibri" panose="020F0502020204030204" pitchFamily="34" charset="0"/>
              </a:rPr>
              <a:t>radno angažovani (45% od ciljne populacije)</a:t>
            </a:r>
            <a:endParaRPr lang="en-GB" sz="1600" i="1" dirty="0">
              <a:latin typeface="Calibri" panose="020F0502020204030204" pitchFamily="34" charset="0"/>
            </a:endParaRPr>
          </a:p>
        </p:txBody>
      </p:sp>
      <p:sp>
        <p:nvSpPr>
          <p:cNvPr id="24" name="Rectangle: Rounded Corners 23">
            <a:extLst>
              <a:ext uri="{FF2B5EF4-FFF2-40B4-BE49-F238E27FC236}">
                <a16:creationId xmlns="" xmlns:a16="http://schemas.microsoft.com/office/drawing/2014/main" id="{836495F4-81E7-4680-A5C6-DDAFF1EA2789}"/>
              </a:ext>
            </a:extLst>
          </p:cNvPr>
          <p:cNvSpPr/>
          <p:nvPr/>
        </p:nvSpPr>
        <p:spPr bwMode="gray">
          <a:xfrm>
            <a:off x="7639382" y="3864209"/>
            <a:ext cx="5129177" cy="2669687"/>
          </a:xfrm>
          <a:prstGeom prst="roundRect">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000" dirty="0">
                <a:solidFill>
                  <a:schemeClr val="bg1"/>
                </a:solidFill>
                <a:latin typeface="Calibri" panose="020F0502020204030204" pitchFamily="34" charset="0"/>
              </a:rPr>
              <a:t>U septembru prethodne godine 17% radno aktivnih građana je istaklo da </a:t>
            </a:r>
            <a:r>
              <a:rPr lang="pl-PL" sz="2000" dirty="0">
                <a:solidFill>
                  <a:schemeClr val="bg1"/>
                </a:solidFill>
                <a:latin typeface="Calibri" panose="020F0502020204030204" pitchFamily="34" charset="0"/>
              </a:rPr>
              <a:t>mesečnu zaradu ili naknadu za rad dobija u potpunosti na ruke (u kešu). </a:t>
            </a:r>
          </a:p>
          <a:p>
            <a:pPr algn="ctr">
              <a:lnSpc>
                <a:spcPct val="110000"/>
              </a:lnSpc>
              <a:spcBef>
                <a:spcPts val="2400"/>
              </a:spcBef>
              <a:buClr>
                <a:schemeClr val="bg2"/>
              </a:buClr>
            </a:pPr>
            <a:r>
              <a:rPr lang="pl-PL" sz="2000" dirty="0">
                <a:solidFill>
                  <a:schemeClr val="bg1"/>
                </a:solidFill>
                <a:latin typeface="Calibri" panose="020F0502020204030204" pitchFamily="34" charset="0"/>
              </a:rPr>
              <a:t>Ovaj nalaz, ipak treba uzeti sa dozom rezerve, jer pitanje u prethodnom talasu nije bilo postavljeno na identičan način.</a:t>
            </a:r>
            <a:endParaRPr lang="en-US" sz="2000" dirty="0">
              <a:solidFill>
                <a:schemeClr val="bg1"/>
              </a:solidFill>
              <a:latin typeface="Calibri" panose="020F0502020204030204" pitchFamily="34" charset="0"/>
            </a:endParaRPr>
          </a:p>
        </p:txBody>
      </p:sp>
      <p:sp>
        <p:nvSpPr>
          <p:cNvPr id="25" name="Arrow: Right 24">
            <a:extLst>
              <a:ext uri="{FF2B5EF4-FFF2-40B4-BE49-F238E27FC236}">
                <a16:creationId xmlns="" xmlns:a16="http://schemas.microsoft.com/office/drawing/2014/main" id="{657A1EA1-5E63-45A5-A6DA-87A68F3CCB92}"/>
              </a:ext>
            </a:extLst>
          </p:cNvPr>
          <p:cNvSpPr/>
          <p:nvPr/>
        </p:nvSpPr>
        <p:spPr bwMode="gray">
          <a:xfrm>
            <a:off x="6979719" y="4964074"/>
            <a:ext cx="432048" cy="504056"/>
          </a:xfrm>
          <a:prstGeom prst="rightArrow">
            <a:avLst/>
          </a:prstGeom>
          <a:solidFill>
            <a:srgbClr val="C00000"/>
          </a:solidFill>
          <a:ln>
            <a:solidFill>
              <a:schemeClr val="accent3">
                <a:lumMod val="50000"/>
              </a:schemeClr>
            </a:solidFill>
          </a:ln>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US" sz="2000" dirty="0">
              <a:solidFill>
                <a:schemeClr val="bg1"/>
              </a:solidFill>
            </a:endParaRPr>
          </a:p>
        </p:txBody>
      </p:sp>
    </p:spTree>
    <p:extLst>
      <p:ext uri="{BB962C8B-B14F-4D97-AF65-F5344CB8AC3E}">
        <p14:creationId xmlns:p14="http://schemas.microsoft.com/office/powerpoint/2010/main" val="301248668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3515"/>
            <a:ext cx="9522958" cy="559952"/>
          </a:xfrm>
        </p:spPr>
        <p:txBody>
          <a:bodyPr/>
          <a:lstStyle/>
          <a:p>
            <a:r>
              <a:rPr lang="sr-Latn-CS" sz="3200" dirty="0"/>
              <a:t>Gde najčešće kupujete kafu, alkohol, ili cigarete?</a:t>
            </a:r>
            <a:endParaRPr lang="en-GB" sz="3200" dirty="0"/>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648072"/>
          </a:xfrm>
          <a:prstGeom prst="rect">
            <a:avLst/>
          </a:prstGeom>
          <a:solidFill>
            <a:schemeClr val="bg1">
              <a:lumMod val="85000"/>
            </a:schemeClr>
          </a:solidFill>
        </p:spPr>
        <p:txBody>
          <a:bodyPr vert="horz" lIns="90000" tIns="0" rIns="90000" bIns="0" rtlCol="0" anchor="ctr">
            <a:no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Gotovo svi građani navode da kafu, alkohol ili cigarete najčešće kupuju u prodavnici, supermarketu ili na trafici</a:t>
            </a:r>
            <a:r>
              <a:rPr lang="sr-Latn-RS" sz="1600" dirty="0" smtClean="0">
                <a:latin typeface="Calibri" panose="020F0502020204030204" pitchFamily="34" charset="0"/>
              </a:rPr>
              <a:t>. Ovi rezultati mogu da ukazuju na smanjenu nelegalnu trgovinu akciznim proizvodima.</a:t>
            </a:r>
            <a:endParaRPr lang="en-GB" sz="1600" dirty="0">
              <a:latin typeface="Calibri" panose="020F0502020204030204" pitchFamily="34" charset="0"/>
            </a:endParaRPr>
          </a:p>
        </p:txBody>
      </p:sp>
      <p:graphicFrame>
        <p:nvGraphicFramePr>
          <p:cNvPr id="6" name="Content Placeholder 11">
            <a:extLst>
              <a:ext uri="{FF2B5EF4-FFF2-40B4-BE49-F238E27FC236}">
                <a16:creationId xmlns="" xmlns:a16="http://schemas.microsoft.com/office/drawing/2014/main" id="{B66F6A41-49C3-4023-AEFB-4738554BE9CC}"/>
              </a:ext>
            </a:extLst>
          </p:cNvPr>
          <p:cNvGraphicFramePr>
            <a:graphicFrameLocks/>
          </p:cNvGraphicFramePr>
          <p:nvPr>
            <p:extLst>
              <p:ext uri="{D42A27DB-BD31-4B8C-83A1-F6EECF244321}">
                <p14:modId xmlns:p14="http://schemas.microsoft.com/office/powerpoint/2010/main" val="1021365309"/>
              </p:ext>
            </p:extLst>
          </p:nvPr>
        </p:nvGraphicFramePr>
        <p:xfrm>
          <a:off x="1276175" y="1839064"/>
          <a:ext cx="10887423" cy="5115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00332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809" y="3251435"/>
            <a:ext cx="4066080" cy="598488"/>
          </a:xfrm>
        </p:spPr>
        <p:txBody>
          <a:bodyPr/>
          <a:lstStyle/>
          <a:p>
            <a:r>
              <a:rPr lang="sr-Latn-RS" dirty="0"/>
              <a:t>FISKALNI RAČUNI</a:t>
            </a:r>
            <a:endParaRPr lang="en-GB" dirty="0"/>
          </a:p>
        </p:txBody>
      </p:sp>
      <p:pic>
        <p:nvPicPr>
          <p:cNvPr id="11" name="Picture Placeholder 10">
            <a:extLst>
              <a:ext uri="{FF2B5EF4-FFF2-40B4-BE49-F238E27FC236}">
                <a16:creationId xmlns="" xmlns:a16="http://schemas.microsoft.com/office/drawing/2014/main" id="{F543F434-497E-4550-BDDE-ECC6D90776F9}"/>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0178" r="20178"/>
          <a:stretch>
            <a:fillRect/>
          </a:stretch>
        </p:blipFill>
        <p:spPr/>
      </p:pic>
    </p:spTree>
    <p:extLst>
      <p:ext uri="{BB962C8B-B14F-4D97-AF65-F5344CB8AC3E}">
        <p14:creationId xmlns:p14="http://schemas.microsoft.com/office/powerpoint/2010/main" val="408916150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3515"/>
            <a:ext cx="6425764" cy="559952"/>
          </a:xfrm>
        </p:spPr>
        <p:txBody>
          <a:bodyPr/>
          <a:lstStyle/>
          <a:p>
            <a:r>
              <a:rPr lang="sr-Latn-CS" sz="3200" dirty="0"/>
              <a:t>IZDAVANJE FISKALNIH RAČUNA</a:t>
            </a:r>
            <a:endParaRPr lang="en-GB" sz="3200" dirty="0"/>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6"/>
            <a:ext cx="12673408" cy="571685"/>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Devet od deset građana ističe da </a:t>
            </a:r>
            <a:r>
              <a:rPr lang="sr-Latn-RS" sz="1600" dirty="0" smtClean="0">
                <a:latin typeface="Calibri" panose="020F0502020204030204" pitchFamily="34" charset="0"/>
              </a:rPr>
              <a:t>uvek </a:t>
            </a:r>
            <a:r>
              <a:rPr lang="sr-Latn-RS" sz="1600" dirty="0">
                <a:latin typeface="Calibri" panose="020F0502020204030204" pitchFamily="34" charset="0"/>
              </a:rPr>
              <a:t>ili često dobijaju fiskalni račun prilikom </a:t>
            </a:r>
            <a:r>
              <a:rPr lang="sr-Latn-RS" sz="1600" dirty="0" smtClean="0">
                <a:latin typeface="Calibri" panose="020F0502020204030204" pitchFamily="34" charset="0"/>
              </a:rPr>
              <a:t>kupovine, ali s druge strane gotovo 40% građana ne ume da prepozna ispravan fiskalni račun. 26% tvrdi </a:t>
            </a:r>
            <a:r>
              <a:rPr lang="sr-Latn-RS" sz="1600" dirty="0">
                <a:latin typeface="Calibri" panose="020F0502020204030204" pitchFamily="34" charset="0"/>
              </a:rPr>
              <a:t>da bi prijavili objekat koji im nije izdao fiskalni </a:t>
            </a:r>
            <a:r>
              <a:rPr lang="sr-Latn-RS" sz="1600" dirty="0" smtClean="0">
                <a:latin typeface="Calibri" panose="020F0502020204030204" pitchFamily="34" charset="0"/>
              </a:rPr>
              <a:t>račun, što je za 4 p.p. više nego prošle godine</a:t>
            </a:r>
            <a:endParaRPr lang="sr-Latn-RS" sz="1600" dirty="0">
              <a:latin typeface="Calibri" panose="020F0502020204030204" pitchFamily="34" charset="0"/>
            </a:endParaRPr>
          </a:p>
        </p:txBody>
      </p:sp>
      <p:graphicFrame>
        <p:nvGraphicFramePr>
          <p:cNvPr id="5" name="Chart 4">
            <a:extLst>
              <a:ext uri="{FF2B5EF4-FFF2-40B4-BE49-F238E27FC236}">
                <a16:creationId xmlns="" xmlns:a16="http://schemas.microsoft.com/office/drawing/2014/main" id="{CB122553-8308-4211-A9EF-73DF6AF9FCBC}"/>
              </a:ext>
            </a:extLst>
          </p:cNvPr>
          <p:cNvGraphicFramePr/>
          <p:nvPr>
            <p:extLst>
              <p:ext uri="{D42A27DB-BD31-4B8C-83A1-F6EECF244321}">
                <p14:modId xmlns:p14="http://schemas.microsoft.com/office/powerpoint/2010/main" val="3024085509"/>
              </p:ext>
            </p:extLst>
          </p:nvPr>
        </p:nvGraphicFramePr>
        <p:xfrm>
          <a:off x="542163" y="2459648"/>
          <a:ext cx="6264695" cy="431724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Rounded Corners 5">
            <a:extLst>
              <a:ext uri="{FF2B5EF4-FFF2-40B4-BE49-F238E27FC236}">
                <a16:creationId xmlns="" xmlns:a16="http://schemas.microsoft.com/office/drawing/2014/main" id="{6EF2E347-59B3-497D-BC35-C3B485DE2E58}"/>
              </a:ext>
            </a:extLst>
          </p:cNvPr>
          <p:cNvSpPr/>
          <p:nvPr/>
        </p:nvSpPr>
        <p:spPr bwMode="gray">
          <a:xfrm>
            <a:off x="1529048" y="1879549"/>
            <a:ext cx="4852013" cy="689034"/>
          </a:xfrm>
          <a:prstGeom prst="roundRect">
            <a:avLst/>
          </a:prstGeom>
          <a:solidFill>
            <a:srgbClr val="1B3D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2000" b="1" dirty="0" err="1">
                <a:solidFill>
                  <a:schemeClr val="bg1"/>
                </a:solidFill>
              </a:rPr>
              <a:t>Koliko</a:t>
            </a:r>
            <a:r>
              <a:rPr lang="en-US" sz="2000" b="1" dirty="0">
                <a:solidFill>
                  <a:schemeClr val="bg1"/>
                </a:solidFill>
              </a:rPr>
              <a:t> </a:t>
            </a:r>
            <a:r>
              <a:rPr lang="en-US" sz="2000" b="1" dirty="0" err="1">
                <a:solidFill>
                  <a:schemeClr val="bg1"/>
                </a:solidFill>
              </a:rPr>
              <a:t>često</a:t>
            </a:r>
            <a:r>
              <a:rPr lang="en-US" sz="2000" b="1" dirty="0">
                <a:solidFill>
                  <a:schemeClr val="bg1"/>
                </a:solidFill>
              </a:rPr>
              <a:t> </a:t>
            </a:r>
            <a:r>
              <a:rPr lang="en-US" sz="2000" b="1" dirty="0" err="1">
                <a:solidFill>
                  <a:schemeClr val="bg1"/>
                </a:solidFill>
              </a:rPr>
              <a:t>dobijate</a:t>
            </a:r>
            <a:r>
              <a:rPr lang="en-US" sz="2000" b="1" dirty="0">
                <a:solidFill>
                  <a:schemeClr val="bg1"/>
                </a:solidFill>
              </a:rPr>
              <a:t> </a:t>
            </a:r>
            <a:r>
              <a:rPr lang="en-US" sz="2000" b="1" dirty="0" err="1">
                <a:solidFill>
                  <a:schemeClr val="bg1"/>
                </a:solidFill>
              </a:rPr>
              <a:t>fiskalni</a:t>
            </a:r>
            <a:r>
              <a:rPr lang="en-US" sz="2000" b="1" dirty="0">
                <a:solidFill>
                  <a:schemeClr val="bg1"/>
                </a:solidFill>
              </a:rPr>
              <a:t> </a:t>
            </a:r>
            <a:r>
              <a:rPr lang="en-US" sz="2000" b="1" dirty="0" err="1">
                <a:solidFill>
                  <a:schemeClr val="bg1"/>
                </a:solidFill>
              </a:rPr>
              <a:t>račun</a:t>
            </a:r>
            <a:r>
              <a:rPr lang="en-US" sz="2000" b="1" dirty="0">
                <a:solidFill>
                  <a:schemeClr val="bg1"/>
                </a:solidFill>
              </a:rPr>
              <a:t> </a:t>
            </a:r>
            <a:r>
              <a:rPr lang="en-US" sz="2000" b="1" dirty="0" err="1">
                <a:solidFill>
                  <a:schemeClr val="bg1"/>
                </a:solidFill>
              </a:rPr>
              <a:t>prilikom</a:t>
            </a:r>
            <a:r>
              <a:rPr lang="en-US" sz="2000" b="1" dirty="0">
                <a:solidFill>
                  <a:schemeClr val="bg1"/>
                </a:solidFill>
              </a:rPr>
              <a:t> </a:t>
            </a:r>
            <a:r>
              <a:rPr lang="en-US" sz="2000" b="1" dirty="0" err="1">
                <a:solidFill>
                  <a:schemeClr val="bg1"/>
                </a:solidFill>
              </a:rPr>
              <a:t>kupovine</a:t>
            </a:r>
            <a:r>
              <a:rPr lang="en-US" sz="2000" b="1" dirty="0">
                <a:solidFill>
                  <a:schemeClr val="bg1"/>
                </a:solidFill>
              </a:rPr>
              <a:t> robe </a:t>
            </a:r>
            <a:r>
              <a:rPr lang="en-US" sz="2000" b="1" dirty="0" err="1">
                <a:solidFill>
                  <a:schemeClr val="bg1"/>
                </a:solidFill>
              </a:rPr>
              <a:t>ili</a:t>
            </a:r>
            <a:r>
              <a:rPr lang="en-US" sz="2000" b="1" dirty="0">
                <a:solidFill>
                  <a:schemeClr val="bg1"/>
                </a:solidFill>
              </a:rPr>
              <a:t> </a:t>
            </a:r>
            <a:r>
              <a:rPr lang="en-US" sz="2000" b="1" dirty="0" err="1">
                <a:solidFill>
                  <a:schemeClr val="bg1"/>
                </a:solidFill>
              </a:rPr>
              <a:t>usluge</a:t>
            </a:r>
            <a:r>
              <a:rPr lang="en-US" sz="2000" b="1" dirty="0">
                <a:solidFill>
                  <a:schemeClr val="bg1"/>
                </a:solidFill>
              </a:rPr>
              <a:t>?</a:t>
            </a:r>
          </a:p>
        </p:txBody>
      </p:sp>
      <p:grpSp>
        <p:nvGrpSpPr>
          <p:cNvPr id="8" name="Group 7">
            <a:extLst>
              <a:ext uri="{FF2B5EF4-FFF2-40B4-BE49-F238E27FC236}">
                <a16:creationId xmlns="" xmlns:a16="http://schemas.microsoft.com/office/drawing/2014/main" id="{F2D074B4-1CB6-4635-9260-1C16BBBD11A8}"/>
              </a:ext>
            </a:extLst>
          </p:cNvPr>
          <p:cNvGrpSpPr/>
          <p:nvPr/>
        </p:nvGrpSpPr>
        <p:grpSpPr>
          <a:xfrm>
            <a:off x="9694770" y="2373952"/>
            <a:ext cx="3282335" cy="2543626"/>
            <a:chOff x="2794626" y="1700197"/>
            <a:chExt cx="1376201" cy="1772190"/>
          </a:xfrm>
        </p:grpSpPr>
        <p:cxnSp>
          <p:nvCxnSpPr>
            <p:cNvPr id="9" name="Straight Connector 8">
              <a:extLst>
                <a:ext uri="{FF2B5EF4-FFF2-40B4-BE49-F238E27FC236}">
                  <a16:creationId xmlns="" xmlns:a16="http://schemas.microsoft.com/office/drawing/2014/main" id="{D454CD3E-8769-4828-B9D3-B5FC436C0140}"/>
                </a:ext>
              </a:extLst>
            </p:cNvPr>
            <p:cNvCxnSpPr/>
            <p:nvPr/>
          </p:nvCxnSpPr>
          <p:spPr>
            <a:xfrm>
              <a:off x="2871006" y="2907311"/>
              <a:ext cx="1223451" cy="0"/>
            </a:xfrm>
            <a:prstGeom prst="line">
              <a:avLst/>
            </a:prstGeom>
            <a:ln cap="rnd">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 xmlns:a16="http://schemas.microsoft.com/office/drawing/2014/main" id="{855436D7-1499-4A15-BA76-1F1663523E33}"/>
                </a:ext>
              </a:extLst>
            </p:cNvPr>
            <p:cNvGraphicFramePr>
              <a:graphicFrameLocks noChangeAspect="1"/>
            </p:cNvGraphicFramePr>
            <p:nvPr>
              <p:extLst>
                <p:ext uri="{D42A27DB-BD31-4B8C-83A1-F6EECF244321}">
                  <p14:modId xmlns:p14="http://schemas.microsoft.com/office/powerpoint/2010/main" val="2341968646"/>
                </p:ext>
              </p:extLst>
            </p:nvPr>
          </p:nvGraphicFramePr>
          <p:xfrm>
            <a:off x="2794626" y="1700197"/>
            <a:ext cx="1376201" cy="1563658"/>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 xmlns:a16="http://schemas.microsoft.com/office/drawing/2014/main" id="{833AB2E1-1A3D-45D9-9C6E-527DB652C55B}"/>
                </a:ext>
              </a:extLst>
            </p:cNvPr>
            <p:cNvSpPr/>
            <p:nvPr/>
          </p:nvSpPr>
          <p:spPr>
            <a:xfrm>
              <a:off x="2886278" y="2921652"/>
              <a:ext cx="1192896" cy="550735"/>
            </a:xfrm>
            <a:prstGeom prst="rect">
              <a:avLst/>
            </a:prstGeom>
          </p:spPr>
          <p:txBody>
            <a:bodyPr vert="horz" lIns="0" tIns="0" rIns="0" bIns="0" rtlCol="0">
              <a:noAutofit/>
            </a:bodyPr>
            <a:lstStyle/>
            <a:p>
              <a:pPr algn="ctr"/>
              <a:r>
                <a:rPr lang="sr-Latn-RS" sz="2000" b="1" dirty="0">
                  <a:solidFill>
                    <a:srgbClr val="006666"/>
                  </a:solidFill>
                  <a:latin typeface="Calibri" panose="020F0502020204030204" pitchFamily="34" charset="0"/>
                </a:rPr>
                <a:t>P</a:t>
              </a:r>
              <a:r>
                <a:rPr lang="en-GB" sz="2000" b="1" dirty="0">
                  <a:solidFill>
                    <a:srgbClr val="006666"/>
                  </a:solidFill>
                  <a:latin typeface="Calibri" panose="020F0502020204030204" pitchFamily="34" charset="0"/>
                </a:rPr>
                <a:t>ROCENAT </a:t>
              </a:r>
              <a:r>
                <a:rPr lang="sr-Latn-RS" sz="2000" b="1" dirty="0">
                  <a:solidFill>
                    <a:srgbClr val="006666"/>
                  </a:solidFill>
                  <a:latin typeface="Calibri" panose="020F0502020204030204" pitchFamily="34" charset="0"/>
                </a:rPr>
                <a:t>GRAĐANA KOJI</a:t>
              </a:r>
              <a:r>
                <a:rPr lang="en-US" sz="2000" b="1" dirty="0">
                  <a:solidFill>
                    <a:srgbClr val="006666"/>
                  </a:solidFill>
                  <a:latin typeface="Calibri" panose="020F0502020204030204" pitchFamily="34" charset="0"/>
                </a:rPr>
                <a:t> BI</a:t>
              </a:r>
              <a:r>
                <a:rPr lang="sr-Latn-RS" sz="2000" b="1" dirty="0">
                  <a:solidFill>
                    <a:srgbClr val="006666"/>
                  </a:solidFill>
                  <a:latin typeface="Calibri" panose="020F0502020204030204" pitchFamily="34" charset="0"/>
                </a:rPr>
                <a:t> PRIJAVIO OBJEKAT / PRODAJNO MESTO NA KOJEM IM NE IZDAJU FISKALNI RAČUN</a:t>
              </a:r>
              <a:endParaRPr lang="en-US" sz="2000" b="1" dirty="0">
                <a:solidFill>
                  <a:srgbClr val="006666"/>
                </a:solidFill>
                <a:latin typeface="Calibri" panose="020F0502020204030204" pitchFamily="34" charset="0"/>
              </a:endParaRPr>
            </a:p>
          </p:txBody>
        </p:sp>
        <p:sp>
          <p:nvSpPr>
            <p:cNvPr id="12" name="Rectangle 11">
              <a:extLst>
                <a:ext uri="{FF2B5EF4-FFF2-40B4-BE49-F238E27FC236}">
                  <a16:creationId xmlns="" xmlns:a16="http://schemas.microsoft.com/office/drawing/2014/main" id="{A3C7DD36-FD52-48DE-8607-639BA8644712}"/>
                </a:ext>
              </a:extLst>
            </p:cNvPr>
            <p:cNvSpPr/>
            <p:nvPr/>
          </p:nvSpPr>
          <p:spPr>
            <a:xfrm>
              <a:off x="3331773" y="2171672"/>
              <a:ext cx="301907" cy="321650"/>
            </a:xfrm>
            <a:prstGeom prst="rect">
              <a:avLst/>
            </a:prstGeom>
          </p:spPr>
          <p:txBody>
            <a:bodyPr wrap="none">
              <a:spAutoFit/>
            </a:bodyPr>
            <a:lstStyle/>
            <a:p>
              <a:pPr algn="ctr"/>
              <a:r>
                <a:rPr lang="sr-Latn-RS" sz="2400" b="1" dirty="0">
                  <a:solidFill>
                    <a:srgbClr val="006666"/>
                  </a:solidFill>
                  <a:latin typeface="Calibri" panose="020F0502020204030204" pitchFamily="34" charset="0"/>
                </a:rPr>
                <a:t>26%</a:t>
              </a:r>
              <a:endParaRPr lang="en-US" sz="2400" b="1" dirty="0">
                <a:solidFill>
                  <a:srgbClr val="006666"/>
                </a:solidFill>
                <a:latin typeface="Calibri" panose="020F0502020204030204" pitchFamily="34" charset="0"/>
              </a:endParaRPr>
            </a:p>
          </p:txBody>
        </p:sp>
      </p:grpSp>
      <p:sp>
        <p:nvSpPr>
          <p:cNvPr id="24" name="Rectangle: Rounded Corners 23">
            <a:extLst>
              <a:ext uri="{FF2B5EF4-FFF2-40B4-BE49-F238E27FC236}">
                <a16:creationId xmlns="" xmlns:a16="http://schemas.microsoft.com/office/drawing/2014/main" id="{294110B0-D9C9-40C1-8DDE-02ADEED938AC}"/>
              </a:ext>
            </a:extLst>
          </p:cNvPr>
          <p:cNvSpPr/>
          <p:nvPr/>
        </p:nvSpPr>
        <p:spPr bwMode="gray">
          <a:xfrm>
            <a:off x="10019145" y="5842053"/>
            <a:ext cx="2633581" cy="1034922"/>
          </a:xfrm>
          <a:prstGeom prst="roundRect">
            <a:avLst/>
          </a:prstGeom>
          <a:solidFill>
            <a:srgbClr val="1B3D49"/>
          </a:solidFill>
          <a:ln>
            <a:solidFill>
              <a:srgbClr val="004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000" b="1" dirty="0">
                <a:solidFill>
                  <a:schemeClr val="bg1"/>
                </a:solidFill>
                <a:latin typeface="Calibri" panose="020F0502020204030204" pitchFamily="34" charset="0"/>
              </a:rPr>
              <a:t>U septembru prošle godine ovaj procenat je iznosio 22%</a:t>
            </a:r>
            <a:endParaRPr lang="en-US" sz="2000" b="1" dirty="0">
              <a:solidFill>
                <a:schemeClr val="bg1"/>
              </a:solidFill>
              <a:latin typeface="Calibri" panose="020F0502020204030204" pitchFamily="34" charset="0"/>
            </a:endParaRPr>
          </a:p>
        </p:txBody>
      </p:sp>
      <p:sp>
        <p:nvSpPr>
          <p:cNvPr id="23" name="Rectangle: Rounded Corners 22">
            <a:extLst>
              <a:ext uri="{FF2B5EF4-FFF2-40B4-BE49-F238E27FC236}">
                <a16:creationId xmlns="" xmlns:a16="http://schemas.microsoft.com/office/drawing/2014/main" id="{20A90680-29E2-4DD0-98CB-FDCFC3C12FD3}"/>
              </a:ext>
            </a:extLst>
          </p:cNvPr>
          <p:cNvSpPr/>
          <p:nvPr/>
        </p:nvSpPr>
        <p:spPr bwMode="gray">
          <a:xfrm>
            <a:off x="6934023" y="1915660"/>
            <a:ext cx="2724320" cy="4861236"/>
          </a:xfrm>
          <a:prstGeom prst="roundRect">
            <a:avLst/>
          </a:prstGeom>
          <a:solidFill>
            <a:srgbClr val="007681"/>
          </a:solidFill>
          <a:ln>
            <a:solidFill>
              <a:srgbClr val="004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000" b="1" dirty="0">
                <a:solidFill>
                  <a:schemeClr val="bg1"/>
                </a:solidFill>
                <a:latin typeface="Calibri" panose="020F0502020204030204" pitchFamily="34" charset="0"/>
              </a:rPr>
              <a:t>Iako </a:t>
            </a:r>
            <a:r>
              <a:rPr lang="sr-Latn-RS" sz="2000" b="1" dirty="0" smtClean="0">
                <a:solidFill>
                  <a:schemeClr val="bg1"/>
                </a:solidFill>
                <a:latin typeface="Calibri" panose="020F0502020204030204" pitchFamily="34" charset="0"/>
              </a:rPr>
              <a:t>57% navodi </a:t>
            </a:r>
            <a:r>
              <a:rPr lang="sr-Latn-RS" sz="2000" b="1" dirty="0">
                <a:solidFill>
                  <a:schemeClr val="bg1"/>
                </a:solidFill>
                <a:latin typeface="Calibri" panose="020F0502020204030204" pitchFamily="34" charset="0"/>
              </a:rPr>
              <a:t>da </a:t>
            </a:r>
            <a:r>
              <a:rPr lang="sr-Latn-RS" sz="2000" b="1" dirty="0" smtClean="0">
                <a:solidFill>
                  <a:schemeClr val="bg1"/>
                </a:solidFill>
                <a:latin typeface="Calibri" panose="020F0502020204030204" pitchFamily="34" charset="0"/>
              </a:rPr>
              <a:t>uvek dobija </a:t>
            </a:r>
            <a:r>
              <a:rPr lang="sr-Latn-RS" sz="2000" b="1" dirty="0">
                <a:solidFill>
                  <a:schemeClr val="bg1"/>
                </a:solidFill>
                <a:latin typeface="Calibri" panose="020F0502020204030204" pitchFamily="34" charset="0"/>
              </a:rPr>
              <a:t>fiskalni račun prilikom kupovine, </a:t>
            </a:r>
            <a:r>
              <a:rPr lang="sr-Latn-RS" sz="2000" b="1" dirty="0" smtClean="0">
                <a:solidFill>
                  <a:schemeClr val="bg1"/>
                </a:solidFill>
                <a:latin typeface="Calibri" panose="020F0502020204030204" pitchFamily="34" charset="0"/>
              </a:rPr>
              <a:t>gotovo 40% ne ume da prepozna ispravan fiskalni račun, pa je preciznije reći da </a:t>
            </a:r>
            <a:r>
              <a:rPr lang="sr-Latn-RS" sz="2000" b="1" dirty="0" smtClean="0">
                <a:solidFill>
                  <a:schemeClr val="bg1"/>
                </a:solidFill>
                <a:latin typeface="Calibri" panose="020F0502020204030204" pitchFamily="34" charset="0"/>
              </a:rPr>
              <a:t>53</a:t>
            </a:r>
            <a:r>
              <a:rPr lang="sr-Latn-RS" sz="2000" b="1" dirty="0">
                <a:solidFill>
                  <a:schemeClr val="bg1"/>
                </a:solidFill>
                <a:latin typeface="Calibri" panose="020F0502020204030204" pitchFamily="34" charset="0"/>
              </a:rPr>
              <a:t>% građana prilikom kupovine </a:t>
            </a:r>
            <a:r>
              <a:rPr lang="sr-Latn-RS" sz="2000" b="1" dirty="0" smtClean="0">
                <a:solidFill>
                  <a:schemeClr val="bg1"/>
                </a:solidFill>
                <a:latin typeface="Calibri" panose="020F0502020204030204" pitchFamily="34" charset="0"/>
              </a:rPr>
              <a:t>uvek dobije </a:t>
            </a:r>
            <a:r>
              <a:rPr lang="sr-Latn-RS" sz="2000" b="1" dirty="0">
                <a:solidFill>
                  <a:schemeClr val="bg1"/>
                </a:solidFill>
                <a:latin typeface="Calibri" panose="020F0502020204030204" pitchFamily="34" charset="0"/>
              </a:rPr>
              <a:t>neku vrstu računa. </a:t>
            </a:r>
            <a:endParaRPr lang="en-US" sz="20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57512445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3515"/>
            <a:ext cx="9892867" cy="559952"/>
          </a:xfrm>
        </p:spPr>
        <p:txBody>
          <a:bodyPr/>
          <a:lstStyle/>
          <a:p>
            <a:r>
              <a:rPr lang="it-IT" sz="3200" dirty="0"/>
              <a:t>Da li umete da prepoznate ispravan fiskalni račun?</a:t>
            </a:r>
            <a:endParaRPr lang="en-GB" sz="3200" dirty="0"/>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535122"/>
          </a:xfrm>
          <a:prstGeom prst="rect">
            <a:avLst/>
          </a:prstGeom>
          <a:solidFill>
            <a:schemeClr val="bg1">
              <a:lumMod val="85000"/>
            </a:schemeClr>
          </a:solidFill>
        </p:spPr>
        <p:txBody>
          <a:bodyPr vert="horz" lIns="90000" tIns="0" rIns="90000" bIns="0" rtlCol="0" anchor="ctr">
            <a:normAutofit lnSpcReduction="1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Preko trećine građana navodi</a:t>
            </a:r>
            <a:r>
              <a:rPr lang="it-IT" sz="1600" dirty="0">
                <a:latin typeface="Calibri" panose="020F0502020204030204" pitchFamily="34" charset="0"/>
              </a:rPr>
              <a:t> da ne ume da prepozna da li je </a:t>
            </a:r>
            <a:r>
              <a:rPr lang="sr-Latn-RS" sz="1600" dirty="0">
                <a:latin typeface="Calibri" panose="020F0502020204030204" pitchFamily="34" charset="0"/>
              </a:rPr>
              <a:t>fiskalni </a:t>
            </a:r>
            <a:r>
              <a:rPr lang="it-IT" sz="1600" dirty="0">
                <a:latin typeface="Calibri" panose="020F0502020204030204" pitchFamily="34" charset="0"/>
              </a:rPr>
              <a:t>račun ispravan</a:t>
            </a:r>
            <a:r>
              <a:rPr lang="sr-Latn-RS" sz="1600" dirty="0">
                <a:latin typeface="Calibri" panose="020F0502020204030204" pitchFamily="34" charset="0"/>
              </a:rPr>
              <a:t>. Dodatno, među onima koji navode da znaju da prepoznaju ispravni fiskalni račun, mišljenja su podeljena po pitanju načina utvrđivanja </a:t>
            </a:r>
            <a:r>
              <a:rPr lang="sr-Latn-RS" sz="1600" dirty="0" smtClean="0">
                <a:latin typeface="Calibri" panose="020F0502020204030204" pitchFamily="34" charset="0"/>
              </a:rPr>
              <a:t>ispravnosti – na prvom mestu je grb sa 4 ocila. </a:t>
            </a:r>
            <a:endParaRPr lang="en-GB" sz="1600" dirty="0">
              <a:latin typeface="Calibri" panose="020F0502020204030204" pitchFamily="34" charset="0"/>
            </a:endParaRPr>
          </a:p>
        </p:txBody>
      </p:sp>
      <p:grpSp>
        <p:nvGrpSpPr>
          <p:cNvPr id="5" name="Group 4">
            <a:extLst>
              <a:ext uri="{FF2B5EF4-FFF2-40B4-BE49-F238E27FC236}">
                <a16:creationId xmlns="" xmlns:a16="http://schemas.microsoft.com/office/drawing/2014/main" id="{D47C12F0-BCBC-4EE2-A169-A4A2280C9E45}"/>
              </a:ext>
            </a:extLst>
          </p:cNvPr>
          <p:cNvGrpSpPr/>
          <p:nvPr/>
        </p:nvGrpSpPr>
        <p:grpSpPr>
          <a:xfrm>
            <a:off x="167159" y="2390607"/>
            <a:ext cx="3282335" cy="2543626"/>
            <a:chOff x="2794626" y="1700197"/>
            <a:chExt cx="1376201" cy="1772190"/>
          </a:xfrm>
        </p:grpSpPr>
        <p:cxnSp>
          <p:nvCxnSpPr>
            <p:cNvPr id="6" name="Straight Connector 5">
              <a:extLst>
                <a:ext uri="{FF2B5EF4-FFF2-40B4-BE49-F238E27FC236}">
                  <a16:creationId xmlns="" xmlns:a16="http://schemas.microsoft.com/office/drawing/2014/main" id="{F23A075A-8A67-4E87-8B85-AA6B90BBCCD7}"/>
                </a:ext>
              </a:extLst>
            </p:cNvPr>
            <p:cNvCxnSpPr/>
            <p:nvPr/>
          </p:nvCxnSpPr>
          <p:spPr>
            <a:xfrm>
              <a:off x="2871006" y="2907311"/>
              <a:ext cx="1223451" cy="0"/>
            </a:xfrm>
            <a:prstGeom prst="line">
              <a:avLst/>
            </a:prstGeom>
            <a:ln cap="rnd">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 xmlns:a16="http://schemas.microsoft.com/office/drawing/2014/main" id="{78750E01-0CD0-439B-9E79-D803FB03E255}"/>
                </a:ext>
              </a:extLst>
            </p:cNvPr>
            <p:cNvGraphicFramePr>
              <a:graphicFrameLocks noChangeAspect="1"/>
            </p:cNvGraphicFramePr>
            <p:nvPr>
              <p:extLst>
                <p:ext uri="{D42A27DB-BD31-4B8C-83A1-F6EECF244321}">
                  <p14:modId xmlns:p14="http://schemas.microsoft.com/office/powerpoint/2010/main" val="4265635234"/>
                </p:ext>
              </p:extLst>
            </p:nvPr>
          </p:nvGraphicFramePr>
          <p:xfrm>
            <a:off x="2794626" y="1700197"/>
            <a:ext cx="1376201" cy="156365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 xmlns:a16="http://schemas.microsoft.com/office/drawing/2014/main" id="{BD9D4F4B-9401-4B52-B18A-1C8E0E2B1CA7}"/>
                </a:ext>
              </a:extLst>
            </p:cNvPr>
            <p:cNvSpPr/>
            <p:nvPr/>
          </p:nvSpPr>
          <p:spPr>
            <a:xfrm>
              <a:off x="2886278" y="2921652"/>
              <a:ext cx="1192896" cy="550735"/>
            </a:xfrm>
            <a:prstGeom prst="rect">
              <a:avLst/>
            </a:prstGeom>
          </p:spPr>
          <p:txBody>
            <a:bodyPr vert="horz" lIns="0" tIns="0" rIns="0" bIns="0" rtlCol="0">
              <a:noAutofit/>
            </a:bodyPr>
            <a:lstStyle/>
            <a:p>
              <a:pPr algn="ctr"/>
              <a:r>
                <a:rPr lang="sr-Latn-RS" sz="2000" b="1" dirty="0">
                  <a:solidFill>
                    <a:srgbClr val="C00000"/>
                  </a:solidFill>
                  <a:latin typeface="Calibri" panose="020F0502020204030204" pitchFamily="34" charset="0"/>
                </a:rPr>
                <a:t>PROCENAT GRAĐANA KOJI NAVODI DA NE UME DA PREPOZNA ISPRAVAN FISKALNI RAČUN</a:t>
              </a:r>
            </a:p>
          </p:txBody>
        </p:sp>
        <p:sp>
          <p:nvSpPr>
            <p:cNvPr id="10" name="Rectangle 9">
              <a:extLst>
                <a:ext uri="{FF2B5EF4-FFF2-40B4-BE49-F238E27FC236}">
                  <a16:creationId xmlns="" xmlns:a16="http://schemas.microsoft.com/office/drawing/2014/main" id="{DDFA9FBA-2A1B-48FA-81B4-4ED461423335}"/>
                </a:ext>
              </a:extLst>
            </p:cNvPr>
            <p:cNvSpPr/>
            <p:nvPr/>
          </p:nvSpPr>
          <p:spPr>
            <a:xfrm>
              <a:off x="3331773" y="2149344"/>
              <a:ext cx="301907" cy="321650"/>
            </a:xfrm>
            <a:prstGeom prst="rect">
              <a:avLst/>
            </a:prstGeom>
          </p:spPr>
          <p:txBody>
            <a:bodyPr wrap="none">
              <a:spAutoFit/>
            </a:bodyPr>
            <a:lstStyle/>
            <a:p>
              <a:pPr algn="ctr"/>
              <a:r>
                <a:rPr lang="sr-Latn-RS" sz="2400" b="1" dirty="0">
                  <a:solidFill>
                    <a:srgbClr val="C00000"/>
                  </a:solidFill>
                  <a:latin typeface="Calibri" panose="020F0502020204030204" pitchFamily="34" charset="0"/>
                </a:rPr>
                <a:t>37%</a:t>
              </a:r>
              <a:endParaRPr lang="en-US" sz="2400" b="1" dirty="0">
                <a:solidFill>
                  <a:srgbClr val="C00000"/>
                </a:solidFill>
                <a:latin typeface="Calibri" panose="020F0502020204030204" pitchFamily="34" charset="0"/>
              </a:endParaRPr>
            </a:p>
          </p:txBody>
        </p:sp>
      </p:grpSp>
      <p:sp>
        <p:nvSpPr>
          <p:cNvPr id="11" name="Rectangle: Rounded Corners 10">
            <a:extLst>
              <a:ext uri="{FF2B5EF4-FFF2-40B4-BE49-F238E27FC236}">
                <a16:creationId xmlns="" xmlns:a16="http://schemas.microsoft.com/office/drawing/2014/main" id="{7AB55C29-B18D-4DCC-9083-FB8642EDD7EB}"/>
              </a:ext>
            </a:extLst>
          </p:cNvPr>
          <p:cNvSpPr/>
          <p:nvPr/>
        </p:nvSpPr>
        <p:spPr bwMode="gray">
          <a:xfrm>
            <a:off x="485906" y="5561869"/>
            <a:ext cx="2633581" cy="1034922"/>
          </a:xfrm>
          <a:prstGeom prst="roundRect">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000" b="1" dirty="0">
                <a:solidFill>
                  <a:schemeClr val="bg1"/>
                </a:solidFill>
                <a:latin typeface="Calibri" panose="020F0502020204030204" pitchFamily="34" charset="0"/>
              </a:rPr>
              <a:t>U septembru prošle godine ovaj procenat je iznosio 29%</a:t>
            </a:r>
            <a:endParaRPr lang="en-US" sz="2000" b="1" dirty="0">
              <a:solidFill>
                <a:schemeClr val="bg1"/>
              </a:solidFill>
              <a:latin typeface="Calibri" panose="020F0502020204030204" pitchFamily="34" charset="0"/>
            </a:endParaRPr>
          </a:p>
        </p:txBody>
      </p:sp>
      <p:graphicFrame>
        <p:nvGraphicFramePr>
          <p:cNvPr id="12" name="Chart 11">
            <a:extLst>
              <a:ext uri="{FF2B5EF4-FFF2-40B4-BE49-F238E27FC236}">
                <a16:creationId xmlns="" xmlns:a16="http://schemas.microsoft.com/office/drawing/2014/main" id="{61674DC7-432D-4EEA-B0FE-79991EA93941}"/>
              </a:ext>
            </a:extLst>
          </p:cNvPr>
          <p:cNvGraphicFramePr/>
          <p:nvPr>
            <p:extLst>
              <p:ext uri="{D42A27DB-BD31-4B8C-83A1-F6EECF244321}">
                <p14:modId xmlns:p14="http://schemas.microsoft.com/office/powerpoint/2010/main" val="2265120613"/>
              </p:ext>
            </p:extLst>
          </p:nvPr>
        </p:nvGraphicFramePr>
        <p:xfrm>
          <a:off x="5304116" y="2455193"/>
          <a:ext cx="7680467" cy="4277766"/>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Rounded Corners 12">
            <a:extLst>
              <a:ext uri="{FF2B5EF4-FFF2-40B4-BE49-F238E27FC236}">
                <a16:creationId xmlns="" xmlns:a16="http://schemas.microsoft.com/office/drawing/2014/main" id="{5FA23C79-18A9-46C6-8EE5-A198AF56A898}"/>
              </a:ext>
            </a:extLst>
          </p:cNvPr>
          <p:cNvSpPr/>
          <p:nvPr/>
        </p:nvSpPr>
        <p:spPr bwMode="gray">
          <a:xfrm>
            <a:off x="7267282" y="1752413"/>
            <a:ext cx="4852013" cy="689034"/>
          </a:xfrm>
          <a:prstGeom prst="roundRect">
            <a:avLst/>
          </a:prstGeom>
          <a:solidFill>
            <a:srgbClr val="1B3D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2000" b="1">
                <a:solidFill>
                  <a:schemeClr val="bg1"/>
                </a:solidFill>
              </a:rPr>
              <a:t>Na osnovu čega prepoznajete da je fiskalni račun ispravan</a:t>
            </a:r>
            <a:endParaRPr lang="en-US" sz="2000" b="1" dirty="0">
              <a:solidFill>
                <a:schemeClr val="bg1"/>
              </a:solidFill>
            </a:endParaRPr>
          </a:p>
        </p:txBody>
      </p:sp>
      <p:sp>
        <p:nvSpPr>
          <p:cNvPr id="15" name="Content Placeholder 13">
            <a:extLst>
              <a:ext uri="{FF2B5EF4-FFF2-40B4-BE49-F238E27FC236}">
                <a16:creationId xmlns="" xmlns:a16="http://schemas.microsoft.com/office/drawing/2014/main" id="{14CDB61B-4E26-4E86-B285-97891D03795C}"/>
              </a:ext>
            </a:extLst>
          </p:cNvPr>
          <p:cNvSpPr txBox="1">
            <a:spLocks/>
          </p:cNvSpPr>
          <p:nvPr/>
        </p:nvSpPr>
        <p:spPr bwMode="gray">
          <a:xfrm>
            <a:off x="6359848" y="6804967"/>
            <a:ext cx="6696744" cy="456639"/>
          </a:xfrm>
          <a:prstGeom prst="rect">
            <a:avLst/>
          </a:prstGeom>
          <a:solidFill>
            <a:schemeClr val="bg1">
              <a:lumMod val="85000"/>
            </a:schemeClr>
          </a:solidFill>
        </p:spPr>
        <p:txBody>
          <a:bodyPr vert="horz" lIns="90000" tIns="0" rIns="90000" bIns="0" rtlCol="0" anchor="ctr">
            <a:normAutofit fontScale="92500" lnSpcReduction="2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Oni koji su istakli da umeju da prepoznaju fiskalni račun i koji su rekli na osnovu čega prepoznaju (40% od ciljne populacije ) </a:t>
            </a:r>
            <a:endParaRPr lang="en-GB" sz="1600" i="1" dirty="0">
              <a:latin typeface="Calibri" panose="020F0502020204030204" pitchFamily="34" charset="0"/>
            </a:endParaRPr>
          </a:p>
        </p:txBody>
      </p:sp>
      <p:sp>
        <p:nvSpPr>
          <p:cNvPr id="3" name="Rectangle: Rounded Corners 2">
            <a:extLst>
              <a:ext uri="{FF2B5EF4-FFF2-40B4-BE49-F238E27FC236}">
                <a16:creationId xmlns="" xmlns:a16="http://schemas.microsoft.com/office/drawing/2014/main" id="{734FCAA8-FAF0-47F2-9679-413CFE7254D9}"/>
              </a:ext>
            </a:extLst>
          </p:cNvPr>
          <p:cNvSpPr/>
          <p:nvPr/>
        </p:nvSpPr>
        <p:spPr bwMode="gray">
          <a:xfrm>
            <a:off x="5855791" y="2570529"/>
            <a:ext cx="7128792" cy="1741801"/>
          </a:xfrm>
          <a:prstGeom prst="roundRect">
            <a:avLst/>
          </a:prstGeom>
          <a:noFill/>
          <a:ln>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US" sz="2000" dirty="0">
              <a:solidFill>
                <a:schemeClr val="bg1"/>
              </a:solidFill>
            </a:endParaRPr>
          </a:p>
        </p:txBody>
      </p:sp>
      <p:sp>
        <p:nvSpPr>
          <p:cNvPr id="4" name="Rectangle: Rounded Corners 3">
            <a:extLst>
              <a:ext uri="{FF2B5EF4-FFF2-40B4-BE49-F238E27FC236}">
                <a16:creationId xmlns="" xmlns:a16="http://schemas.microsoft.com/office/drawing/2014/main" id="{187178B6-985B-47FE-96FC-DFA7C0A2BDCE}"/>
              </a:ext>
            </a:extLst>
          </p:cNvPr>
          <p:cNvSpPr/>
          <p:nvPr/>
        </p:nvSpPr>
        <p:spPr bwMode="gray">
          <a:xfrm>
            <a:off x="3407519" y="2249940"/>
            <a:ext cx="1961497" cy="4370318"/>
          </a:xfrm>
          <a:prstGeom prst="roundRect">
            <a:avLst/>
          </a:prstGeom>
          <a:solidFill>
            <a:srgbClr val="007681"/>
          </a:solidFill>
          <a:ln>
            <a:solidFill>
              <a:srgbClr val="0052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000" dirty="0">
                <a:solidFill>
                  <a:schemeClr val="bg1"/>
                </a:solidFill>
                <a:latin typeface="Calibri" panose="020F0502020204030204" pitchFamily="34" charset="0"/>
              </a:rPr>
              <a:t>Čini se da je učestalija priča o fiskalnim računima </a:t>
            </a:r>
            <a:r>
              <a:rPr lang="sr-Latn-RS" sz="2000" dirty="0" smtClean="0">
                <a:solidFill>
                  <a:schemeClr val="bg1"/>
                </a:solidFill>
                <a:latin typeface="Calibri" panose="020F0502020204030204" pitchFamily="34" charset="0"/>
              </a:rPr>
              <a:t>prouzrokovala da građani preispituju svoju sposobnost da  prepoznaju  ispravnost fiskalnih </a:t>
            </a:r>
            <a:r>
              <a:rPr lang="sr-Latn-RS" sz="2000" dirty="0">
                <a:solidFill>
                  <a:schemeClr val="bg1"/>
                </a:solidFill>
                <a:latin typeface="Calibri" panose="020F0502020204030204" pitchFamily="34" charset="0"/>
              </a:rPr>
              <a:t>računa</a:t>
            </a:r>
            <a:endParaRPr lang="en-US"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8374730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2586"/>
            <a:ext cx="11936696" cy="561811"/>
          </a:xfrm>
        </p:spPr>
        <p:txBody>
          <a:bodyPr/>
          <a:lstStyle/>
          <a:p>
            <a:r>
              <a:rPr lang="sr-Latn-CS" sz="2800" dirty="0">
                <a:latin typeface="Calibri" panose="020F0502020204030204" pitchFamily="34" charset="0"/>
              </a:rPr>
              <a:t>Ukoliko se desi da Vam ne izdaju fiskalni račun, da li ga Vi u tom slučaju tražite?</a:t>
            </a:r>
            <a:endParaRPr lang="en-GB" sz="2800" dirty="0">
              <a:latin typeface="Calibri" panose="020F0502020204030204" pitchFamily="34" charset="0"/>
            </a:endParaRP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Gotovo polovina građana ističe da traži račun u slučaju da im isti ne izdaju, što je nešto veći procenat u poređenju sa septembrom prethodne godine. </a:t>
            </a:r>
            <a:endParaRPr lang="en-GB" sz="1600" dirty="0">
              <a:latin typeface="Calibri" panose="020F0502020204030204" pitchFamily="34" charset="0"/>
            </a:endParaRPr>
          </a:p>
        </p:txBody>
      </p:sp>
      <p:graphicFrame>
        <p:nvGraphicFramePr>
          <p:cNvPr id="5" name="Chart 4">
            <a:extLst>
              <a:ext uri="{FF2B5EF4-FFF2-40B4-BE49-F238E27FC236}">
                <a16:creationId xmlns="" xmlns:a16="http://schemas.microsoft.com/office/drawing/2014/main" id="{F0EB6E48-F9A1-4EB3-A001-1AD82CC1924E}"/>
              </a:ext>
            </a:extLst>
          </p:cNvPr>
          <p:cNvGraphicFramePr/>
          <p:nvPr>
            <p:extLst>
              <p:ext uri="{D42A27DB-BD31-4B8C-83A1-F6EECF244321}">
                <p14:modId xmlns:p14="http://schemas.microsoft.com/office/powerpoint/2010/main" val="1929197255"/>
              </p:ext>
            </p:extLst>
          </p:nvPr>
        </p:nvGraphicFramePr>
        <p:xfrm>
          <a:off x="887239" y="1977554"/>
          <a:ext cx="11432640" cy="4317248"/>
        </p:xfrm>
        <a:graphic>
          <a:graphicData uri="http://schemas.openxmlformats.org/drawingml/2006/chart">
            <c:chart xmlns:c="http://schemas.openxmlformats.org/drawingml/2006/chart" xmlns:r="http://schemas.openxmlformats.org/officeDocument/2006/relationships" r:id="rId3"/>
          </a:graphicData>
        </a:graphic>
      </p:graphicFrame>
      <p:sp>
        <p:nvSpPr>
          <p:cNvPr id="3" name="Right Brace 2">
            <a:extLst>
              <a:ext uri="{FF2B5EF4-FFF2-40B4-BE49-F238E27FC236}">
                <a16:creationId xmlns="" xmlns:a16="http://schemas.microsoft.com/office/drawing/2014/main" id="{71714FCC-8992-478B-A133-9872BD3B6BF4}"/>
              </a:ext>
            </a:extLst>
          </p:cNvPr>
          <p:cNvSpPr/>
          <p:nvPr/>
        </p:nvSpPr>
        <p:spPr>
          <a:xfrm>
            <a:off x="8052035" y="1977554"/>
            <a:ext cx="936104" cy="2158624"/>
          </a:xfrm>
          <a:prstGeom prst="rightBrace">
            <a:avLst/>
          </a:prstGeom>
          <a:noFill/>
          <a:ln>
            <a:solidFill>
              <a:srgbClr val="007681"/>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8" name="Rectangle 7">
            <a:extLst>
              <a:ext uri="{FF2B5EF4-FFF2-40B4-BE49-F238E27FC236}">
                <a16:creationId xmlns="" xmlns:a16="http://schemas.microsoft.com/office/drawing/2014/main" id="{903CFE5A-9F6A-4616-8605-1F05909E517D}"/>
              </a:ext>
            </a:extLst>
          </p:cNvPr>
          <p:cNvSpPr/>
          <p:nvPr/>
        </p:nvSpPr>
        <p:spPr>
          <a:xfrm>
            <a:off x="9044286" y="2764478"/>
            <a:ext cx="901209" cy="584775"/>
          </a:xfrm>
          <a:prstGeom prst="rect">
            <a:avLst/>
          </a:prstGeom>
        </p:spPr>
        <p:txBody>
          <a:bodyPr wrap="none">
            <a:spAutoFit/>
          </a:bodyPr>
          <a:lstStyle/>
          <a:p>
            <a:pPr algn="ctr"/>
            <a:r>
              <a:rPr lang="sr-Latn-RS" sz="3200" b="1" dirty="0">
                <a:solidFill>
                  <a:srgbClr val="007681"/>
                </a:solidFill>
                <a:latin typeface="Calibri" panose="020F0502020204030204" pitchFamily="34" charset="0"/>
              </a:rPr>
              <a:t>48%</a:t>
            </a:r>
            <a:endParaRPr lang="en-US" sz="3200" b="1" dirty="0">
              <a:solidFill>
                <a:srgbClr val="007681"/>
              </a:solidFill>
              <a:latin typeface="Calibri" panose="020F0502020204030204" pitchFamily="34" charset="0"/>
            </a:endParaRPr>
          </a:p>
        </p:txBody>
      </p:sp>
      <p:sp>
        <p:nvSpPr>
          <p:cNvPr id="9" name="Rectangle: Rounded Corners 8">
            <a:extLst>
              <a:ext uri="{FF2B5EF4-FFF2-40B4-BE49-F238E27FC236}">
                <a16:creationId xmlns="" xmlns:a16="http://schemas.microsoft.com/office/drawing/2014/main" id="{BB9917A8-AC61-4A23-A053-6D5530219371}"/>
              </a:ext>
            </a:extLst>
          </p:cNvPr>
          <p:cNvSpPr/>
          <p:nvPr/>
        </p:nvSpPr>
        <p:spPr bwMode="gray">
          <a:xfrm>
            <a:off x="10035377" y="2471401"/>
            <a:ext cx="2633581" cy="1161847"/>
          </a:xfrm>
          <a:prstGeom prst="roundRect">
            <a:avLst/>
          </a:prstGeom>
          <a:solidFill>
            <a:srgbClr val="1B3D49"/>
          </a:solidFill>
          <a:ln>
            <a:solidFill>
              <a:srgbClr val="004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000" b="1" dirty="0">
                <a:solidFill>
                  <a:schemeClr val="bg1"/>
                </a:solidFill>
                <a:latin typeface="Calibri" panose="020F0502020204030204" pitchFamily="34" charset="0"/>
              </a:rPr>
              <a:t>U septembru prošle godine ovaj procenat je iznosio </a:t>
            </a:r>
            <a:r>
              <a:rPr lang="sr-Latn-RS" sz="2800" b="1" dirty="0">
                <a:solidFill>
                  <a:schemeClr val="bg1"/>
                </a:solidFill>
                <a:latin typeface="Calibri" panose="020F0502020204030204" pitchFamily="34" charset="0"/>
              </a:rPr>
              <a:t>40%</a:t>
            </a:r>
            <a:endParaRPr lang="en-US" sz="20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83025078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3515"/>
            <a:ext cx="5075266" cy="559952"/>
          </a:xfrm>
        </p:spPr>
        <p:txBody>
          <a:bodyPr/>
          <a:lstStyle/>
          <a:p>
            <a:r>
              <a:rPr lang="sr-Latn-CS" sz="3200" dirty="0"/>
              <a:t>Traženje fiskalnog računa</a:t>
            </a:r>
            <a:endParaRPr lang="en-GB" sz="3200" dirty="0"/>
          </a:p>
        </p:txBody>
      </p:sp>
      <p:sp>
        <p:nvSpPr>
          <p:cNvPr id="14" name="Content Placeholder 13"/>
          <p:cNvSpPr>
            <a:spLocks noGrp="1"/>
          </p:cNvSpPr>
          <p:nvPr>
            <p:ph type="body" sz="quarter" idx="14"/>
          </p:nvPr>
        </p:nvSpPr>
        <p:spPr>
          <a:xfrm>
            <a:off x="383183" y="6954723"/>
            <a:ext cx="5716109" cy="306883"/>
          </a:xfrm>
        </p:spPr>
        <p:txBody>
          <a:bodyPr>
            <a:normAutofit/>
          </a:bodyPr>
          <a:lstStyle/>
          <a:p>
            <a:r>
              <a:rPr lang="pl-PL" sz="1600" i="1" dirty="0">
                <a:latin typeface="Calibri" panose="020F0502020204030204" pitchFamily="34" charset="0"/>
              </a:rPr>
              <a:t>Baza: oni koji ne traže uvek fiskalni račun (77% od ciljne populacije) </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576064"/>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Polovina građana navodi da ne traži račun ukoliko ga ne dobije prilikom kupovine zato što im ne treba. Kao najčešći razlog traženja računa ističe se da je njegovo izdavanje zakonska obaveza, i to znatno češće u odnosu na prethodnu godinu (čemu je moguće doprinela nagradna igra).</a:t>
            </a:r>
            <a:endParaRPr lang="en-GB" sz="1600" dirty="0">
              <a:latin typeface="Calibri" panose="020F0502020204030204" pitchFamily="34" charset="0"/>
            </a:endParaRPr>
          </a:p>
        </p:txBody>
      </p:sp>
      <p:graphicFrame>
        <p:nvGraphicFramePr>
          <p:cNvPr id="5" name="Chart 4">
            <a:extLst>
              <a:ext uri="{FF2B5EF4-FFF2-40B4-BE49-F238E27FC236}">
                <a16:creationId xmlns="" xmlns:a16="http://schemas.microsoft.com/office/drawing/2014/main" id="{D8C7FA55-523B-42A3-9969-3047F6D2269B}"/>
              </a:ext>
            </a:extLst>
          </p:cNvPr>
          <p:cNvGraphicFramePr/>
          <p:nvPr>
            <p:extLst>
              <p:ext uri="{D42A27DB-BD31-4B8C-83A1-F6EECF244321}">
                <p14:modId xmlns:p14="http://schemas.microsoft.com/office/powerpoint/2010/main" val="3252419029"/>
              </p:ext>
            </p:extLst>
          </p:nvPr>
        </p:nvGraphicFramePr>
        <p:xfrm>
          <a:off x="250585" y="2628504"/>
          <a:ext cx="7014306" cy="41044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 xmlns:a16="http://schemas.microsoft.com/office/drawing/2014/main" id="{E315271E-3A1E-4438-8291-3C71A21C5D2D}"/>
              </a:ext>
            </a:extLst>
          </p:cNvPr>
          <p:cNvGraphicFramePr/>
          <p:nvPr>
            <p:extLst>
              <p:ext uri="{D42A27DB-BD31-4B8C-83A1-F6EECF244321}">
                <p14:modId xmlns:p14="http://schemas.microsoft.com/office/powerpoint/2010/main" val="1966558381"/>
              </p:ext>
            </p:extLst>
          </p:nvPr>
        </p:nvGraphicFramePr>
        <p:xfrm>
          <a:off x="6935912" y="2628504"/>
          <a:ext cx="5976663" cy="4248471"/>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Rounded Corners 7">
            <a:extLst>
              <a:ext uri="{FF2B5EF4-FFF2-40B4-BE49-F238E27FC236}">
                <a16:creationId xmlns="" xmlns:a16="http://schemas.microsoft.com/office/drawing/2014/main" id="{A93A6293-6955-48AA-819B-D9EE11A890CB}"/>
              </a:ext>
            </a:extLst>
          </p:cNvPr>
          <p:cNvSpPr/>
          <p:nvPr/>
        </p:nvSpPr>
        <p:spPr bwMode="gray">
          <a:xfrm>
            <a:off x="7655991" y="1895508"/>
            <a:ext cx="4852013" cy="689034"/>
          </a:xfrm>
          <a:prstGeom prst="roundRect">
            <a:avLst/>
          </a:prstGeom>
          <a:solidFill>
            <a:srgbClr val="1B3D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2000" b="1" dirty="0" err="1">
                <a:solidFill>
                  <a:schemeClr val="bg1"/>
                </a:solidFill>
              </a:rPr>
              <a:t>Zašto</a:t>
            </a:r>
            <a:r>
              <a:rPr lang="en-US" sz="2000" b="1" dirty="0">
                <a:solidFill>
                  <a:schemeClr val="bg1"/>
                </a:solidFill>
              </a:rPr>
              <a:t> </a:t>
            </a:r>
            <a:r>
              <a:rPr lang="en-US" sz="2000" b="1" dirty="0" err="1">
                <a:solidFill>
                  <a:schemeClr val="bg1"/>
                </a:solidFill>
              </a:rPr>
              <a:t>tražite</a:t>
            </a:r>
            <a:r>
              <a:rPr lang="en-US" sz="2000" b="1" dirty="0">
                <a:solidFill>
                  <a:schemeClr val="bg1"/>
                </a:solidFill>
              </a:rPr>
              <a:t> </a:t>
            </a:r>
            <a:r>
              <a:rPr lang="en-US" sz="2000" b="1" dirty="0" err="1">
                <a:solidFill>
                  <a:schemeClr val="bg1"/>
                </a:solidFill>
              </a:rPr>
              <a:t>fiskalni</a:t>
            </a:r>
            <a:r>
              <a:rPr lang="en-US" sz="2000" b="1" dirty="0">
                <a:solidFill>
                  <a:schemeClr val="bg1"/>
                </a:solidFill>
              </a:rPr>
              <a:t> </a:t>
            </a:r>
            <a:r>
              <a:rPr lang="en-US" sz="2000" b="1" dirty="0" err="1">
                <a:solidFill>
                  <a:schemeClr val="bg1"/>
                </a:solidFill>
              </a:rPr>
              <a:t>račun</a:t>
            </a:r>
            <a:r>
              <a:rPr lang="en-US" sz="2000" b="1" dirty="0">
                <a:solidFill>
                  <a:schemeClr val="bg1"/>
                </a:solidFill>
              </a:rPr>
              <a:t>?</a:t>
            </a:r>
          </a:p>
        </p:txBody>
      </p:sp>
      <p:sp>
        <p:nvSpPr>
          <p:cNvPr id="9" name="Rectangle: Rounded Corners 8">
            <a:extLst>
              <a:ext uri="{FF2B5EF4-FFF2-40B4-BE49-F238E27FC236}">
                <a16:creationId xmlns="" xmlns:a16="http://schemas.microsoft.com/office/drawing/2014/main" id="{B759DAE3-B037-4247-BFB6-5F15896CBF1F}"/>
              </a:ext>
            </a:extLst>
          </p:cNvPr>
          <p:cNvSpPr/>
          <p:nvPr/>
        </p:nvSpPr>
        <p:spPr bwMode="gray">
          <a:xfrm>
            <a:off x="1247279" y="1895508"/>
            <a:ext cx="4852013" cy="689034"/>
          </a:xfrm>
          <a:prstGeom prst="roundRect">
            <a:avLst/>
          </a:prstGeom>
          <a:solidFill>
            <a:srgbClr val="1B3D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2000" b="1" dirty="0" err="1">
                <a:solidFill>
                  <a:schemeClr val="bg1"/>
                </a:solidFill>
              </a:rPr>
              <a:t>Navedite</a:t>
            </a:r>
            <a:r>
              <a:rPr lang="en-US" sz="2000" b="1" dirty="0">
                <a:solidFill>
                  <a:schemeClr val="bg1"/>
                </a:solidFill>
              </a:rPr>
              <a:t> </a:t>
            </a:r>
            <a:r>
              <a:rPr lang="en-US" sz="2000" b="1" dirty="0" err="1">
                <a:solidFill>
                  <a:schemeClr val="bg1"/>
                </a:solidFill>
              </a:rPr>
              <a:t>razloge</a:t>
            </a:r>
            <a:r>
              <a:rPr lang="en-US" sz="2000" b="1" dirty="0">
                <a:solidFill>
                  <a:schemeClr val="bg1"/>
                </a:solidFill>
              </a:rPr>
              <a:t> </a:t>
            </a:r>
            <a:r>
              <a:rPr lang="en-US" sz="2000" b="1" dirty="0" err="1">
                <a:solidFill>
                  <a:schemeClr val="bg1"/>
                </a:solidFill>
              </a:rPr>
              <a:t>zbog</a:t>
            </a:r>
            <a:r>
              <a:rPr lang="en-US" sz="2000" b="1" dirty="0">
                <a:solidFill>
                  <a:schemeClr val="bg1"/>
                </a:solidFill>
              </a:rPr>
              <a:t> </a:t>
            </a:r>
            <a:r>
              <a:rPr lang="en-US" sz="2000" b="1" dirty="0" err="1">
                <a:solidFill>
                  <a:schemeClr val="bg1"/>
                </a:solidFill>
              </a:rPr>
              <a:t>kojih</a:t>
            </a:r>
            <a:r>
              <a:rPr lang="en-US" sz="2000" b="1" dirty="0">
                <a:solidFill>
                  <a:schemeClr val="bg1"/>
                </a:solidFill>
              </a:rPr>
              <a:t> ne </a:t>
            </a:r>
            <a:r>
              <a:rPr lang="en-US" sz="2000" b="1" dirty="0" err="1">
                <a:solidFill>
                  <a:schemeClr val="bg1"/>
                </a:solidFill>
              </a:rPr>
              <a:t>tražite</a:t>
            </a:r>
            <a:r>
              <a:rPr lang="en-US" sz="2000" b="1" dirty="0">
                <a:solidFill>
                  <a:schemeClr val="bg1"/>
                </a:solidFill>
              </a:rPr>
              <a:t> </a:t>
            </a:r>
            <a:r>
              <a:rPr lang="en-US" sz="2000" b="1" dirty="0" err="1">
                <a:solidFill>
                  <a:schemeClr val="bg1"/>
                </a:solidFill>
              </a:rPr>
              <a:t>fiskalni</a:t>
            </a:r>
            <a:r>
              <a:rPr lang="en-US" sz="2000" b="1" dirty="0">
                <a:solidFill>
                  <a:schemeClr val="bg1"/>
                </a:solidFill>
              </a:rPr>
              <a:t> </a:t>
            </a:r>
            <a:r>
              <a:rPr lang="en-US" sz="2000" b="1" dirty="0" err="1">
                <a:solidFill>
                  <a:schemeClr val="bg1"/>
                </a:solidFill>
              </a:rPr>
              <a:t>račun</a:t>
            </a:r>
            <a:r>
              <a:rPr lang="en-US" sz="2000" b="1" dirty="0">
                <a:solidFill>
                  <a:schemeClr val="bg1"/>
                </a:solidFill>
              </a:rPr>
              <a:t>?</a:t>
            </a:r>
          </a:p>
        </p:txBody>
      </p:sp>
      <p:sp>
        <p:nvSpPr>
          <p:cNvPr id="10" name="Content Placeholder 13">
            <a:extLst>
              <a:ext uri="{FF2B5EF4-FFF2-40B4-BE49-F238E27FC236}">
                <a16:creationId xmlns="" xmlns:a16="http://schemas.microsoft.com/office/drawing/2014/main" id="{79E1568A-903A-4ACE-984A-8791A9F20615}"/>
              </a:ext>
            </a:extLst>
          </p:cNvPr>
          <p:cNvSpPr txBox="1">
            <a:spLocks/>
          </p:cNvSpPr>
          <p:nvPr/>
        </p:nvSpPr>
        <p:spPr bwMode="gray">
          <a:xfrm>
            <a:off x="7795994" y="6954723"/>
            <a:ext cx="5256583"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pl-PL" sz="1600" i="1" dirty="0">
                <a:latin typeface="Calibri" panose="020F0502020204030204" pitchFamily="34" charset="0"/>
              </a:rPr>
              <a:t>Baza: oni koji uvek traže fiskalni račun </a:t>
            </a:r>
            <a:endParaRPr lang="en-GB" sz="1600" i="1" dirty="0">
              <a:latin typeface="Calibri" panose="020F0502020204030204" pitchFamily="34" charset="0"/>
            </a:endParaRPr>
          </a:p>
        </p:txBody>
      </p:sp>
      <p:sp>
        <p:nvSpPr>
          <p:cNvPr id="3" name="Rectangle: Rounded Corners 2">
            <a:extLst>
              <a:ext uri="{FF2B5EF4-FFF2-40B4-BE49-F238E27FC236}">
                <a16:creationId xmlns="" xmlns:a16="http://schemas.microsoft.com/office/drawing/2014/main" id="{59779E41-79AE-4653-85CD-621750BCFC03}"/>
              </a:ext>
            </a:extLst>
          </p:cNvPr>
          <p:cNvSpPr/>
          <p:nvPr/>
        </p:nvSpPr>
        <p:spPr bwMode="gray">
          <a:xfrm>
            <a:off x="6920414" y="2611649"/>
            <a:ext cx="6120679" cy="86114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US" sz="2000" dirty="0">
              <a:solidFill>
                <a:schemeClr val="bg1"/>
              </a:solidFill>
            </a:endParaRPr>
          </a:p>
        </p:txBody>
      </p:sp>
    </p:spTree>
    <p:extLst>
      <p:ext uri="{BB962C8B-B14F-4D97-AF65-F5344CB8AC3E}">
        <p14:creationId xmlns:p14="http://schemas.microsoft.com/office/powerpoint/2010/main" val="168424111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809" y="2988543"/>
            <a:ext cx="5059557" cy="1124273"/>
          </a:xfrm>
        </p:spPr>
        <p:txBody>
          <a:bodyPr/>
          <a:lstStyle/>
          <a:p>
            <a:r>
              <a:rPr lang="sr-Latn-RS" dirty="0"/>
              <a:t>KORIŠĆENJE KARTICA </a:t>
            </a:r>
            <a:br>
              <a:rPr lang="sr-Latn-RS" dirty="0"/>
            </a:br>
            <a:r>
              <a:rPr lang="sr-Latn-RS" dirty="0"/>
              <a:t>PRILIKOM KUPOVINE</a:t>
            </a:r>
            <a:endParaRPr lang="en-GB" dirty="0"/>
          </a:p>
        </p:txBody>
      </p:sp>
      <p:pic>
        <p:nvPicPr>
          <p:cNvPr id="15" name="Picture Placeholder 14">
            <a:extLst>
              <a:ext uri="{FF2B5EF4-FFF2-40B4-BE49-F238E27FC236}">
                <a16:creationId xmlns="" xmlns:a16="http://schemas.microsoft.com/office/drawing/2014/main" id="{8A4700F0-2C33-4704-8026-63F727F5A27D}"/>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6430" r="16430"/>
          <a:stretch>
            <a:fillRect/>
          </a:stretch>
        </p:blipFill>
        <p:spPr/>
      </p:pic>
    </p:spTree>
    <p:extLst>
      <p:ext uri="{BB962C8B-B14F-4D97-AF65-F5344CB8AC3E}">
        <p14:creationId xmlns:p14="http://schemas.microsoft.com/office/powerpoint/2010/main" val="307486318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3515"/>
            <a:ext cx="8038128" cy="559952"/>
          </a:xfrm>
        </p:spPr>
        <p:txBody>
          <a:bodyPr/>
          <a:lstStyle/>
          <a:p>
            <a:r>
              <a:rPr lang="sr-Latn-CS" sz="3200" dirty="0"/>
              <a:t>Da li koristite karticu prilikom kupovine?</a:t>
            </a:r>
            <a:endParaRPr lang="en-GB" sz="3200" dirty="0"/>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6 od 10 građana i dalje ističe da ne koristi kartice prilikom kupovine, dok s druge strane svaki deseti građanin kartice koristi uvek. </a:t>
            </a:r>
            <a:endParaRPr lang="en-GB" sz="1600" dirty="0">
              <a:latin typeface="Calibri" panose="020F0502020204030204" pitchFamily="34" charset="0"/>
            </a:endParaRPr>
          </a:p>
        </p:txBody>
      </p:sp>
      <p:graphicFrame>
        <p:nvGraphicFramePr>
          <p:cNvPr id="6" name="Content Placeholder 11">
            <a:extLst>
              <a:ext uri="{FF2B5EF4-FFF2-40B4-BE49-F238E27FC236}">
                <a16:creationId xmlns="" xmlns:a16="http://schemas.microsoft.com/office/drawing/2014/main" id="{ABFA5B4C-4B06-46FD-B35D-C0FCA5BF3CB3}"/>
              </a:ext>
            </a:extLst>
          </p:cNvPr>
          <p:cNvGraphicFramePr>
            <a:graphicFrameLocks/>
          </p:cNvGraphicFramePr>
          <p:nvPr>
            <p:extLst>
              <p:ext uri="{D42A27DB-BD31-4B8C-83A1-F6EECF244321}">
                <p14:modId xmlns:p14="http://schemas.microsoft.com/office/powerpoint/2010/main" val="2194100192"/>
              </p:ext>
            </p:extLst>
          </p:nvPr>
        </p:nvGraphicFramePr>
        <p:xfrm>
          <a:off x="239167" y="1612690"/>
          <a:ext cx="10887423" cy="511565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8">
            <a:extLst>
              <a:ext uri="{FF2B5EF4-FFF2-40B4-BE49-F238E27FC236}">
                <a16:creationId xmlns="" xmlns:a16="http://schemas.microsoft.com/office/drawing/2014/main" id="{BB9917A8-AC61-4A23-A053-6D5530219371}"/>
              </a:ext>
            </a:extLst>
          </p:cNvPr>
          <p:cNvSpPr/>
          <p:nvPr/>
        </p:nvSpPr>
        <p:spPr bwMode="gray">
          <a:xfrm>
            <a:off x="10035377" y="1836415"/>
            <a:ext cx="3021214" cy="4464496"/>
          </a:xfrm>
          <a:prstGeom prst="roundRect">
            <a:avLst/>
          </a:prstGeom>
          <a:solidFill>
            <a:srgbClr val="1B3D49"/>
          </a:solidFill>
          <a:ln>
            <a:solidFill>
              <a:srgbClr val="004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000" b="1" dirty="0">
                <a:solidFill>
                  <a:schemeClr val="bg1"/>
                </a:solidFill>
                <a:latin typeface="Calibri" panose="020F0502020204030204" pitchFamily="34" charset="0"/>
              </a:rPr>
              <a:t>U septembru prošle godine </a:t>
            </a:r>
            <a:r>
              <a:rPr lang="sr-Latn-RS" sz="2000" b="1" dirty="0" smtClean="0">
                <a:solidFill>
                  <a:schemeClr val="bg1"/>
                </a:solidFill>
                <a:latin typeface="Calibri" panose="020F0502020204030204" pitchFamily="34" charset="0"/>
              </a:rPr>
              <a:t>2% građana istaklno je da uvek koristi karticu  nasuprot sadašnjih 9 %</a:t>
            </a:r>
          </a:p>
          <a:p>
            <a:pPr algn="ctr">
              <a:lnSpc>
                <a:spcPct val="110000"/>
              </a:lnSpc>
              <a:spcBef>
                <a:spcPts val="2400"/>
              </a:spcBef>
              <a:buClr>
                <a:schemeClr val="bg2"/>
              </a:buClr>
            </a:pPr>
            <a:r>
              <a:rPr lang="pl-PL" sz="2000" b="1" dirty="0" smtClean="0">
                <a:solidFill>
                  <a:schemeClr val="bg1"/>
                </a:solidFill>
                <a:latin typeface="Calibri" panose="020F0502020204030204" pitchFamily="34" charset="0"/>
              </a:rPr>
              <a:t>Ovaj nalaz treba </a:t>
            </a:r>
            <a:r>
              <a:rPr lang="pl-PL" sz="2000" b="1" dirty="0">
                <a:solidFill>
                  <a:schemeClr val="bg1"/>
                </a:solidFill>
                <a:latin typeface="Calibri" panose="020F0502020204030204" pitchFamily="34" charset="0"/>
              </a:rPr>
              <a:t>uzeti </a:t>
            </a:r>
            <a:r>
              <a:rPr lang="pl-PL" sz="2000" b="1" dirty="0" smtClean="0">
                <a:solidFill>
                  <a:schemeClr val="bg1"/>
                </a:solidFill>
                <a:latin typeface="Calibri" panose="020F0502020204030204" pitchFamily="34" charset="0"/>
              </a:rPr>
              <a:t>sa rezervom, </a:t>
            </a:r>
            <a:r>
              <a:rPr lang="pl-PL" sz="2000" b="1" dirty="0">
                <a:solidFill>
                  <a:schemeClr val="bg1"/>
                </a:solidFill>
                <a:latin typeface="Calibri" panose="020F0502020204030204" pitchFamily="34" charset="0"/>
              </a:rPr>
              <a:t>jer pitanje u prethodnom talasu nije bilo postavljeno na identičan način</a:t>
            </a:r>
            <a:r>
              <a:rPr lang="pl-PL" sz="2000" b="1" dirty="0" smtClean="0">
                <a:solidFill>
                  <a:schemeClr val="bg1"/>
                </a:solidFill>
                <a:latin typeface="Calibri" panose="020F0502020204030204" pitchFamily="34" charset="0"/>
              </a:rPr>
              <a:t>.</a:t>
            </a:r>
            <a:endParaRPr lang="en-US" sz="20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02192616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3515"/>
            <a:ext cx="8038128" cy="559952"/>
          </a:xfrm>
        </p:spPr>
        <p:txBody>
          <a:bodyPr/>
          <a:lstStyle/>
          <a:p>
            <a:r>
              <a:rPr lang="sr-Latn-CS" sz="3200" dirty="0"/>
              <a:t>Da li koristite karticu prilikom kupovine?</a:t>
            </a:r>
            <a:endParaRPr lang="en-GB" sz="3200" dirty="0"/>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Kartice prilikom plaćanja znatno </a:t>
            </a:r>
            <a:r>
              <a:rPr lang="sr-Latn-RS" sz="1600" dirty="0" smtClean="0">
                <a:latin typeface="Calibri" panose="020F0502020204030204" pitchFamily="34" charset="0"/>
              </a:rPr>
              <a:t>ređe </a:t>
            </a:r>
            <a:r>
              <a:rPr lang="sr-Latn-RS" sz="1600" dirty="0">
                <a:latin typeface="Calibri" panose="020F0502020204030204" pitchFamily="34" charset="0"/>
              </a:rPr>
              <a:t>koriste građani preko 60 godina starosti, a znatno češće oni sa visokim obrazovanjem.</a:t>
            </a:r>
          </a:p>
        </p:txBody>
      </p:sp>
      <p:graphicFrame>
        <p:nvGraphicFramePr>
          <p:cNvPr id="8" name="Chart 7">
            <a:extLst>
              <a:ext uri="{FF2B5EF4-FFF2-40B4-BE49-F238E27FC236}">
                <a16:creationId xmlns="" xmlns:a16="http://schemas.microsoft.com/office/drawing/2014/main" id="{5570EE8A-4B0D-4C2D-80D6-14E0CA2E4826}"/>
              </a:ext>
            </a:extLst>
          </p:cNvPr>
          <p:cNvGraphicFramePr/>
          <p:nvPr>
            <p:extLst>
              <p:ext uri="{D42A27DB-BD31-4B8C-83A1-F6EECF244321}">
                <p14:modId xmlns:p14="http://schemas.microsoft.com/office/powerpoint/2010/main" val="3083035091"/>
              </p:ext>
            </p:extLst>
          </p:nvPr>
        </p:nvGraphicFramePr>
        <p:xfrm>
          <a:off x="671215" y="1637879"/>
          <a:ext cx="12241360" cy="5167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844531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8344" y="494969"/>
            <a:ext cx="6743671" cy="598488"/>
          </a:xfrm>
        </p:spPr>
        <p:txBody>
          <a:bodyPr/>
          <a:lstStyle/>
          <a:p>
            <a:pPr algn="l"/>
            <a:r>
              <a:rPr lang="sr-Latn-CS" dirty="0"/>
              <a:t>Ključni nalazi – siva ekonomija</a:t>
            </a:r>
            <a:endParaRPr lang="en-GB" dirty="0"/>
          </a:p>
        </p:txBody>
      </p:sp>
      <p:graphicFrame>
        <p:nvGraphicFramePr>
          <p:cNvPr id="19" name="Table 18">
            <a:extLst>
              <a:ext uri="{FF2B5EF4-FFF2-40B4-BE49-F238E27FC236}">
                <a16:creationId xmlns:a16="http://schemas.microsoft.com/office/drawing/2014/main" xmlns="" id="{6B3ABD8C-CADD-42F9-835B-4330EB2CCEB9}"/>
              </a:ext>
            </a:extLst>
          </p:cNvPr>
          <p:cNvGraphicFramePr>
            <a:graphicFrameLocks noGrp="1"/>
          </p:cNvGraphicFramePr>
          <p:nvPr>
            <p:extLst>
              <p:ext uri="{D42A27DB-BD31-4B8C-83A1-F6EECF244321}">
                <p14:modId xmlns:p14="http://schemas.microsoft.com/office/powerpoint/2010/main" val="2252674128"/>
              </p:ext>
            </p:extLst>
          </p:nvPr>
        </p:nvGraphicFramePr>
        <p:xfrm>
          <a:off x="478939" y="1260351"/>
          <a:ext cx="12433635" cy="5630400"/>
        </p:xfrm>
        <a:graphic>
          <a:graphicData uri="http://schemas.openxmlformats.org/drawingml/2006/table">
            <a:tbl>
              <a:tblPr firstRow="1" firstCol="1" bandRow="1">
                <a:tableStyleId>{5C22544A-7EE6-4342-B048-85BDC9FD1C3A}</a:tableStyleId>
              </a:tblPr>
              <a:tblGrid>
                <a:gridCol w="12433635">
                  <a:extLst>
                    <a:ext uri="{9D8B030D-6E8A-4147-A177-3AD203B41FA5}">
                      <a16:colId xmlns:a16="http://schemas.microsoft.com/office/drawing/2014/main" xmlns="" val="3874192623"/>
                    </a:ext>
                  </a:extLst>
                </a:gridCol>
              </a:tblGrid>
              <a:tr h="5544615">
                <a:tc>
                  <a:txBody>
                    <a:bodyPr/>
                    <a:lstStyle/>
                    <a:p>
                      <a:pPr marL="285750" indent="-285750" algn="just">
                        <a:spcAft>
                          <a:spcPts val="0"/>
                        </a:spcAft>
                        <a:buFont typeface="Arial" panose="020B0604020202020204" pitchFamily="34" charset="0"/>
                        <a:buChar char="•"/>
                        <a:tabLst>
                          <a:tab pos="457200" algn="l"/>
                        </a:tabLst>
                      </a:pPr>
                      <a:r>
                        <a:rPr lang="en-US" sz="1800" b="0" dirty="0" err="1">
                          <a:solidFill>
                            <a:schemeClr val="bg1"/>
                          </a:solidFill>
                          <a:effectLst/>
                          <a:latin typeface="Calibri" panose="020F0502020204030204" pitchFamily="34" charset="0"/>
                          <a:ea typeface="Times New Roman" panose="02020603050405020304" pitchFamily="18" charset="0"/>
                        </a:rPr>
                        <a:t>Najčešće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asocijacije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koje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građani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imaju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pomen</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sive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ekonomije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jesu</a:t>
                      </a:r>
                      <a:r>
                        <a:rPr lang="en-US" sz="1800" b="0" dirty="0">
                          <a:solidFill>
                            <a:schemeClr val="bg1"/>
                          </a:solidFill>
                          <a:effectLst/>
                          <a:latin typeface="Calibri" panose="020F0502020204030204" pitchFamily="34" charset="0"/>
                          <a:ea typeface="Times New Roman" panose="02020603050405020304" pitchFamily="18" charset="0"/>
                        </a:rPr>
                        <a:t> rad </a:t>
                      </a:r>
                      <a:r>
                        <a:rPr lang="en-US" sz="1800" b="0" dirty="0" err="1">
                          <a:solidFill>
                            <a:schemeClr val="bg1"/>
                          </a:solidFill>
                          <a:effectLst/>
                          <a:latin typeface="Calibri" panose="020F0502020204030204" pitchFamily="34" charset="0"/>
                          <a:ea typeface="Times New Roman" panose="02020603050405020304" pitchFamily="18" charset="0"/>
                        </a:rPr>
                        <a:t>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crno</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smislu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neprijavljivanja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radnika</a:t>
                      </a:r>
                      <a:r>
                        <a:rPr lang="en-US" sz="1800" b="0" dirty="0">
                          <a:solidFill>
                            <a:schemeClr val="bg1"/>
                          </a:solidFill>
                          <a:effectLst/>
                          <a:latin typeface="Calibri" panose="020F0502020204030204" pitchFamily="34" charset="0"/>
                          <a:ea typeface="Times New Roman" panose="02020603050405020304" pitchFamily="18" charset="0"/>
                        </a:rPr>
                        <a:t> i/</a:t>
                      </a:r>
                      <a:r>
                        <a:rPr lang="en-US" sz="1800" b="0" dirty="0" err="1">
                          <a:solidFill>
                            <a:schemeClr val="bg1"/>
                          </a:solidFill>
                          <a:effectLst/>
                          <a:latin typeface="Calibri" panose="020F0502020204030204" pitchFamily="34" charset="0"/>
                          <a:ea typeface="Times New Roman" panose="02020603050405020304" pitchFamily="18" charset="0"/>
                        </a:rPr>
                        <a:t>ili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njihovih</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doprinosa</a:t>
                      </a:r>
                      <a:r>
                        <a:rPr lang="en-US" sz="1800" b="0" dirty="0">
                          <a:solidFill>
                            <a:schemeClr val="bg1"/>
                          </a:solidFill>
                          <a:effectLst/>
                          <a:latin typeface="Calibri" panose="020F0502020204030204" pitchFamily="34" charset="0"/>
                          <a:ea typeface="Times New Roman" panose="02020603050405020304" pitchFamily="18" charset="0"/>
                        </a:rPr>
                        <a:t>) – 31% i </a:t>
                      </a:r>
                      <a:r>
                        <a:rPr lang="en-US" sz="1800" b="0" dirty="0" err="1">
                          <a:solidFill>
                            <a:schemeClr val="bg1"/>
                          </a:solidFill>
                          <a:effectLst/>
                          <a:latin typeface="Calibri" panose="020F0502020204030204" pitchFamily="34" charset="0"/>
                          <a:ea typeface="Times New Roman" panose="02020603050405020304" pitchFamily="18" charset="0"/>
                        </a:rPr>
                        <a:t>izbegavanje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plaćanja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poreza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državi</a:t>
                      </a:r>
                      <a:r>
                        <a:rPr lang="en-US" sz="1800" b="0" dirty="0">
                          <a:solidFill>
                            <a:schemeClr val="bg1"/>
                          </a:solidFill>
                          <a:effectLst/>
                          <a:latin typeface="Calibri" panose="020F0502020204030204" pitchFamily="34" charset="0"/>
                          <a:ea typeface="Times New Roman" panose="02020603050405020304" pitchFamily="18" charset="0"/>
                        </a:rPr>
                        <a:t> (28%). </a:t>
                      </a:r>
                      <a:r>
                        <a:rPr lang="en-US" sz="1800" b="0" dirty="0" err="1">
                          <a:solidFill>
                            <a:schemeClr val="bg1"/>
                          </a:solidFill>
                          <a:effectLst/>
                          <a:latin typeface="Calibri" panose="020F0502020204030204" pitchFamily="34" charset="0"/>
                          <a:ea typeface="Times New Roman" panose="02020603050405020304" pitchFamily="18" charset="0"/>
                        </a:rPr>
                        <a:t>Definisanje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sive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ekonomije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kao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izbegavanje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plaćanja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poreza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znatno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češće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navode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građani</a:t>
                      </a:r>
                      <a:r>
                        <a:rPr lang="en-US" sz="1800" b="0" dirty="0">
                          <a:solidFill>
                            <a:schemeClr val="bg1"/>
                          </a:solidFill>
                          <a:effectLst/>
                          <a:latin typeface="Calibri" panose="020F0502020204030204" pitchFamily="34" charset="0"/>
                          <a:ea typeface="Times New Roman" panose="02020603050405020304" pitchFamily="18" charset="0"/>
                        </a:rPr>
                        <a:t> sa </a:t>
                      </a:r>
                      <a:r>
                        <a:rPr lang="en-US" sz="1800" b="0" dirty="0" err="1">
                          <a:solidFill>
                            <a:schemeClr val="bg1"/>
                          </a:solidFill>
                          <a:effectLst/>
                          <a:latin typeface="Calibri" panose="020F0502020204030204" pitchFamily="34" charset="0"/>
                          <a:ea typeface="Times New Roman" panose="02020603050405020304" pitchFamily="18" charset="0"/>
                        </a:rPr>
                        <a:t>višim</a:t>
                      </a:r>
                      <a:r>
                        <a:rPr lang="en-US" sz="1800" b="0" dirty="0">
                          <a:solidFill>
                            <a:schemeClr val="bg1"/>
                          </a:solidFill>
                          <a:effectLst/>
                          <a:latin typeface="Calibri" panose="020F0502020204030204" pitchFamily="34" charset="0"/>
                          <a:ea typeface="Times New Roman" panose="02020603050405020304" pitchFamily="18" charset="0"/>
                        </a:rPr>
                        <a:t> i </a:t>
                      </a:r>
                      <a:r>
                        <a:rPr lang="en-US" sz="1800" b="0" dirty="0" err="1">
                          <a:solidFill>
                            <a:schemeClr val="bg1"/>
                          </a:solidFill>
                          <a:effectLst/>
                          <a:latin typeface="Calibri" panose="020F0502020204030204" pitchFamily="34" charset="0"/>
                          <a:ea typeface="Times New Roman" panose="02020603050405020304" pitchFamily="18" charset="0"/>
                        </a:rPr>
                        <a:t>visokim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obrazovanjem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Dodatno</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odnosu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prethodni</a:t>
                      </a:r>
                      <a:r>
                        <a:rPr lang="en-US" sz="1800" b="0" dirty="0">
                          <a:solidFill>
                            <a:schemeClr val="bg1"/>
                          </a:solidFill>
                          <a:effectLst/>
                          <a:latin typeface="Calibri" panose="020F0502020204030204" pitchFamily="34" charset="0"/>
                          <a:ea typeface="Times New Roman" panose="02020603050405020304" pitchFamily="18" charset="0"/>
                        </a:rPr>
                        <a:t> period, </a:t>
                      </a:r>
                      <a:r>
                        <a:rPr lang="en-US" sz="1800" b="0" dirty="0" err="1">
                          <a:solidFill>
                            <a:schemeClr val="bg1"/>
                          </a:solidFill>
                          <a:effectLst/>
                          <a:latin typeface="Calibri" panose="020F0502020204030204" pitchFamily="34" charset="0"/>
                          <a:ea typeface="Times New Roman" panose="02020603050405020304" pitchFamily="18" charset="0"/>
                        </a:rPr>
                        <a:t>znatno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veći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procenat</a:t>
                      </a:r>
                      <a:r>
                        <a:rPr lang="en-US" sz="1800" b="0" dirty="0">
                          <a:solidFill>
                            <a:schemeClr val="bg1"/>
                          </a:solidFill>
                          <a:effectLst/>
                          <a:latin typeface="Calibri" panose="020F0502020204030204" pitchFamily="34" charset="0"/>
                          <a:ea typeface="Times New Roman" panose="02020603050405020304" pitchFamily="18" charset="0"/>
                        </a:rPr>
                        <a:t> građana </a:t>
                      </a:r>
                      <a:r>
                        <a:rPr lang="en-US" sz="1800" b="0" dirty="0" err="1">
                          <a:solidFill>
                            <a:schemeClr val="bg1"/>
                          </a:solidFill>
                          <a:effectLst/>
                          <a:latin typeface="Calibri" panose="020F0502020204030204" pitchFamily="34" charset="0"/>
                          <a:ea typeface="Times New Roman" panose="02020603050405020304" pitchFamily="18" charset="0"/>
                        </a:rPr>
                        <a:t>vezuje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pojam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sive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ekonomije</a:t>
                      </a:r>
                      <a:r>
                        <a:rPr lang="en-US" sz="1800" b="0" dirty="0">
                          <a:solidFill>
                            <a:schemeClr val="bg1"/>
                          </a:solidFill>
                          <a:effectLst/>
                          <a:latin typeface="Calibri" panose="020F0502020204030204" pitchFamily="34" charset="0"/>
                          <a:ea typeface="Times New Roman" panose="02020603050405020304" pitchFamily="18" charset="0"/>
                        </a:rPr>
                        <a:t> za </a:t>
                      </a:r>
                      <a:r>
                        <a:rPr lang="en-US" sz="1800" b="0" dirty="0" err="1">
                          <a:solidFill>
                            <a:schemeClr val="bg1"/>
                          </a:solidFill>
                          <a:effectLst/>
                          <a:latin typeface="Calibri" panose="020F0502020204030204" pitchFamily="34" charset="0"/>
                          <a:ea typeface="Times New Roman" panose="02020603050405020304" pitchFamily="18" charset="0"/>
                        </a:rPr>
                        <a:t>neplaćanje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poreza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državi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uštrb</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prodaje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crno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Kada</a:t>
                      </a:r>
                      <a:r>
                        <a:rPr lang="en-US" sz="1800" b="0" dirty="0">
                          <a:solidFill>
                            <a:schemeClr val="bg1"/>
                          </a:solidFill>
                          <a:effectLst/>
                          <a:latin typeface="Calibri" panose="020F0502020204030204" pitchFamily="34" charset="0"/>
                          <a:ea typeface="Times New Roman" panose="02020603050405020304" pitchFamily="18" charset="0"/>
                        </a:rPr>
                        <a:t> se </a:t>
                      </a:r>
                      <a:r>
                        <a:rPr lang="en-US" sz="1800" b="0" dirty="0" err="1">
                          <a:solidFill>
                            <a:schemeClr val="bg1"/>
                          </a:solidFill>
                          <a:effectLst/>
                          <a:latin typeface="Calibri" panose="020F0502020204030204" pitchFamily="34" charset="0"/>
                          <a:ea typeface="Times New Roman" panose="02020603050405020304" pitchFamily="18" charset="0"/>
                        </a:rPr>
                        <a:t>navodi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prodaja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crno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veoma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često</a:t>
                      </a:r>
                      <a:r>
                        <a:rPr lang="en-US" sz="1800" b="0" dirty="0">
                          <a:solidFill>
                            <a:schemeClr val="bg1"/>
                          </a:solidFill>
                          <a:effectLst/>
                          <a:latin typeface="Calibri" panose="020F0502020204030204" pitchFamily="34" charset="0"/>
                          <a:ea typeface="Times New Roman" panose="02020603050405020304" pitchFamily="18" charset="0"/>
                        </a:rPr>
                        <a:t> se </a:t>
                      </a:r>
                      <a:r>
                        <a:rPr lang="en-US" sz="1800" b="0" dirty="0" err="1">
                          <a:solidFill>
                            <a:schemeClr val="bg1"/>
                          </a:solidFill>
                          <a:effectLst/>
                          <a:latin typeface="Calibri" panose="020F0502020204030204" pitchFamily="34" charset="0"/>
                          <a:ea typeface="Times New Roman" panose="02020603050405020304" pitchFamily="18" charset="0"/>
                        </a:rPr>
                        <a:t>pominje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neizdavanje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fiskalnih</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računa</a:t>
                      </a:r>
                      <a:r>
                        <a:rPr lang="en-US" sz="1800" b="0" dirty="0">
                          <a:solidFill>
                            <a:schemeClr val="bg1"/>
                          </a:solidFill>
                          <a:effectLst/>
                          <a:latin typeface="Calibri" panose="020F0502020204030204" pitchFamily="34" charset="0"/>
                          <a:ea typeface="Times New Roman" panose="02020603050405020304" pitchFamily="18" charset="0"/>
                        </a:rPr>
                        <a:t>.</a:t>
                      </a:r>
                    </a:p>
                    <a:p>
                      <a:pPr marL="285750" indent="-285750" algn="just">
                        <a:spcAft>
                          <a:spcPts val="0"/>
                        </a:spcAft>
                        <a:buFont typeface="Arial" panose="020B0604020202020204" pitchFamily="34" charset="0"/>
                        <a:buChar char="•"/>
                        <a:tabLst>
                          <a:tab pos="457200" algn="l"/>
                        </a:tabLst>
                      </a:pPr>
                      <a:endParaRPr lang="en-US" sz="1800" b="0" dirty="0">
                        <a:solidFill>
                          <a:schemeClr val="bg1"/>
                        </a:solidFill>
                        <a:effectLst/>
                        <a:latin typeface="Calibri" panose="020F0502020204030204" pitchFamily="34" charset="0"/>
                        <a:ea typeface="Times New Roman" panose="02020603050405020304" pitchFamily="18" charset="0"/>
                      </a:endParaRPr>
                    </a:p>
                    <a:p>
                      <a:pPr marL="285750" indent="-285750" algn="just">
                        <a:spcAft>
                          <a:spcPts val="0"/>
                        </a:spcAft>
                        <a:buFont typeface="Arial" panose="020B0604020202020204" pitchFamily="34" charset="0"/>
                        <a:buChar char="•"/>
                        <a:tabLst>
                          <a:tab pos="457200" algn="l"/>
                        </a:tabLst>
                      </a:pPr>
                      <a:r>
                        <a:rPr lang="en-US" sz="1800" b="0" dirty="0" err="1">
                          <a:solidFill>
                            <a:schemeClr val="bg1"/>
                          </a:solidFill>
                          <a:effectLst/>
                          <a:latin typeface="Calibri" panose="020F0502020204030204" pitchFamily="34" charset="0"/>
                          <a:ea typeface="Times New Roman" panose="02020603050405020304" pitchFamily="18" charset="0"/>
                        </a:rPr>
                        <a:t>Sedam</a:t>
                      </a:r>
                      <a:r>
                        <a:rPr lang="en-US" sz="1800" b="0" dirty="0">
                          <a:solidFill>
                            <a:schemeClr val="bg1"/>
                          </a:solidFill>
                          <a:effectLst/>
                          <a:latin typeface="Calibri" panose="020F0502020204030204" pitchFamily="34" charset="0"/>
                          <a:ea typeface="Times New Roman" panose="02020603050405020304" pitchFamily="18" charset="0"/>
                        </a:rPr>
                        <a:t> od </a:t>
                      </a:r>
                      <a:r>
                        <a:rPr lang="en-US" sz="1800" b="0" dirty="0" err="1">
                          <a:solidFill>
                            <a:schemeClr val="bg1"/>
                          </a:solidFill>
                          <a:effectLst/>
                          <a:latin typeface="Calibri" panose="020F0502020204030204" pitchFamily="34" charset="0"/>
                          <a:ea typeface="Times New Roman" panose="02020603050405020304" pitchFamily="18" charset="0"/>
                        </a:rPr>
                        <a:t>deset</a:t>
                      </a:r>
                      <a:r>
                        <a:rPr lang="en-US" sz="1800" b="0" dirty="0">
                          <a:solidFill>
                            <a:schemeClr val="bg1"/>
                          </a:solidFill>
                          <a:effectLst/>
                          <a:latin typeface="Calibri" panose="020F0502020204030204" pitchFamily="34" charset="0"/>
                          <a:ea typeface="Times New Roman" panose="02020603050405020304" pitchFamily="18" charset="0"/>
                        </a:rPr>
                        <a:t> građana </a:t>
                      </a:r>
                      <a:r>
                        <a:rPr lang="en-US" sz="1800" b="0" dirty="0" err="1">
                          <a:solidFill>
                            <a:schemeClr val="bg1"/>
                          </a:solidFill>
                          <a:effectLst/>
                          <a:latin typeface="Calibri" panose="020F0502020204030204" pitchFamily="34" charset="0"/>
                          <a:ea typeface="Times New Roman" panose="02020603050405020304" pitchFamily="18" charset="0"/>
                        </a:rPr>
                        <a:t>smatra</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siva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ekonomija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nije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opravdana</a:t>
                      </a:r>
                      <a:r>
                        <a:rPr lang="en-US" sz="1800" b="0" dirty="0">
                          <a:solidFill>
                            <a:schemeClr val="bg1"/>
                          </a:solidFill>
                          <a:effectLst/>
                          <a:latin typeface="Calibri" panose="020F0502020204030204" pitchFamily="34" charset="0"/>
                          <a:ea typeface="Times New Roman" panose="02020603050405020304" pitchFamily="18" charset="0"/>
                        </a:rPr>
                        <a:t> (70%), </a:t>
                      </a:r>
                      <a:r>
                        <a:rPr lang="en-US" sz="1800" b="0" dirty="0" err="1">
                          <a:solidFill>
                            <a:schemeClr val="bg1"/>
                          </a:solidFill>
                          <a:effectLst/>
                          <a:latin typeface="Calibri" panose="020F0502020204030204" pitchFamily="34" charset="0"/>
                          <a:ea typeface="Times New Roman" panose="02020603050405020304" pitchFamily="18" charset="0"/>
                        </a:rPr>
                        <a:t>dok</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četvrtina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ima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suprotno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mišljenje</a:t>
                      </a:r>
                      <a:r>
                        <a:rPr lang="en-US" sz="1800" b="0" dirty="0">
                          <a:solidFill>
                            <a:schemeClr val="bg1"/>
                          </a:solidFill>
                          <a:effectLst/>
                          <a:latin typeface="Calibri" panose="020F0502020204030204" pitchFamily="34" charset="0"/>
                          <a:ea typeface="Times New Roman" panose="02020603050405020304" pitchFamily="18" charset="0"/>
                        </a:rPr>
                        <a:t> (23%). </a:t>
                      </a:r>
                      <a:r>
                        <a:rPr lang="en-US" sz="1800" b="0" dirty="0" err="1">
                          <a:solidFill>
                            <a:schemeClr val="bg1"/>
                          </a:solidFill>
                          <a:effectLst/>
                          <a:latin typeface="Calibri" panose="020F0502020204030204" pitchFamily="34" charset="0"/>
                          <a:ea typeface="Times New Roman" panose="02020603050405020304" pitchFamily="18" charset="0"/>
                        </a:rPr>
                        <a:t>Važno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napomenuti</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skoro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svaki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drugi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građanin</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ističe</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siva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ekonomija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uopšte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nije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opravdana</a:t>
                      </a:r>
                      <a:r>
                        <a:rPr lang="en-US" sz="1800" b="0" dirty="0">
                          <a:solidFill>
                            <a:schemeClr val="bg1"/>
                          </a:solidFill>
                          <a:effectLst/>
                          <a:latin typeface="Calibri" panose="020F0502020204030204" pitchFamily="34" charset="0"/>
                          <a:ea typeface="Times New Roman" panose="02020603050405020304" pitchFamily="18" charset="0"/>
                        </a:rPr>
                        <a:t> (48%), </a:t>
                      </a:r>
                      <a:r>
                        <a:rPr lang="en-US" sz="1800" b="0" dirty="0" err="1">
                          <a:solidFill>
                            <a:schemeClr val="bg1"/>
                          </a:solidFill>
                          <a:effectLst/>
                          <a:latin typeface="Calibri" panose="020F0502020204030204" pitchFamily="34" charset="0"/>
                          <a:ea typeface="Times New Roman" panose="02020603050405020304" pitchFamily="18" charset="0"/>
                        </a:rPr>
                        <a:t>što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znatno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više</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odnosu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septembar</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prethodne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godine</a:t>
                      </a:r>
                      <a:r>
                        <a:rPr lang="en-US" sz="1800" b="0" dirty="0">
                          <a:solidFill>
                            <a:schemeClr val="bg1"/>
                          </a:solidFill>
                          <a:effectLst/>
                          <a:latin typeface="Calibri" panose="020F0502020204030204" pitchFamily="34" charset="0"/>
                          <a:ea typeface="Times New Roman" panose="02020603050405020304" pitchFamily="18" charset="0"/>
                        </a:rPr>
                        <a:t> (39%). </a:t>
                      </a:r>
                      <a:r>
                        <a:rPr lang="en-US" sz="1800" b="0" dirty="0" err="1">
                          <a:solidFill>
                            <a:schemeClr val="bg1"/>
                          </a:solidFill>
                          <a:effectLst/>
                          <a:latin typeface="Calibri" panose="020F0502020204030204" pitchFamily="34" charset="0"/>
                          <a:ea typeface="Times New Roman" panose="02020603050405020304" pitchFamily="18" charset="0"/>
                        </a:rPr>
                        <a:t>Zanimljivo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je</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mlađi</a:t>
                      </a:r>
                      <a:r>
                        <a:rPr lang="en-US" sz="1800" b="0" dirty="0">
                          <a:solidFill>
                            <a:schemeClr val="bg1"/>
                          </a:solidFill>
                          <a:effectLst/>
                          <a:latin typeface="Calibri" panose="020F0502020204030204" pitchFamily="34" charset="0"/>
                          <a:ea typeface="Times New Roman" panose="02020603050405020304" pitchFamily="18" charset="0"/>
                        </a:rPr>
                        <a:t> (18 do 29 </a:t>
                      </a:r>
                      <a:r>
                        <a:rPr lang="en-US" sz="1800" b="0" dirty="0" err="1">
                          <a:solidFill>
                            <a:schemeClr val="bg1"/>
                          </a:solidFill>
                          <a:effectLst/>
                          <a:latin typeface="Calibri" panose="020F0502020204030204" pitchFamily="34" charset="0"/>
                          <a:ea typeface="Times New Roman" panose="02020603050405020304" pitchFamily="18" charset="0"/>
                        </a:rPr>
                        <a:t>godina</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većoj</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meri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navode</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siva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ekonomija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barem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uglavnom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opravdana</a:t>
                      </a:r>
                      <a:r>
                        <a:rPr lang="en-US" sz="1800" b="0" dirty="0">
                          <a:solidFill>
                            <a:schemeClr val="bg1"/>
                          </a:solidFill>
                          <a:effectLst/>
                          <a:latin typeface="Calibri" panose="020F0502020204030204" pitchFamily="34" charset="0"/>
                          <a:ea typeface="Times New Roman" panose="02020603050405020304" pitchFamily="18" charset="0"/>
                        </a:rPr>
                        <a:t> (30%). </a:t>
                      </a:r>
                      <a:r>
                        <a:rPr lang="en-US" sz="1800" b="0" dirty="0" err="1">
                          <a:solidFill>
                            <a:schemeClr val="bg1"/>
                          </a:solidFill>
                          <a:effectLst/>
                          <a:latin typeface="Calibri" panose="020F0502020204030204" pitchFamily="34" charset="0"/>
                          <a:ea typeface="Times New Roman" panose="02020603050405020304" pitchFamily="18" charset="0"/>
                        </a:rPr>
                        <a:t>Isti</a:t>
                      </a:r>
                      <a:r>
                        <a:rPr lang="en-US" sz="1800" b="0" dirty="0">
                          <a:solidFill>
                            <a:schemeClr val="bg1"/>
                          </a:solidFill>
                          <a:effectLst/>
                          <a:latin typeface="Calibri" panose="020F0502020204030204" pitchFamily="34" charset="0"/>
                          <a:ea typeface="Times New Roman" panose="02020603050405020304" pitchFamily="18" charset="0"/>
                        </a:rPr>
                        <a:t> trend </a:t>
                      </a:r>
                      <a:r>
                        <a:rPr lang="en-US" sz="1800" b="0" dirty="0" err="1">
                          <a:solidFill>
                            <a:schemeClr val="bg1"/>
                          </a:solidFill>
                          <a:effectLst/>
                          <a:latin typeface="Calibri" panose="020F0502020204030204" pitchFamily="34" charset="0"/>
                          <a:ea typeface="Times New Roman" panose="02020603050405020304" pitchFamily="18" charset="0"/>
                        </a:rPr>
                        <a:t>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primetan</a:t>
                      </a:r>
                      <a:r>
                        <a:rPr lang="en-US" sz="1800" b="0" dirty="0">
                          <a:solidFill>
                            <a:schemeClr val="bg1"/>
                          </a:solidFill>
                          <a:effectLst/>
                          <a:latin typeface="Calibri" panose="020F0502020204030204" pitchFamily="34" charset="0"/>
                          <a:ea typeface="Times New Roman" panose="02020603050405020304" pitchFamily="18" charset="0"/>
                        </a:rPr>
                        <a:t> i </a:t>
                      </a:r>
                      <a:r>
                        <a:rPr lang="en-US" sz="1800" b="0" dirty="0" err="1">
                          <a:solidFill>
                            <a:schemeClr val="bg1"/>
                          </a:solidFill>
                          <a:effectLst/>
                          <a:latin typeface="Calibri" panose="020F0502020204030204" pitchFamily="34" charset="0"/>
                          <a:ea typeface="Times New Roman" panose="02020603050405020304" pitchFamily="18" charset="0"/>
                        </a:rPr>
                        <a:t>među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građanima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iz</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Beograda</a:t>
                      </a:r>
                      <a:r>
                        <a:rPr lang="en-US" sz="1800" b="0" dirty="0">
                          <a:solidFill>
                            <a:schemeClr val="bg1"/>
                          </a:solidFill>
                          <a:effectLst/>
                          <a:latin typeface="Calibri" panose="020F0502020204030204" pitchFamily="34" charset="0"/>
                          <a:ea typeface="Times New Roman" panose="02020603050405020304" pitchFamily="18" charset="0"/>
                        </a:rPr>
                        <a:t> (33%). </a:t>
                      </a:r>
                    </a:p>
                    <a:p>
                      <a:pPr marL="285750" indent="-285750" algn="just">
                        <a:spcAft>
                          <a:spcPts val="0"/>
                        </a:spcAft>
                        <a:buFont typeface="Arial" panose="020B0604020202020204" pitchFamily="34" charset="0"/>
                        <a:buChar char="•"/>
                        <a:tabLst>
                          <a:tab pos="457200" algn="l"/>
                        </a:tabLst>
                      </a:pPr>
                      <a:r>
                        <a:rPr lang="en-US" sz="1800" b="0" dirty="0">
                          <a:solidFill>
                            <a:schemeClr val="bg1"/>
                          </a:solidFill>
                          <a:effectLst/>
                          <a:latin typeface="Calibri" panose="020F0502020204030204" pitchFamily="34" charset="0"/>
                          <a:ea typeface="Times New Roman" panose="02020603050405020304" pitchFamily="18" charset="0"/>
                        </a:rPr>
                        <a:t>Da se </a:t>
                      </a:r>
                      <a:r>
                        <a:rPr lang="en-US" sz="1800" b="0" dirty="0" err="1">
                          <a:solidFill>
                            <a:schemeClr val="bg1"/>
                          </a:solidFill>
                          <a:effectLst/>
                          <a:latin typeface="Calibri" panose="020F0502020204030204" pitchFamily="34" charset="0"/>
                          <a:ea typeface="Times New Roman" panose="02020603050405020304" pitchFamily="18" charset="0"/>
                        </a:rPr>
                        <a:t>obim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sive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ekonomije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smanjio</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prethodnih</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godinu</a:t>
                      </a:r>
                      <a:r>
                        <a:rPr lang="en-US" sz="1800" b="0" dirty="0">
                          <a:solidFill>
                            <a:schemeClr val="bg1"/>
                          </a:solidFill>
                          <a:effectLst/>
                          <a:latin typeface="Calibri" panose="020F0502020204030204" pitchFamily="34" charset="0"/>
                          <a:ea typeface="Times New Roman" panose="02020603050405020304" pitchFamily="18" charset="0"/>
                        </a:rPr>
                        <a:t> dana </a:t>
                      </a:r>
                      <a:r>
                        <a:rPr lang="en-US" sz="1800" b="0" dirty="0" err="1">
                          <a:solidFill>
                            <a:schemeClr val="bg1"/>
                          </a:solidFill>
                          <a:effectLst/>
                          <a:latin typeface="Calibri" panose="020F0502020204030204" pitchFamily="34" charset="0"/>
                          <a:ea typeface="Times New Roman" panose="02020603050405020304" pitchFamily="18" charset="0"/>
                        </a:rPr>
                        <a:t>veruje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šest</a:t>
                      </a:r>
                      <a:r>
                        <a:rPr lang="en-US" sz="1800" b="0" dirty="0">
                          <a:solidFill>
                            <a:schemeClr val="bg1"/>
                          </a:solidFill>
                          <a:effectLst/>
                          <a:latin typeface="Calibri" panose="020F0502020204030204" pitchFamily="34" charset="0"/>
                          <a:ea typeface="Times New Roman" panose="02020603050405020304" pitchFamily="18" charset="0"/>
                        </a:rPr>
                        <a:t> od </a:t>
                      </a:r>
                      <a:r>
                        <a:rPr lang="en-US" sz="1800" b="0" dirty="0" err="1">
                          <a:solidFill>
                            <a:schemeClr val="bg1"/>
                          </a:solidFill>
                          <a:effectLst/>
                          <a:latin typeface="Calibri" panose="020F0502020204030204" pitchFamily="34" charset="0"/>
                          <a:ea typeface="Times New Roman" panose="02020603050405020304" pitchFamily="18" charset="0"/>
                        </a:rPr>
                        <a:t>deset</a:t>
                      </a:r>
                      <a:r>
                        <a:rPr lang="en-US" sz="1800" b="0" dirty="0">
                          <a:solidFill>
                            <a:schemeClr val="bg1"/>
                          </a:solidFill>
                          <a:effectLst/>
                          <a:latin typeface="Calibri" panose="020F0502020204030204" pitchFamily="34" charset="0"/>
                          <a:ea typeface="Times New Roman" panose="02020603050405020304" pitchFamily="18" charset="0"/>
                        </a:rPr>
                        <a:t> građana (59%). S </a:t>
                      </a:r>
                      <a:r>
                        <a:rPr lang="en-US" sz="1800" b="0" dirty="0" err="1">
                          <a:solidFill>
                            <a:schemeClr val="bg1"/>
                          </a:solidFill>
                          <a:effectLst/>
                          <a:latin typeface="Calibri" panose="020F0502020204030204" pitchFamily="34" charset="0"/>
                          <a:ea typeface="Times New Roman" panose="02020603050405020304" pitchFamily="18" charset="0"/>
                        </a:rPr>
                        <a:t>druge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strane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manje</a:t>
                      </a:r>
                      <a:r>
                        <a:rPr lang="en-US" sz="1800" b="0" dirty="0">
                          <a:solidFill>
                            <a:schemeClr val="bg1"/>
                          </a:solidFill>
                          <a:effectLst/>
                          <a:latin typeface="Calibri" panose="020F0502020204030204" pitchFamily="34" charset="0"/>
                          <a:ea typeface="Times New Roman" panose="02020603050405020304" pitchFamily="18" charset="0"/>
                        </a:rPr>
                        <a:t> od </a:t>
                      </a:r>
                      <a:r>
                        <a:rPr lang="en-US" sz="1800" b="0" dirty="0" err="1">
                          <a:solidFill>
                            <a:schemeClr val="bg1"/>
                          </a:solidFill>
                          <a:effectLst/>
                          <a:latin typeface="Calibri" panose="020F0502020204030204" pitchFamily="34" charset="0"/>
                          <a:ea typeface="Times New Roman" panose="02020603050405020304" pitchFamily="18" charset="0"/>
                        </a:rPr>
                        <a:t>petine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misli</a:t>
                      </a:r>
                      <a:r>
                        <a:rPr lang="en-US" sz="1800" b="0" dirty="0">
                          <a:solidFill>
                            <a:schemeClr val="bg1"/>
                          </a:solidFill>
                          <a:effectLst/>
                          <a:latin typeface="Calibri" panose="020F0502020204030204" pitchFamily="34" charset="0"/>
                          <a:ea typeface="Times New Roman" panose="02020603050405020304" pitchFamily="18" charset="0"/>
                        </a:rPr>
                        <a:t> da se </a:t>
                      </a:r>
                      <a:r>
                        <a:rPr lang="en-US" sz="1800" b="0" dirty="0" err="1">
                          <a:solidFill>
                            <a:schemeClr val="bg1"/>
                          </a:solidFill>
                          <a:effectLst/>
                          <a:latin typeface="Calibri" panose="020F0502020204030204" pitchFamily="34" charset="0"/>
                          <a:ea typeface="Times New Roman" panose="02020603050405020304" pitchFamily="18" charset="0"/>
                        </a:rPr>
                        <a:t>obim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sive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ekonomije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povećao</a:t>
                      </a:r>
                      <a:r>
                        <a:rPr lang="en-US" sz="1800" b="0" dirty="0">
                          <a:solidFill>
                            <a:schemeClr val="bg1"/>
                          </a:solidFill>
                          <a:effectLst/>
                          <a:latin typeface="Calibri" panose="020F0502020204030204" pitchFamily="34" charset="0"/>
                          <a:ea typeface="Times New Roman" panose="02020603050405020304" pitchFamily="18" charset="0"/>
                        </a:rPr>
                        <a:t> (17%). </a:t>
                      </a:r>
                      <a:r>
                        <a:rPr lang="en-US" sz="1800" b="0" dirty="0" err="1">
                          <a:solidFill>
                            <a:schemeClr val="bg1"/>
                          </a:solidFill>
                          <a:effectLst/>
                          <a:latin typeface="Calibri" panose="020F0502020204030204" pitchFamily="34" charset="0"/>
                          <a:ea typeface="Times New Roman" panose="02020603050405020304" pitchFamily="18" charset="0"/>
                        </a:rPr>
                        <a:t>Svaki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četvrti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građanin</a:t>
                      </a:r>
                      <a:r>
                        <a:rPr lang="en-US" sz="1800" b="0" dirty="0">
                          <a:solidFill>
                            <a:schemeClr val="bg1"/>
                          </a:solidFill>
                          <a:effectLst/>
                          <a:latin typeface="Calibri" panose="020F0502020204030204" pitchFamily="34" charset="0"/>
                          <a:ea typeface="Times New Roman" panose="02020603050405020304" pitchFamily="18" charset="0"/>
                        </a:rPr>
                        <a:t> ne </a:t>
                      </a:r>
                      <a:r>
                        <a:rPr lang="en-US" sz="1800" b="0" dirty="0" err="1">
                          <a:solidFill>
                            <a:schemeClr val="bg1"/>
                          </a:solidFill>
                          <a:effectLst/>
                          <a:latin typeface="Calibri" panose="020F0502020204030204" pitchFamily="34" charset="0"/>
                          <a:ea typeface="Times New Roman" panose="02020603050405020304" pitchFamily="18" charset="0"/>
                        </a:rPr>
                        <a:t>može</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oceni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kretanje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sive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ekonomije</a:t>
                      </a:r>
                      <a:r>
                        <a:rPr lang="en-US" sz="1800" b="0" dirty="0">
                          <a:solidFill>
                            <a:schemeClr val="bg1"/>
                          </a:solidFill>
                          <a:effectLst/>
                          <a:latin typeface="Calibri" panose="020F0502020204030204" pitchFamily="34" charset="0"/>
                          <a:ea typeface="Times New Roman" panose="02020603050405020304" pitchFamily="18" charset="0"/>
                        </a:rPr>
                        <a:t> (25%). </a:t>
                      </a:r>
                      <a:r>
                        <a:rPr lang="en-US" sz="1800" b="0" dirty="0" err="1">
                          <a:solidFill>
                            <a:schemeClr val="bg1"/>
                          </a:solidFill>
                          <a:effectLst/>
                          <a:latin typeface="Calibri" panose="020F0502020204030204" pitchFamily="34" charset="0"/>
                          <a:ea typeface="Times New Roman" panose="02020603050405020304" pitchFamily="18" charset="0"/>
                        </a:rPr>
                        <a:t>Primetan</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nešto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veći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procenat</a:t>
                      </a:r>
                      <a:r>
                        <a:rPr lang="en-US" sz="1800" b="0" dirty="0">
                          <a:solidFill>
                            <a:schemeClr val="bg1"/>
                          </a:solidFill>
                          <a:effectLst/>
                          <a:latin typeface="Calibri" panose="020F0502020204030204" pitchFamily="34" charset="0"/>
                          <a:ea typeface="Times New Roman" panose="02020603050405020304" pitchFamily="18" charset="0"/>
                        </a:rPr>
                        <a:t> građana </a:t>
                      </a:r>
                      <a:r>
                        <a:rPr lang="en-US" sz="1800" b="0" dirty="0" err="1">
                          <a:solidFill>
                            <a:schemeClr val="bg1"/>
                          </a:solidFill>
                          <a:effectLst/>
                          <a:latin typeface="Calibri" panose="020F0502020204030204" pitchFamily="34" charset="0"/>
                          <a:ea typeface="Times New Roman" panose="02020603050405020304" pitchFamily="18" charset="0"/>
                        </a:rPr>
                        <a:t>koji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veruju</a:t>
                      </a:r>
                      <a:r>
                        <a:rPr lang="en-US" sz="1800" b="0" dirty="0">
                          <a:solidFill>
                            <a:schemeClr val="bg1"/>
                          </a:solidFill>
                          <a:effectLst/>
                          <a:latin typeface="Calibri" panose="020F0502020204030204" pitchFamily="34" charset="0"/>
                          <a:ea typeface="Times New Roman" panose="02020603050405020304" pitchFamily="18" charset="0"/>
                        </a:rPr>
                        <a:t> da se </a:t>
                      </a:r>
                      <a:r>
                        <a:rPr lang="en-US" sz="1800" b="0" dirty="0" err="1">
                          <a:solidFill>
                            <a:schemeClr val="bg1"/>
                          </a:solidFill>
                          <a:effectLst/>
                          <a:latin typeface="Calibri" panose="020F0502020204030204" pitchFamily="34" charset="0"/>
                          <a:ea typeface="Times New Roman" panose="02020603050405020304" pitchFamily="18" charset="0"/>
                        </a:rPr>
                        <a:t>obim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sive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ekonomije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smanjio</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prethodnih</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godinu</a:t>
                      </a:r>
                      <a:r>
                        <a:rPr lang="en-US" sz="1800" b="0" dirty="0">
                          <a:solidFill>
                            <a:schemeClr val="bg1"/>
                          </a:solidFill>
                          <a:effectLst/>
                          <a:latin typeface="Calibri" panose="020F0502020204030204" pitchFamily="34" charset="0"/>
                          <a:ea typeface="Times New Roman" panose="02020603050405020304" pitchFamily="18" charset="0"/>
                        </a:rPr>
                        <a:t> dana, </a:t>
                      </a:r>
                      <a:r>
                        <a:rPr lang="en-US" sz="1800" b="0" dirty="0" err="1">
                          <a:solidFill>
                            <a:schemeClr val="bg1"/>
                          </a:solidFill>
                          <a:effectLst/>
                          <a:latin typeface="Calibri" panose="020F0502020204030204" pitchFamily="34" charset="0"/>
                          <a:ea typeface="Times New Roman" panose="02020603050405020304" pitchFamily="18" charset="0"/>
                        </a:rPr>
                        <a:t>nego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što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je</a:t>
                      </a:r>
                      <a:r>
                        <a:rPr lang="en-US" sz="1800" b="0" dirty="0">
                          <a:solidFill>
                            <a:schemeClr val="bg1"/>
                          </a:solidFill>
                          <a:effectLst/>
                          <a:latin typeface="Calibri" panose="020F0502020204030204" pitchFamily="34" charset="0"/>
                          <a:ea typeface="Times New Roman" panose="02020603050405020304" pitchFamily="18" charset="0"/>
                        </a:rPr>
                        <a:t> to bio </a:t>
                      </a:r>
                      <a:r>
                        <a:rPr lang="en-US" sz="1800" b="0" dirty="0" err="1">
                          <a:solidFill>
                            <a:schemeClr val="bg1"/>
                          </a:solidFill>
                          <a:effectLst/>
                          <a:latin typeface="Calibri" panose="020F0502020204030204" pitchFamily="34" charset="0"/>
                          <a:ea typeface="Times New Roman" panose="02020603050405020304" pitchFamily="18" charset="0"/>
                        </a:rPr>
                        <a:t>slučaj</a:t>
                      </a:r>
                      <a:r>
                        <a:rPr lang="en-US" sz="1800" b="0" dirty="0">
                          <a:solidFill>
                            <a:schemeClr val="bg1"/>
                          </a:solidFill>
                          <a:effectLst/>
                          <a:latin typeface="Calibri" panose="020F0502020204030204" pitchFamily="34" charset="0"/>
                          <a:ea typeface="Times New Roman" panose="02020603050405020304" pitchFamily="18" charset="0"/>
                        </a:rPr>
                        <a:t> 2017. </a:t>
                      </a:r>
                      <a:r>
                        <a:rPr lang="en-US" sz="1800" b="0" dirty="0" err="1">
                          <a:solidFill>
                            <a:schemeClr val="bg1"/>
                          </a:solidFill>
                          <a:effectLst/>
                          <a:latin typeface="Calibri" panose="020F0502020204030204" pitchFamily="34" charset="0"/>
                          <a:ea typeface="Times New Roman" panose="02020603050405020304" pitchFamily="18" charset="0"/>
                        </a:rPr>
                        <a:t>godine</a:t>
                      </a:r>
                      <a:r>
                        <a:rPr lang="en-US" sz="1800" b="0" dirty="0">
                          <a:solidFill>
                            <a:schemeClr val="bg1"/>
                          </a:solidFill>
                          <a:effectLst/>
                          <a:latin typeface="Calibri" panose="020F0502020204030204" pitchFamily="34" charset="0"/>
                          <a:ea typeface="Times New Roman" panose="02020603050405020304" pitchFamily="18" charset="0"/>
                        </a:rPr>
                        <a:t>.</a:t>
                      </a:r>
                      <a:endParaRPr lang="sr-Latn-RS" sz="1800" b="0" dirty="0">
                        <a:solidFill>
                          <a:schemeClr val="bg1"/>
                        </a:solidFill>
                        <a:effectLst/>
                        <a:latin typeface="Calibri" panose="020F0502020204030204" pitchFamily="34" charset="0"/>
                        <a:ea typeface="Times New Roman" panose="02020603050405020304" pitchFamily="18" charset="0"/>
                      </a:endParaRPr>
                    </a:p>
                    <a:p>
                      <a:pPr marL="285750" indent="-285750" algn="just">
                        <a:spcAft>
                          <a:spcPts val="0"/>
                        </a:spcAft>
                        <a:buFont typeface="Arial" panose="020B0604020202020204" pitchFamily="34" charset="0"/>
                        <a:buChar char="•"/>
                        <a:tabLst>
                          <a:tab pos="457200" algn="l"/>
                        </a:tabLst>
                      </a:pPr>
                      <a:endParaRPr lang="en-US" sz="1800" b="0" dirty="0">
                        <a:solidFill>
                          <a:schemeClr val="bg1"/>
                        </a:solidFill>
                        <a:effectLst/>
                        <a:latin typeface="Calibri" panose="020F0502020204030204" pitchFamily="34" charset="0"/>
                        <a:ea typeface="Times New Roman" panose="02020603050405020304" pitchFamily="18" charset="0"/>
                      </a:endParaRPr>
                    </a:p>
                    <a:p>
                      <a:pPr marL="285750" indent="-285750" algn="just">
                        <a:spcAft>
                          <a:spcPts val="0"/>
                        </a:spcAft>
                        <a:buFont typeface="Arial" panose="020B0604020202020204" pitchFamily="34" charset="0"/>
                        <a:buChar char="•"/>
                        <a:tabLst>
                          <a:tab pos="457200" algn="l"/>
                        </a:tabLst>
                      </a:pPr>
                      <a:r>
                        <a:rPr lang="en-US" sz="1800" b="0" dirty="0">
                          <a:solidFill>
                            <a:schemeClr val="bg1"/>
                          </a:solidFill>
                          <a:effectLst/>
                          <a:latin typeface="Calibri" panose="020F0502020204030204" pitchFamily="34" charset="0"/>
                          <a:ea typeface="Times New Roman" panose="02020603050405020304" pitchFamily="18" charset="0"/>
                        </a:rPr>
                        <a:t>S </a:t>
                      </a:r>
                      <a:r>
                        <a:rPr lang="en-US" sz="1800" b="0" dirty="0" err="1">
                          <a:solidFill>
                            <a:schemeClr val="bg1"/>
                          </a:solidFill>
                          <a:effectLst/>
                          <a:latin typeface="Calibri" panose="020F0502020204030204" pitchFamily="34" charset="0"/>
                          <a:ea typeface="Times New Roman" panose="02020603050405020304" pitchFamily="18" charset="0"/>
                        </a:rPr>
                        <a:t>obzirom</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smanjenje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sive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ekonomije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povećava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prihode</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državnom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budžetu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postavlja</a:t>
                      </a:r>
                      <a:r>
                        <a:rPr lang="en-US" sz="1800" b="0" dirty="0">
                          <a:solidFill>
                            <a:schemeClr val="bg1"/>
                          </a:solidFill>
                          <a:effectLst/>
                          <a:latin typeface="Calibri" panose="020F0502020204030204" pitchFamily="34" charset="0"/>
                          <a:ea typeface="Times New Roman" panose="02020603050405020304" pitchFamily="18" charset="0"/>
                        </a:rPr>
                        <a:t> se </a:t>
                      </a:r>
                      <a:r>
                        <a:rPr lang="en-US" sz="1800" b="0" dirty="0" err="1">
                          <a:solidFill>
                            <a:schemeClr val="bg1"/>
                          </a:solidFill>
                          <a:effectLst/>
                          <a:latin typeface="Calibri" panose="020F0502020204030204" pitchFamily="34" charset="0"/>
                          <a:ea typeface="Times New Roman" panose="02020603050405020304" pitchFamily="18" charset="0"/>
                        </a:rPr>
                        <a:t>pitanje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kako</a:t>
                      </a:r>
                      <a:r>
                        <a:rPr lang="en-US" sz="1800" b="0" dirty="0">
                          <a:solidFill>
                            <a:schemeClr val="bg1"/>
                          </a:solidFill>
                          <a:effectLst/>
                          <a:latin typeface="Calibri" panose="020F0502020204030204" pitchFamily="34" charset="0"/>
                          <a:ea typeface="Times New Roman" panose="02020603050405020304" pitchFamily="18" charset="0"/>
                        </a:rPr>
                        <a:t> bi </a:t>
                      </a:r>
                      <a:r>
                        <a:rPr lang="en-US" sz="1800" b="0" dirty="0" err="1">
                          <a:solidFill>
                            <a:schemeClr val="bg1"/>
                          </a:solidFill>
                          <a:effectLst/>
                          <a:latin typeface="Calibri" panose="020F0502020204030204" pitchFamily="34" charset="0"/>
                          <a:ea typeface="Times New Roman" panose="02020603050405020304" pitchFamily="18" charset="0"/>
                        </a:rPr>
                        <a:t>Vlada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trebalo</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troši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taj</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novac</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Prema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mišljenu</a:t>
                      </a:r>
                      <a:r>
                        <a:rPr lang="en-US" sz="1800" b="0" dirty="0">
                          <a:solidFill>
                            <a:schemeClr val="bg1"/>
                          </a:solidFill>
                          <a:effectLst/>
                          <a:latin typeface="Calibri" panose="020F0502020204030204" pitchFamily="34" charset="0"/>
                          <a:ea typeface="Times New Roman" panose="02020603050405020304" pitchFamily="18" charset="0"/>
                        </a:rPr>
                        <a:t> građana </a:t>
                      </a:r>
                      <a:r>
                        <a:rPr lang="en-US" sz="1800" b="0" dirty="0" err="1">
                          <a:solidFill>
                            <a:schemeClr val="bg1"/>
                          </a:solidFill>
                          <a:effectLst/>
                          <a:latin typeface="Calibri" panose="020F0502020204030204" pitchFamily="34" charset="0"/>
                          <a:ea typeface="Times New Roman" panose="02020603050405020304" pitchFamily="18" charset="0"/>
                        </a:rPr>
                        <a:t>generalno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zdravstveni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sektor</a:t>
                      </a:r>
                      <a:r>
                        <a:rPr lang="en-US" sz="1800" b="0" dirty="0">
                          <a:solidFill>
                            <a:schemeClr val="bg1"/>
                          </a:solidFill>
                          <a:effectLst/>
                          <a:latin typeface="Calibri" panose="020F0502020204030204" pitchFamily="34" charset="0"/>
                          <a:ea typeface="Times New Roman" panose="02020603050405020304" pitchFamily="18" charset="0"/>
                        </a:rPr>
                        <a:t> bi </a:t>
                      </a:r>
                      <a:r>
                        <a:rPr lang="en-US" sz="1800" b="0" dirty="0" err="1">
                          <a:solidFill>
                            <a:schemeClr val="bg1"/>
                          </a:solidFill>
                          <a:effectLst/>
                          <a:latin typeface="Calibri" panose="020F0502020204030204" pitchFamily="34" charset="0"/>
                          <a:ea typeface="Times New Roman" panose="02020603050405020304" pitchFamily="18" charset="0"/>
                        </a:rPr>
                        <a:t>predstavljao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prioritetnu</a:t>
                      </a:r>
                      <a:r>
                        <a:rPr lang="en-US" sz="1800" b="0" dirty="0">
                          <a:solidFill>
                            <a:schemeClr val="bg1"/>
                          </a:solidFill>
                          <a:effectLst/>
                          <a:latin typeface="Calibri" panose="020F0502020204030204" pitchFamily="34" charset="0"/>
                          <a:ea typeface="Times New Roman" panose="02020603050405020304" pitchFamily="18" charset="0"/>
                        </a:rPr>
                        <a:t> oblast za </a:t>
                      </a:r>
                      <a:r>
                        <a:rPr lang="en-US" sz="1800" b="0" dirty="0" err="1">
                          <a:solidFill>
                            <a:schemeClr val="bg1"/>
                          </a:solidFill>
                          <a:effectLst/>
                          <a:latin typeface="Calibri" panose="020F0502020204030204" pitchFamily="34" charset="0"/>
                          <a:ea typeface="Times New Roman" panose="02020603050405020304" pitchFamily="18" charset="0"/>
                        </a:rPr>
                        <a:t>ulaganje</a:t>
                      </a:r>
                      <a:r>
                        <a:rPr lang="en-US" sz="1800" b="0" dirty="0">
                          <a:solidFill>
                            <a:schemeClr val="bg1"/>
                          </a:solidFill>
                          <a:effectLst/>
                          <a:latin typeface="Calibri" panose="020F0502020204030204" pitchFamily="34" charset="0"/>
                          <a:ea typeface="Times New Roman" panose="02020603050405020304" pitchFamily="18" charset="0"/>
                        </a:rPr>
                        <a:t> (62%), </a:t>
                      </a:r>
                      <a:r>
                        <a:rPr lang="en-US" sz="1800" b="0" dirty="0" err="1">
                          <a:solidFill>
                            <a:schemeClr val="bg1"/>
                          </a:solidFill>
                          <a:effectLst/>
                          <a:latin typeface="Calibri" panose="020F0502020204030204" pitchFamily="34" charset="0"/>
                          <a:ea typeface="Times New Roman" panose="02020603050405020304" pitchFamily="18" charset="0"/>
                        </a:rPr>
                        <a:t>pri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čemu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ovaj</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stav</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većoj</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meri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prisutan</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kod</a:t>
                      </a:r>
                      <a:r>
                        <a:rPr lang="en-US" sz="1800" b="0" dirty="0">
                          <a:solidFill>
                            <a:schemeClr val="bg1"/>
                          </a:solidFill>
                          <a:effectLst/>
                          <a:latin typeface="Calibri" panose="020F0502020204030204" pitchFamily="34" charset="0"/>
                          <a:ea typeface="Times New Roman" panose="02020603050405020304" pitchFamily="18" charset="0"/>
                        </a:rPr>
                        <a:t> građana </a:t>
                      </a:r>
                      <a:r>
                        <a:rPr lang="en-US" sz="1800" b="0" dirty="0" err="1">
                          <a:solidFill>
                            <a:schemeClr val="bg1"/>
                          </a:solidFill>
                          <a:effectLst/>
                          <a:latin typeface="Calibri" panose="020F0502020204030204" pitchFamily="34" charset="0"/>
                          <a:ea typeface="Times New Roman" panose="02020603050405020304" pitchFamily="18" charset="0"/>
                        </a:rPr>
                        <a:t>starijih</a:t>
                      </a:r>
                      <a:r>
                        <a:rPr lang="en-US" sz="1800" b="0" dirty="0">
                          <a:solidFill>
                            <a:schemeClr val="bg1"/>
                          </a:solidFill>
                          <a:effectLst/>
                          <a:latin typeface="Calibri" panose="020F0502020204030204" pitchFamily="34" charset="0"/>
                          <a:ea typeface="Times New Roman" panose="02020603050405020304" pitchFamily="18" charset="0"/>
                        </a:rPr>
                        <a:t> od 60 </a:t>
                      </a:r>
                      <a:r>
                        <a:rPr lang="en-US" sz="1800" b="0" dirty="0" err="1">
                          <a:solidFill>
                            <a:schemeClr val="bg1"/>
                          </a:solidFill>
                          <a:effectLst/>
                          <a:latin typeface="Calibri" panose="020F0502020204030204" pitchFamily="34" charset="0"/>
                          <a:ea typeface="Times New Roman" panose="02020603050405020304" pitchFamily="18" charset="0"/>
                        </a:rPr>
                        <a:t>godina</a:t>
                      </a:r>
                      <a:r>
                        <a:rPr lang="en-US" sz="1800" b="0" dirty="0">
                          <a:solidFill>
                            <a:schemeClr val="bg1"/>
                          </a:solidFill>
                          <a:effectLst/>
                          <a:latin typeface="Calibri" panose="020F0502020204030204" pitchFamily="34" charset="0"/>
                          <a:ea typeface="Times New Roman" panose="02020603050405020304" pitchFamily="18" charset="0"/>
                        </a:rPr>
                        <a:t> (74%). Na </a:t>
                      </a:r>
                      <a:r>
                        <a:rPr lang="en-US" sz="1800" b="0" dirty="0" err="1">
                          <a:solidFill>
                            <a:schemeClr val="bg1"/>
                          </a:solidFill>
                          <a:effectLst/>
                          <a:latin typeface="Calibri" panose="020F0502020204030204" pitchFamily="34" charset="0"/>
                          <a:ea typeface="Times New Roman" panose="02020603050405020304" pitchFamily="18" charset="0"/>
                        </a:rPr>
                        <a:t>drugom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mestu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prioritetnosti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građani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izdvajaju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ulaganja</a:t>
                      </a:r>
                      <a:r>
                        <a:rPr lang="en-US" sz="1800" b="0" dirty="0">
                          <a:solidFill>
                            <a:schemeClr val="bg1"/>
                          </a:solidFill>
                          <a:effectLst/>
                          <a:latin typeface="Calibri" panose="020F0502020204030204" pitchFamily="34" charset="0"/>
                          <a:ea typeface="Times New Roman" panose="02020603050405020304" pitchFamily="18" charset="0"/>
                        </a:rPr>
                        <a:t> u oblast </a:t>
                      </a:r>
                      <a:r>
                        <a:rPr lang="en-US" sz="1800" b="0" dirty="0" err="1">
                          <a:solidFill>
                            <a:schemeClr val="bg1"/>
                          </a:solidFill>
                          <a:effectLst/>
                          <a:latin typeface="Calibri" panose="020F0502020204030204" pitchFamily="34" charset="0"/>
                          <a:ea typeface="Times New Roman" panose="02020603050405020304" pitchFamily="18" charset="0"/>
                        </a:rPr>
                        <a:t>ekonomije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poslovanja</a:t>
                      </a:r>
                      <a:r>
                        <a:rPr lang="en-US" sz="1800" b="0" dirty="0">
                          <a:solidFill>
                            <a:schemeClr val="bg1"/>
                          </a:solidFill>
                          <a:effectLst/>
                          <a:latin typeface="Calibri" panose="020F0502020204030204" pitchFamily="34" charset="0"/>
                          <a:ea typeface="Times New Roman" panose="02020603050405020304" pitchFamily="18" charset="0"/>
                        </a:rPr>
                        <a:t> – </a:t>
                      </a:r>
                      <a:r>
                        <a:rPr lang="en-US" sz="1800" b="0" dirty="0" err="1">
                          <a:solidFill>
                            <a:schemeClr val="bg1"/>
                          </a:solidFill>
                          <a:effectLst/>
                          <a:latin typeface="Calibri" panose="020F0502020204030204" pitchFamily="34" charset="0"/>
                          <a:ea typeface="Times New Roman" panose="02020603050405020304" pitchFamily="18" charset="0"/>
                        </a:rPr>
                        <a:t>odnosno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podršku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preduzetništvu</a:t>
                      </a:r>
                      <a:r>
                        <a:rPr lang="en-US" sz="1800" b="0" dirty="0">
                          <a:solidFill>
                            <a:schemeClr val="bg1"/>
                          </a:solidFill>
                          <a:effectLst/>
                          <a:latin typeface="Calibri" panose="020F0502020204030204" pitchFamily="34" charset="0"/>
                          <a:ea typeface="Times New Roman" panose="02020603050405020304" pitchFamily="18" charset="0"/>
                        </a:rPr>
                        <a:t> i </a:t>
                      </a:r>
                      <a:r>
                        <a:rPr lang="en-US" sz="1800" b="0" dirty="0" err="1">
                          <a:solidFill>
                            <a:schemeClr val="bg1"/>
                          </a:solidFill>
                          <a:effectLst/>
                          <a:latin typeface="Calibri" panose="020F0502020204030204" pitchFamily="34" charset="0"/>
                          <a:ea typeface="Times New Roman" panose="02020603050405020304" pitchFamily="18" charset="0"/>
                        </a:rPr>
                        <a:t>zapošljavanju</a:t>
                      </a:r>
                      <a:r>
                        <a:rPr lang="en-US" sz="1800" b="0" dirty="0">
                          <a:solidFill>
                            <a:schemeClr val="bg1"/>
                          </a:solidFill>
                          <a:effectLst/>
                          <a:latin typeface="Calibri" panose="020F0502020204030204" pitchFamily="34" charset="0"/>
                          <a:ea typeface="Times New Roman" panose="02020603050405020304" pitchFamily="18" charset="0"/>
                        </a:rPr>
                        <a:t> (41%) i </a:t>
                      </a:r>
                      <a:r>
                        <a:rPr lang="en-US" sz="1800" b="0" dirty="0" err="1">
                          <a:solidFill>
                            <a:schemeClr val="bg1"/>
                          </a:solidFill>
                          <a:effectLst/>
                          <a:latin typeface="Calibri" panose="020F0502020204030204" pitchFamily="34" charset="0"/>
                          <a:ea typeface="Times New Roman" panose="02020603050405020304" pitchFamily="18" charset="0"/>
                        </a:rPr>
                        <a:t>poreske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olakšice</a:t>
                      </a:r>
                      <a:r>
                        <a:rPr lang="en-US" sz="1800" b="0" dirty="0">
                          <a:solidFill>
                            <a:schemeClr val="bg1"/>
                          </a:solidFill>
                          <a:effectLst/>
                          <a:latin typeface="Calibri" panose="020F0502020204030204" pitchFamily="34" charset="0"/>
                          <a:ea typeface="Times New Roman" panose="02020603050405020304" pitchFamily="18" charset="0"/>
                        </a:rPr>
                        <a:t> (20%). </a:t>
                      </a:r>
                    </a:p>
                  </a:txBody>
                  <a:tcPr marL="144000" marR="144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a16="http://schemas.microsoft.com/office/drawing/2014/main" xmlns="" val="1134639749"/>
                  </a:ext>
                </a:extLst>
              </a:tr>
            </a:tbl>
          </a:graphicData>
        </a:graphic>
      </p:graphicFrame>
    </p:spTree>
    <p:extLst>
      <p:ext uri="{BB962C8B-B14F-4D97-AF65-F5344CB8AC3E}">
        <p14:creationId xmlns:p14="http://schemas.microsoft.com/office/powerpoint/2010/main" val="378540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3515"/>
            <a:ext cx="8038128" cy="559952"/>
          </a:xfrm>
        </p:spPr>
        <p:txBody>
          <a:bodyPr/>
          <a:lstStyle/>
          <a:p>
            <a:r>
              <a:rPr lang="sr-Latn-CS" sz="3200" dirty="0"/>
              <a:t>Da li koristite karticu prilikom kupovine?</a:t>
            </a:r>
            <a:endParaRPr lang="en-GB" sz="3200" dirty="0"/>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Oni sa višim primanjima, kao i oni koji žive u urbanim sredinama, posebno u Beogradu, znatno češće koriste kartice prilikom kupovine. </a:t>
            </a:r>
          </a:p>
        </p:txBody>
      </p:sp>
      <p:graphicFrame>
        <p:nvGraphicFramePr>
          <p:cNvPr id="8" name="Chart 7">
            <a:extLst>
              <a:ext uri="{FF2B5EF4-FFF2-40B4-BE49-F238E27FC236}">
                <a16:creationId xmlns="" xmlns:a16="http://schemas.microsoft.com/office/drawing/2014/main" id="{5570EE8A-4B0D-4C2D-80D6-14E0CA2E4826}"/>
              </a:ext>
            </a:extLst>
          </p:cNvPr>
          <p:cNvGraphicFramePr/>
          <p:nvPr>
            <p:extLst>
              <p:ext uri="{D42A27DB-BD31-4B8C-83A1-F6EECF244321}">
                <p14:modId xmlns:p14="http://schemas.microsoft.com/office/powerpoint/2010/main" val="1152117687"/>
              </p:ext>
            </p:extLst>
          </p:nvPr>
        </p:nvGraphicFramePr>
        <p:xfrm>
          <a:off x="671215" y="1637879"/>
          <a:ext cx="12241360" cy="5167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068204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5646897" cy="598488"/>
          </a:xfrm>
        </p:spPr>
        <p:txBody>
          <a:bodyPr/>
          <a:lstStyle/>
          <a:p>
            <a:r>
              <a:rPr lang="sr-Latn-CS" sz="3200" dirty="0"/>
              <a:t>Zašto (ne) plaćate karticom?</a:t>
            </a:r>
            <a:endParaRPr lang="en-GB" sz="3200" dirty="0"/>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576064"/>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Lakoću plaćanja ističe čak 7 od 10 korisnika platnih kartica. S druge strane, neposedovanje računa u banci, kao i manjak bezbednosti se navode kao glavni razlozi zašto se ne koriste kartice prilikom plaćanja.  </a:t>
            </a:r>
            <a:endParaRPr lang="en-GB" sz="1600" dirty="0">
              <a:latin typeface="Calibri" panose="020F0502020204030204" pitchFamily="34" charset="0"/>
            </a:endParaRPr>
          </a:p>
        </p:txBody>
      </p:sp>
      <p:sp>
        <p:nvSpPr>
          <p:cNvPr id="8" name="Content Placeholder 13">
            <a:extLst>
              <a:ext uri="{FF2B5EF4-FFF2-40B4-BE49-F238E27FC236}">
                <a16:creationId xmlns="" xmlns:a16="http://schemas.microsoft.com/office/drawing/2014/main" id="{B8C1D5F8-2456-4A41-BFC9-B1DD72896B6B}"/>
              </a:ext>
            </a:extLst>
          </p:cNvPr>
          <p:cNvSpPr txBox="1">
            <a:spLocks/>
          </p:cNvSpPr>
          <p:nvPr/>
        </p:nvSpPr>
        <p:spPr bwMode="gray">
          <a:xfrm>
            <a:off x="383183" y="6804967"/>
            <a:ext cx="5832648" cy="456639"/>
          </a:xfrm>
          <a:prstGeom prst="rect">
            <a:avLst/>
          </a:prstGeom>
          <a:solidFill>
            <a:schemeClr val="bg1">
              <a:lumMod val="85000"/>
            </a:schemeClr>
          </a:solidFill>
        </p:spPr>
        <p:txBody>
          <a:bodyPr vert="horz" lIns="90000" tIns="0" rIns="90000" bIns="0" rtlCol="0" anchor="ctr">
            <a:normAutofit fontScale="92500" lnSpcReduction="2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pl-PL" sz="1600" i="1" dirty="0">
                <a:latin typeface="Calibri" panose="020F0502020204030204" pitchFamily="34" charset="0"/>
              </a:rPr>
              <a:t>Višestruki odgovori; Baza: oni koji koriste karticu prilikom kupovine (42% od ciljne populacije)</a:t>
            </a:r>
            <a:endParaRPr lang="en-GB" sz="1600" i="1" dirty="0">
              <a:latin typeface="Calibri" panose="020F0502020204030204" pitchFamily="34" charset="0"/>
            </a:endParaRPr>
          </a:p>
        </p:txBody>
      </p:sp>
      <p:graphicFrame>
        <p:nvGraphicFramePr>
          <p:cNvPr id="9" name="Chart 8">
            <a:extLst>
              <a:ext uri="{FF2B5EF4-FFF2-40B4-BE49-F238E27FC236}">
                <a16:creationId xmlns="" xmlns:a16="http://schemas.microsoft.com/office/drawing/2014/main" id="{6410D366-4EE2-44DB-BEC0-0B3AC146C258}"/>
              </a:ext>
            </a:extLst>
          </p:cNvPr>
          <p:cNvGraphicFramePr/>
          <p:nvPr>
            <p:extLst>
              <p:ext uri="{D42A27DB-BD31-4B8C-83A1-F6EECF244321}">
                <p14:modId xmlns:p14="http://schemas.microsoft.com/office/powerpoint/2010/main" val="3826382198"/>
              </p:ext>
            </p:extLst>
          </p:nvPr>
        </p:nvGraphicFramePr>
        <p:xfrm>
          <a:off x="281645" y="2412480"/>
          <a:ext cx="6294226" cy="42484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 xmlns:a16="http://schemas.microsoft.com/office/drawing/2014/main" id="{68A3FBC8-B521-4A49-9769-AE528A247F38}"/>
              </a:ext>
            </a:extLst>
          </p:cNvPr>
          <p:cNvGraphicFramePr/>
          <p:nvPr>
            <p:extLst>
              <p:ext uri="{D42A27DB-BD31-4B8C-83A1-F6EECF244321}">
                <p14:modId xmlns:p14="http://schemas.microsoft.com/office/powerpoint/2010/main" val="2886953900"/>
              </p:ext>
            </p:extLst>
          </p:nvPr>
        </p:nvGraphicFramePr>
        <p:xfrm>
          <a:off x="6099293" y="2412480"/>
          <a:ext cx="6957298" cy="4248471"/>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Rounded Corners 10">
            <a:extLst>
              <a:ext uri="{FF2B5EF4-FFF2-40B4-BE49-F238E27FC236}">
                <a16:creationId xmlns="" xmlns:a16="http://schemas.microsoft.com/office/drawing/2014/main" id="{DC925164-CFE6-4394-AA6B-4CE137FDD5A4}"/>
              </a:ext>
            </a:extLst>
          </p:cNvPr>
          <p:cNvSpPr/>
          <p:nvPr/>
        </p:nvSpPr>
        <p:spPr bwMode="gray">
          <a:xfrm>
            <a:off x="7655991" y="1901247"/>
            <a:ext cx="4852013" cy="439224"/>
          </a:xfrm>
          <a:prstGeom prst="roundRect">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2000" b="1">
                <a:solidFill>
                  <a:schemeClr val="bg1"/>
                </a:solidFill>
              </a:rPr>
              <a:t>Zašto ne plaćate karticom</a:t>
            </a:r>
            <a:endParaRPr lang="en-US" sz="2000" b="1" dirty="0">
              <a:solidFill>
                <a:schemeClr val="bg1"/>
              </a:solidFill>
            </a:endParaRPr>
          </a:p>
        </p:txBody>
      </p:sp>
      <p:sp>
        <p:nvSpPr>
          <p:cNvPr id="12" name="Rectangle: Rounded Corners 11">
            <a:extLst>
              <a:ext uri="{FF2B5EF4-FFF2-40B4-BE49-F238E27FC236}">
                <a16:creationId xmlns="" xmlns:a16="http://schemas.microsoft.com/office/drawing/2014/main" id="{13BCDB77-FA1A-4227-90E6-4AD459FDB077}"/>
              </a:ext>
            </a:extLst>
          </p:cNvPr>
          <p:cNvSpPr/>
          <p:nvPr/>
        </p:nvSpPr>
        <p:spPr bwMode="gray">
          <a:xfrm>
            <a:off x="1247279" y="1901247"/>
            <a:ext cx="4852013" cy="439224"/>
          </a:xfrm>
          <a:prstGeom prst="roundRect">
            <a:avLst/>
          </a:prstGeom>
          <a:solidFill>
            <a:srgbClr val="1B3D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2000" b="1" dirty="0" err="1">
                <a:solidFill>
                  <a:schemeClr val="bg1"/>
                </a:solidFill>
              </a:rPr>
              <a:t>Zašto</a:t>
            </a:r>
            <a:r>
              <a:rPr lang="en-US" sz="2000" b="1" dirty="0">
                <a:solidFill>
                  <a:schemeClr val="bg1"/>
                </a:solidFill>
              </a:rPr>
              <a:t> </a:t>
            </a:r>
            <a:r>
              <a:rPr lang="en-US" sz="2000" b="1" dirty="0" err="1">
                <a:solidFill>
                  <a:schemeClr val="bg1"/>
                </a:solidFill>
              </a:rPr>
              <a:t>plaćate</a:t>
            </a:r>
            <a:r>
              <a:rPr lang="en-US" sz="2000" b="1" dirty="0">
                <a:solidFill>
                  <a:schemeClr val="bg1"/>
                </a:solidFill>
              </a:rPr>
              <a:t> </a:t>
            </a:r>
            <a:r>
              <a:rPr lang="en-US" sz="2000" b="1" dirty="0" err="1">
                <a:solidFill>
                  <a:schemeClr val="bg1"/>
                </a:solidFill>
              </a:rPr>
              <a:t>karticom</a:t>
            </a:r>
            <a:endParaRPr lang="en-US" sz="2000" b="1" dirty="0">
              <a:solidFill>
                <a:schemeClr val="bg1"/>
              </a:solidFill>
            </a:endParaRPr>
          </a:p>
        </p:txBody>
      </p:sp>
      <p:sp>
        <p:nvSpPr>
          <p:cNvPr id="13" name="Content Placeholder 13">
            <a:extLst>
              <a:ext uri="{FF2B5EF4-FFF2-40B4-BE49-F238E27FC236}">
                <a16:creationId xmlns="" xmlns:a16="http://schemas.microsoft.com/office/drawing/2014/main" id="{CE79B244-7B43-4FC0-BBD9-3C87407D068F}"/>
              </a:ext>
            </a:extLst>
          </p:cNvPr>
          <p:cNvSpPr txBox="1">
            <a:spLocks/>
          </p:cNvSpPr>
          <p:nvPr/>
        </p:nvSpPr>
        <p:spPr bwMode="gray">
          <a:xfrm>
            <a:off x="6935912" y="6804967"/>
            <a:ext cx="6116666" cy="456639"/>
          </a:xfrm>
          <a:prstGeom prst="rect">
            <a:avLst/>
          </a:prstGeom>
          <a:solidFill>
            <a:schemeClr val="bg1">
              <a:lumMod val="85000"/>
            </a:schemeClr>
          </a:solidFill>
        </p:spPr>
        <p:txBody>
          <a:bodyPr vert="horz" lIns="90000" tIns="0" rIns="90000" bIns="0" rtlCol="0" anchor="ctr">
            <a:normAutofit fontScale="92500" lnSpcReduction="2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pl-PL" sz="1600" i="1" dirty="0">
                <a:latin typeface="Calibri" panose="020F0502020204030204" pitchFamily="34" charset="0"/>
              </a:rPr>
              <a:t>Višestruki odgovori; Baza: oni koji ne koriste karticu prilikom kupovine (58% od ciljne populacije)</a:t>
            </a:r>
            <a:endParaRPr lang="en-GB" sz="1600" i="1" dirty="0">
              <a:latin typeface="Calibri" panose="020F0502020204030204" pitchFamily="34" charset="0"/>
            </a:endParaRPr>
          </a:p>
        </p:txBody>
      </p:sp>
    </p:spTree>
    <p:extLst>
      <p:ext uri="{BB962C8B-B14F-4D97-AF65-F5344CB8AC3E}">
        <p14:creationId xmlns:p14="http://schemas.microsoft.com/office/powerpoint/2010/main" val="207246588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9257629" cy="598488"/>
          </a:xfrm>
        </p:spPr>
        <p:txBody>
          <a:bodyPr/>
          <a:lstStyle/>
          <a:p>
            <a:r>
              <a:rPr lang="sr-Latn-CS" sz="3200" dirty="0"/>
              <a:t>Ne plaćam karticom – jer nemam račun u banci</a:t>
            </a:r>
            <a:endParaRPr lang="en-GB" sz="3200" dirty="0"/>
          </a:p>
        </p:txBody>
      </p:sp>
      <p:sp>
        <p:nvSpPr>
          <p:cNvPr id="14" name="Content Placeholder 13"/>
          <p:cNvSpPr>
            <a:spLocks noGrp="1"/>
          </p:cNvSpPr>
          <p:nvPr>
            <p:ph type="body" sz="quarter" idx="14"/>
          </p:nvPr>
        </p:nvSpPr>
        <p:spPr>
          <a:xfrm>
            <a:off x="383183" y="6954723"/>
            <a:ext cx="8712968" cy="306883"/>
          </a:xfrm>
        </p:spPr>
        <p:txBody>
          <a:bodyPr>
            <a:normAutofit/>
          </a:bodyPr>
          <a:lstStyle/>
          <a:p>
            <a:r>
              <a:rPr lang="pl-PL" sz="1600" i="1" dirty="0">
                <a:latin typeface="Calibri" panose="020F0502020204030204" pitchFamily="34" charset="0"/>
              </a:rPr>
              <a:t>Višestruki odgovori; Baza: oni koji ne koriste karticu prilikom kupovine (58% od ciljne populacije)</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Oni do 30 godina, kao i oni bez sopstvenih prihoda češće navode da ne plaćaju karticama, jer nemaju račun u banci.</a:t>
            </a:r>
          </a:p>
        </p:txBody>
      </p:sp>
      <p:graphicFrame>
        <p:nvGraphicFramePr>
          <p:cNvPr id="6" name="Chart 5">
            <a:extLst>
              <a:ext uri="{FF2B5EF4-FFF2-40B4-BE49-F238E27FC236}">
                <a16:creationId xmlns="" xmlns:a16="http://schemas.microsoft.com/office/drawing/2014/main" id="{80FE7F39-826D-4AA4-B2B2-6E4BF7791656}"/>
              </a:ext>
            </a:extLst>
          </p:cNvPr>
          <p:cNvGraphicFramePr/>
          <p:nvPr>
            <p:extLst>
              <p:ext uri="{D42A27DB-BD31-4B8C-83A1-F6EECF244321}">
                <p14:modId xmlns:p14="http://schemas.microsoft.com/office/powerpoint/2010/main" val="3911791508"/>
              </p:ext>
            </p:extLst>
          </p:nvPr>
        </p:nvGraphicFramePr>
        <p:xfrm>
          <a:off x="455191" y="1618611"/>
          <a:ext cx="6480720" cy="5114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 xmlns:a16="http://schemas.microsoft.com/office/drawing/2014/main" id="{F33F4029-FD1A-4024-A356-DEA7167F28CB}"/>
              </a:ext>
            </a:extLst>
          </p:cNvPr>
          <p:cNvGraphicFramePr/>
          <p:nvPr>
            <p:extLst>
              <p:ext uri="{D42A27DB-BD31-4B8C-83A1-F6EECF244321}">
                <p14:modId xmlns:p14="http://schemas.microsoft.com/office/powerpoint/2010/main" val="3865239506"/>
              </p:ext>
            </p:extLst>
          </p:nvPr>
        </p:nvGraphicFramePr>
        <p:xfrm>
          <a:off x="6629754" y="1614465"/>
          <a:ext cx="6426837" cy="51143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103995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3515"/>
            <a:ext cx="10324460" cy="559952"/>
          </a:xfrm>
        </p:spPr>
        <p:txBody>
          <a:bodyPr/>
          <a:lstStyle/>
          <a:p>
            <a:r>
              <a:rPr lang="sr-Latn-CS" sz="3200" dirty="0"/>
              <a:t>Ne plaćam karticom – jer se plašim da nije bezbedno</a:t>
            </a:r>
            <a:endParaRPr lang="en-GB" sz="3200" dirty="0"/>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Oni preko 60 godina, kao i oni iz Beograda češće navode da ne plaćaju karticama, jer se plaše da nije bezbedno</a:t>
            </a:r>
          </a:p>
        </p:txBody>
      </p:sp>
      <p:sp>
        <p:nvSpPr>
          <p:cNvPr id="9" name="Content Placeholder 13">
            <a:extLst>
              <a:ext uri="{FF2B5EF4-FFF2-40B4-BE49-F238E27FC236}">
                <a16:creationId xmlns="" xmlns:a16="http://schemas.microsoft.com/office/drawing/2014/main" id="{A4406EB6-DC11-4D15-88F4-DEEF8C9D3577}"/>
              </a:ext>
            </a:extLst>
          </p:cNvPr>
          <p:cNvSpPr txBox="1">
            <a:spLocks/>
          </p:cNvSpPr>
          <p:nvPr/>
        </p:nvSpPr>
        <p:spPr bwMode="gray">
          <a:xfrm>
            <a:off x="383183" y="6954723"/>
            <a:ext cx="8712968"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pl-PL" sz="1600" i="1">
                <a:latin typeface="Calibri" panose="020F0502020204030204" pitchFamily="34" charset="0"/>
              </a:rPr>
              <a:t>Višestruki odgovori; Baza: oni koji ne koriste karticu prilikom kupovine (58% od ciljne populacije)</a:t>
            </a:r>
            <a:endParaRPr lang="en-GB" sz="1600" i="1" dirty="0">
              <a:latin typeface="Calibri" panose="020F0502020204030204" pitchFamily="34" charset="0"/>
            </a:endParaRPr>
          </a:p>
        </p:txBody>
      </p:sp>
      <p:graphicFrame>
        <p:nvGraphicFramePr>
          <p:cNvPr id="10" name="Chart 9">
            <a:extLst>
              <a:ext uri="{FF2B5EF4-FFF2-40B4-BE49-F238E27FC236}">
                <a16:creationId xmlns="" xmlns:a16="http://schemas.microsoft.com/office/drawing/2014/main" id="{35C27116-C01D-45A1-8D9D-BFEB4B7824C5}"/>
              </a:ext>
            </a:extLst>
          </p:cNvPr>
          <p:cNvGraphicFramePr/>
          <p:nvPr>
            <p:extLst>
              <p:ext uri="{D42A27DB-BD31-4B8C-83A1-F6EECF244321}">
                <p14:modId xmlns:p14="http://schemas.microsoft.com/office/powerpoint/2010/main" val="4132130936"/>
              </p:ext>
            </p:extLst>
          </p:nvPr>
        </p:nvGraphicFramePr>
        <p:xfrm>
          <a:off x="887239" y="1618611"/>
          <a:ext cx="6480720" cy="5114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 xmlns:a16="http://schemas.microsoft.com/office/drawing/2014/main" id="{811D7691-525B-48CA-9A94-873B41126860}"/>
              </a:ext>
            </a:extLst>
          </p:cNvPr>
          <p:cNvGraphicFramePr/>
          <p:nvPr>
            <p:extLst>
              <p:ext uri="{D42A27DB-BD31-4B8C-83A1-F6EECF244321}">
                <p14:modId xmlns:p14="http://schemas.microsoft.com/office/powerpoint/2010/main" val="1672702768"/>
              </p:ext>
            </p:extLst>
          </p:nvPr>
        </p:nvGraphicFramePr>
        <p:xfrm>
          <a:off x="6413730" y="1614465"/>
          <a:ext cx="6066797" cy="51143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4986453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809" y="2988543"/>
            <a:ext cx="5619197" cy="1124273"/>
          </a:xfrm>
        </p:spPr>
        <p:txBody>
          <a:bodyPr/>
          <a:lstStyle/>
          <a:p>
            <a:r>
              <a:rPr lang="sr-Latn-RS" dirty="0"/>
              <a:t>NAGRADNA IGRA</a:t>
            </a:r>
            <a:br>
              <a:rPr lang="sr-Latn-RS" dirty="0"/>
            </a:br>
            <a:r>
              <a:rPr lang="sr-Latn-RS" dirty="0"/>
              <a:t>„UZMI RAČUN I POBEDI“</a:t>
            </a:r>
            <a:endParaRPr lang="en-GB" dirty="0"/>
          </a:p>
        </p:txBody>
      </p:sp>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6430" r="16430"/>
          <a:stretch>
            <a:fillRect/>
          </a:stretch>
        </p:blipFill>
        <p:spPr/>
      </p:pic>
    </p:spTree>
    <p:extLst>
      <p:ext uri="{BB962C8B-B14F-4D97-AF65-F5344CB8AC3E}">
        <p14:creationId xmlns:p14="http://schemas.microsoft.com/office/powerpoint/2010/main" val="206826414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39187"/>
            <a:ext cx="11936118" cy="568608"/>
          </a:xfrm>
        </p:spPr>
        <p:txBody>
          <a:bodyPr/>
          <a:lstStyle/>
          <a:p>
            <a:r>
              <a:rPr lang="it-IT" sz="3000" dirty="0">
                <a:latin typeface="Calibri" panose="020F0502020204030204" pitchFamily="34" charset="0"/>
              </a:rPr>
              <a:t>Da li ste učestvovali u Vladinoj nagradnoj igri „Uzmi račun i pobedi 2018“?</a:t>
            </a:r>
            <a:endParaRPr lang="en-GB" sz="3000" dirty="0">
              <a:latin typeface="Calibri" panose="020F0502020204030204" pitchFamily="34" charset="0"/>
            </a:endParaRP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58821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4 od 10 građana je direktno ili indirektno učestvovalo u nagradnoj igri „Uzmi račun i pobedi“, što je za četiri procentna poena više u odnosu na septembar prethodne godine. </a:t>
            </a:r>
            <a:r>
              <a:rPr lang="sr-Latn-RS" sz="1600" i="1" dirty="0" smtClean="0">
                <a:latin typeface="Calibri" panose="020F0502020204030204" pitchFamily="34" charset="0"/>
              </a:rPr>
              <a:t>U nagradnoj igri su više učestvovali građani koji koriste kartice.</a:t>
            </a:r>
            <a:endParaRPr lang="sr-Latn-RS" sz="1600" i="1" dirty="0">
              <a:latin typeface="Calibri" panose="020F0502020204030204" pitchFamily="34" charset="0"/>
            </a:endParaRPr>
          </a:p>
        </p:txBody>
      </p:sp>
      <p:graphicFrame>
        <p:nvGraphicFramePr>
          <p:cNvPr id="5" name="Chart 4">
            <a:extLst>
              <a:ext uri="{FF2B5EF4-FFF2-40B4-BE49-F238E27FC236}">
                <a16:creationId xmlns="" xmlns:a16="http://schemas.microsoft.com/office/drawing/2014/main" id="{8A0DD349-5E46-476D-A2C1-8A1413DF90FC}"/>
              </a:ext>
            </a:extLst>
          </p:cNvPr>
          <p:cNvGraphicFramePr/>
          <p:nvPr>
            <p:extLst>
              <p:ext uri="{D42A27DB-BD31-4B8C-83A1-F6EECF244321}">
                <p14:modId xmlns:p14="http://schemas.microsoft.com/office/powerpoint/2010/main" val="2889945067"/>
              </p:ext>
            </p:extLst>
          </p:nvPr>
        </p:nvGraphicFramePr>
        <p:xfrm>
          <a:off x="736115" y="2025833"/>
          <a:ext cx="8936100" cy="456311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 xmlns:a16="http://schemas.microsoft.com/office/drawing/2014/main" id="{390AD308-3AA3-49FA-ADB2-83087580F272}"/>
              </a:ext>
            </a:extLst>
          </p:cNvPr>
          <p:cNvSpPr/>
          <p:nvPr/>
        </p:nvSpPr>
        <p:spPr>
          <a:xfrm>
            <a:off x="7745780" y="2750577"/>
            <a:ext cx="1368152" cy="646331"/>
          </a:xfrm>
          <a:prstGeom prst="rect">
            <a:avLst/>
          </a:prstGeom>
        </p:spPr>
        <p:txBody>
          <a:bodyPr wrap="square">
            <a:spAutoFit/>
          </a:bodyPr>
          <a:lstStyle/>
          <a:p>
            <a:pPr algn="ctr"/>
            <a:r>
              <a:rPr lang="sr-Latn-RS" sz="3600" b="1" dirty="0">
                <a:solidFill>
                  <a:srgbClr val="005250"/>
                </a:solidFill>
              </a:rPr>
              <a:t>41%</a:t>
            </a:r>
            <a:endParaRPr lang="en-US" sz="3600" b="1" dirty="0">
              <a:solidFill>
                <a:srgbClr val="005250"/>
              </a:solidFill>
            </a:endParaRPr>
          </a:p>
        </p:txBody>
      </p:sp>
      <p:sp>
        <p:nvSpPr>
          <p:cNvPr id="8" name="Callout: Right Arrow 7">
            <a:extLst>
              <a:ext uri="{FF2B5EF4-FFF2-40B4-BE49-F238E27FC236}">
                <a16:creationId xmlns="" xmlns:a16="http://schemas.microsoft.com/office/drawing/2014/main" id="{4707660E-3755-4811-9DA5-AE3DFAF348C6}"/>
              </a:ext>
            </a:extLst>
          </p:cNvPr>
          <p:cNvSpPr/>
          <p:nvPr/>
        </p:nvSpPr>
        <p:spPr>
          <a:xfrm>
            <a:off x="742609" y="1862799"/>
            <a:ext cx="7057398" cy="2421888"/>
          </a:xfrm>
          <a:prstGeom prst="rightArrowCallout">
            <a:avLst>
              <a:gd name="adj1" fmla="val 30205"/>
              <a:gd name="adj2" fmla="val 25000"/>
              <a:gd name="adj3" fmla="val 36084"/>
              <a:gd name="adj4" fmla="val 85311"/>
            </a:avLst>
          </a:prstGeom>
          <a:noFill/>
          <a:ln>
            <a:solidFill>
              <a:srgbClr val="005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 xmlns:a16="http://schemas.microsoft.com/office/drawing/2014/main" id="{FAA396FD-17EC-43C3-A3BF-10D1EF92D725}"/>
              </a:ext>
            </a:extLst>
          </p:cNvPr>
          <p:cNvSpPr/>
          <p:nvPr/>
        </p:nvSpPr>
        <p:spPr bwMode="gray">
          <a:xfrm>
            <a:off x="9299254" y="2263585"/>
            <a:ext cx="3532267" cy="1584390"/>
          </a:xfrm>
          <a:prstGeom prst="roundRect">
            <a:avLst/>
          </a:prstGeom>
          <a:solidFill>
            <a:srgbClr val="1B3D49"/>
          </a:solidFill>
          <a:ln>
            <a:solidFill>
              <a:srgbClr val="004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400" b="1" dirty="0">
                <a:solidFill>
                  <a:schemeClr val="bg1"/>
                </a:solidFill>
                <a:latin typeface="Calibri" panose="020F0502020204030204" pitchFamily="34" charset="0"/>
              </a:rPr>
              <a:t>U septembru prošle godine ovaj procenat je iznosio </a:t>
            </a:r>
            <a:r>
              <a:rPr lang="sr-Latn-RS" sz="3200" b="1" dirty="0">
                <a:solidFill>
                  <a:schemeClr val="bg1"/>
                </a:solidFill>
                <a:latin typeface="Calibri" panose="020F0502020204030204" pitchFamily="34" charset="0"/>
              </a:rPr>
              <a:t>37%</a:t>
            </a:r>
            <a:endParaRPr lang="en-US" sz="2400" b="1" dirty="0">
              <a:solidFill>
                <a:schemeClr val="bg1"/>
              </a:solidFill>
              <a:latin typeface="Calibri" panose="020F0502020204030204" pitchFamily="34" charset="0"/>
            </a:endParaRPr>
          </a:p>
        </p:txBody>
      </p:sp>
      <p:graphicFrame>
        <p:nvGraphicFramePr>
          <p:cNvPr id="10" name="Chart 9">
            <a:extLst>
              <a:ext uri="{FF2B5EF4-FFF2-40B4-BE49-F238E27FC236}">
                <a16:creationId xmlns="" xmlns:a16="http://schemas.microsoft.com/office/drawing/2014/main" id="{395813AE-6E11-43F6-8878-4F48C8C842FF}"/>
              </a:ext>
            </a:extLst>
          </p:cNvPr>
          <p:cNvGraphicFramePr/>
          <p:nvPr>
            <p:extLst>
              <p:ext uri="{D42A27DB-BD31-4B8C-83A1-F6EECF244321}">
                <p14:modId xmlns:p14="http://schemas.microsoft.com/office/powerpoint/2010/main" val="3438010886"/>
              </p:ext>
            </p:extLst>
          </p:nvPr>
        </p:nvGraphicFramePr>
        <p:xfrm>
          <a:off x="9562111" y="4722896"/>
          <a:ext cx="3269410" cy="2385268"/>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Rounded Corners 10">
            <a:extLst>
              <a:ext uri="{FF2B5EF4-FFF2-40B4-BE49-F238E27FC236}">
                <a16:creationId xmlns="" xmlns:a16="http://schemas.microsoft.com/office/drawing/2014/main" id="{9B2CFDD8-B727-400E-AE1E-8F1B877FBBD3}"/>
              </a:ext>
            </a:extLst>
          </p:cNvPr>
          <p:cNvSpPr/>
          <p:nvPr/>
        </p:nvSpPr>
        <p:spPr bwMode="gray">
          <a:xfrm>
            <a:off x="10258528" y="4329138"/>
            <a:ext cx="1986680" cy="438209"/>
          </a:xfrm>
          <a:prstGeom prst="roundRect">
            <a:avLst/>
          </a:prstGeom>
          <a:solidFill>
            <a:srgbClr val="1B3D49"/>
          </a:solidFill>
          <a:ln>
            <a:solidFill>
              <a:srgbClr val="004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400" b="1" dirty="0">
                <a:solidFill>
                  <a:schemeClr val="bg1"/>
                </a:solidFill>
                <a:latin typeface="Calibri" panose="020F0502020204030204" pitchFamily="34" charset="0"/>
              </a:rPr>
              <a:t>Učestovali</a:t>
            </a:r>
            <a:endParaRPr lang="en-US" sz="2400" b="1" dirty="0">
              <a:solidFill>
                <a:schemeClr val="bg1"/>
              </a:solidFill>
              <a:latin typeface="Calibri" panose="020F0502020204030204" pitchFamily="34" charset="0"/>
            </a:endParaRPr>
          </a:p>
        </p:txBody>
      </p:sp>
      <p:sp>
        <p:nvSpPr>
          <p:cNvPr id="3" name="Rectangle: Rounded Corners 2">
            <a:extLst>
              <a:ext uri="{FF2B5EF4-FFF2-40B4-BE49-F238E27FC236}">
                <a16:creationId xmlns="" xmlns:a16="http://schemas.microsoft.com/office/drawing/2014/main" id="{DD7EE4D4-8BE3-4FAF-81F4-625D3D626BF4}"/>
              </a:ext>
            </a:extLst>
          </p:cNvPr>
          <p:cNvSpPr/>
          <p:nvPr/>
        </p:nvSpPr>
        <p:spPr bwMode="gray">
          <a:xfrm>
            <a:off x="9384183" y="4068663"/>
            <a:ext cx="3600400" cy="3192943"/>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US" sz="2000" dirty="0">
              <a:solidFill>
                <a:schemeClr val="bg1"/>
              </a:solidFill>
            </a:endParaRPr>
          </a:p>
        </p:txBody>
      </p:sp>
    </p:spTree>
    <p:extLst>
      <p:ext uri="{BB962C8B-B14F-4D97-AF65-F5344CB8AC3E}">
        <p14:creationId xmlns:p14="http://schemas.microsoft.com/office/powerpoint/2010/main" val="1755088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10072211" cy="598488"/>
          </a:xfrm>
        </p:spPr>
        <p:txBody>
          <a:bodyPr/>
          <a:lstStyle/>
          <a:p>
            <a:r>
              <a:rPr lang="en-GB" sz="3200" dirty="0" err="1"/>
              <a:t>Vladin</a:t>
            </a:r>
            <a:r>
              <a:rPr lang="sr-Latn-RS" sz="3200" dirty="0"/>
              <a:t>a</a:t>
            </a:r>
            <a:r>
              <a:rPr lang="en-GB" sz="3200" dirty="0"/>
              <a:t> </a:t>
            </a:r>
            <a:r>
              <a:rPr lang="en-GB" sz="3200" dirty="0" err="1"/>
              <a:t>nagradn</a:t>
            </a:r>
            <a:r>
              <a:rPr lang="sr-Latn-RS" sz="3200" dirty="0"/>
              <a:t>a</a:t>
            </a:r>
            <a:r>
              <a:rPr lang="en-GB" sz="3200" dirty="0"/>
              <a:t> </a:t>
            </a:r>
            <a:r>
              <a:rPr lang="en-GB" sz="3200" dirty="0" err="1"/>
              <a:t>igr</a:t>
            </a:r>
            <a:r>
              <a:rPr lang="sr-Latn-RS" sz="3200" dirty="0"/>
              <a:t>a </a:t>
            </a:r>
            <a:r>
              <a:rPr lang="en-GB" sz="3200" dirty="0"/>
              <a:t>„</a:t>
            </a:r>
            <a:r>
              <a:rPr lang="en-GB" sz="3200" dirty="0" err="1"/>
              <a:t>Uzmi</a:t>
            </a:r>
            <a:r>
              <a:rPr lang="en-GB" sz="3200" dirty="0"/>
              <a:t> </a:t>
            </a:r>
            <a:r>
              <a:rPr lang="en-GB" sz="3200" dirty="0" err="1"/>
              <a:t>račun</a:t>
            </a:r>
            <a:r>
              <a:rPr lang="en-GB" sz="3200" dirty="0"/>
              <a:t> i </a:t>
            </a:r>
            <a:r>
              <a:rPr lang="en-GB" sz="3200" dirty="0" err="1"/>
              <a:t>pobedi</a:t>
            </a:r>
            <a:r>
              <a:rPr lang="en-GB" sz="3200" dirty="0"/>
              <a:t> 2018“</a:t>
            </a:r>
          </a:p>
        </p:txBody>
      </p:sp>
      <p:sp>
        <p:nvSpPr>
          <p:cNvPr id="14" name="Content Placeholder 13"/>
          <p:cNvSpPr>
            <a:spLocks noGrp="1"/>
          </p:cNvSpPr>
          <p:nvPr>
            <p:ph type="body" sz="quarter" idx="14"/>
          </p:nvPr>
        </p:nvSpPr>
        <p:spPr>
          <a:xfrm>
            <a:off x="383183" y="6954723"/>
            <a:ext cx="6336704" cy="306883"/>
          </a:xfrm>
        </p:spPr>
        <p:txBody>
          <a:bodyPr>
            <a:normAutofit/>
          </a:bodyPr>
          <a:lstStyle/>
          <a:p>
            <a:r>
              <a:rPr lang="pl-PL" sz="1600" i="1" dirty="0">
                <a:latin typeface="Calibri" panose="020F0502020204030204" pitchFamily="34" charset="0"/>
              </a:rPr>
              <a:t>Baza: oni koji su čuli za nagradnu igru (99% od ciljne populacije)</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6"/>
            <a:ext cx="12673408" cy="62791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Preko trećine građana ističe da ih je nagradna igra podstakla da uzimaju fiskalne račune, a 13% da plaćaju karticom. </a:t>
            </a:r>
            <a:endParaRPr lang="en-GB" sz="1600" dirty="0">
              <a:latin typeface="Calibri" panose="020F0502020204030204" pitchFamily="34" charset="0"/>
            </a:endParaRPr>
          </a:p>
        </p:txBody>
      </p:sp>
      <p:graphicFrame>
        <p:nvGraphicFramePr>
          <p:cNvPr id="23" name="Chart 22">
            <a:extLst>
              <a:ext uri="{FF2B5EF4-FFF2-40B4-BE49-F238E27FC236}">
                <a16:creationId xmlns="" xmlns:a16="http://schemas.microsoft.com/office/drawing/2014/main" id="{4BF7F66B-D016-4287-B01E-4C7E7BB5C7BC}"/>
              </a:ext>
            </a:extLst>
          </p:cNvPr>
          <p:cNvGraphicFramePr>
            <a:graphicFrameLocks noChangeAspect="1"/>
          </p:cNvGraphicFramePr>
          <p:nvPr>
            <p:extLst>
              <p:ext uri="{D42A27DB-BD31-4B8C-83A1-F6EECF244321}">
                <p14:modId xmlns:p14="http://schemas.microsoft.com/office/powerpoint/2010/main" val="487626486"/>
              </p:ext>
            </p:extLst>
          </p:nvPr>
        </p:nvGraphicFramePr>
        <p:xfrm>
          <a:off x="696698" y="2975214"/>
          <a:ext cx="5709673" cy="1122559"/>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 xmlns:a16="http://schemas.microsoft.com/office/drawing/2014/main" id="{D49164BB-4A35-45DE-A507-5F312F5B1654}"/>
              </a:ext>
            </a:extLst>
          </p:cNvPr>
          <p:cNvSpPr txBox="1"/>
          <p:nvPr/>
        </p:nvSpPr>
        <p:spPr>
          <a:xfrm>
            <a:off x="696698" y="2238731"/>
            <a:ext cx="7055646" cy="749812"/>
          </a:xfrm>
          <a:prstGeom prst="rect">
            <a:avLst/>
          </a:prstGeom>
          <a:noFill/>
        </p:spPr>
        <p:txBody>
          <a:bodyPr wrap="square" lIns="72000" tIns="36000" rIns="72000" bIns="36000" rtlCol="0" anchor="b">
            <a:spAutoFit/>
          </a:bodyPr>
          <a:lstStyle/>
          <a:p>
            <a:pPr>
              <a:lnSpc>
                <a:spcPct val="110000"/>
              </a:lnSpc>
              <a:spcBef>
                <a:spcPts val="2400"/>
              </a:spcBef>
              <a:buClr>
                <a:schemeClr val="bg2"/>
              </a:buClr>
            </a:pPr>
            <a:r>
              <a:rPr lang="en-GB" sz="2000" b="1" dirty="0">
                <a:latin typeface="Calibri" panose="020F0502020204030204" pitchFamily="34" charset="0"/>
              </a:rPr>
              <a:t>Da li Vas </a:t>
            </a:r>
            <a:r>
              <a:rPr lang="en-GB" sz="2000" b="1" dirty="0" err="1">
                <a:latin typeface="Calibri" panose="020F0502020204030204" pitchFamily="34" charset="0"/>
              </a:rPr>
              <a:t>je</a:t>
            </a:r>
            <a:r>
              <a:rPr lang="en-GB" sz="2000" b="1" dirty="0">
                <a:latin typeface="Calibri" panose="020F0502020204030204" pitchFamily="34" charset="0"/>
              </a:rPr>
              <a:t> </a:t>
            </a:r>
            <a:r>
              <a:rPr lang="en-GB" sz="2000" b="1" dirty="0" err="1">
                <a:latin typeface="Calibri" panose="020F0502020204030204" pitchFamily="34" charset="0"/>
              </a:rPr>
              <a:t>nagradna</a:t>
            </a:r>
            <a:r>
              <a:rPr lang="en-GB" sz="2000" b="1" dirty="0">
                <a:latin typeface="Calibri" panose="020F0502020204030204" pitchFamily="34" charset="0"/>
              </a:rPr>
              <a:t> </a:t>
            </a:r>
            <a:r>
              <a:rPr lang="en-GB" sz="2000" b="1" dirty="0" err="1">
                <a:latin typeface="Calibri" panose="020F0502020204030204" pitchFamily="34" charset="0"/>
              </a:rPr>
              <a:t>igra</a:t>
            </a:r>
            <a:r>
              <a:rPr lang="en-GB" sz="2000" b="1" dirty="0">
                <a:latin typeface="Calibri" panose="020F0502020204030204" pitchFamily="34" charset="0"/>
              </a:rPr>
              <a:t> </a:t>
            </a:r>
            <a:r>
              <a:rPr lang="en-GB" sz="2000" b="1" dirty="0" err="1">
                <a:latin typeface="Calibri" panose="020F0502020204030204" pitchFamily="34" charset="0"/>
              </a:rPr>
              <a:t>Uzmi</a:t>
            </a:r>
            <a:r>
              <a:rPr lang="en-GB" sz="2000" b="1" dirty="0">
                <a:latin typeface="Calibri" panose="020F0502020204030204" pitchFamily="34" charset="0"/>
              </a:rPr>
              <a:t> </a:t>
            </a:r>
            <a:r>
              <a:rPr lang="en-GB" sz="2000" b="1" dirty="0" err="1">
                <a:latin typeface="Calibri" panose="020F0502020204030204" pitchFamily="34" charset="0"/>
              </a:rPr>
              <a:t>račun</a:t>
            </a:r>
            <a:r>
              <a:rPr lang="en-GB" sz="2000" b="1" dirty="0">
                <a:latin typeface="Calibri" panose="020F0502020204030204" pitchFamily="34" charset="0"/>
              </a:rPr>
              <a:t> i </a:t>
            </a:r>
            <a:r>
              <a:rPr lang="en-GB" sz="2000" b="1" dirty="0" err="1">
                <a:latin typeface="Calibri" panose="020F0502020204030204" pitchFamily="34" charset="0"/>
              </a:rPr>
              <a:t>pobedi</a:t>
            </a:r>
            <a:r>
              <a:rPr lang="en-GB" sz="2000" b="1" dirty="0">
                <a:latin typeface="Calibri" panose="020F0502020204030204" pitchFamily="34" charset="0"/>
              </a:rPr>
              <a:t> </a:t>
            </a:r>
            <a:r>
              <a:rPr lang="en-GB" sz="2000" b="1" dirty="0" err="1">
                <a:latin typeface="Calibri" panose="020F0502020204030204" pitchFamily="34" charset="0"/>
              </a:rPr>
              <a:t>podstakla</a:t>
            </a:r>
            <a:r>
              <a:rPr lang="en-GB" sz="2000" b="1" dirty="0">
                <a:latin typeface="Calibri" panose="020F0502020204030204" pitchFamily="34" charset="0"/>
              </a:rPr>
              <a:t> da </a:t>
            </a:r>
            <a:r>
              <a:rPr lang="en-GB" sz="2000" b="1" dirty="0" err="1">
                <a:latin typeface="Calibri" panose="020F0502020204030204" pitchFamily="34" charset="0"/>
              </a:rPr>
              <a:t>uzimate</a:t>
            </a:r>
            <a:r>
              <a:rPr lang="en-GB" sz="2000" b="1" dirty="0">
                <a:latin typeface="Calibri" panose="020F0502020204030204" pitchFamily="34" charset="0"/>
              </a:rPr>
              <a:t> </a:t>
            </a:r>
            <a:r>
              <a:rPr lang="en-GB" sz="2000" b="1" dirty="0" err="1">
                <a:latin typeface="Calibri" panose="020F0502020204030204" pitchFamily="34" charset="0"/>
              </a:rPr>
              <a:t>fiskalne</a:t>
            </a:r>
            <a:r>
              <a:rPr lang="en-GB" sz="2000" b="1" dirty="0">
                <a:latin typeface="Calibri" panose="020F0502020204030204" pitchFamily="34" charset="0"/>
              </a:rPr>
              <a:t> </a:t>
            </a:r>
            <a:r>
              <a:rPr lang="en-GB" sz="2000" b="1" dirty="0" err="1">
                <a:latin typeface="Calibri" panose="020F0502020204030204" pitchFamily="34" charset="0"/>
              </a:rPr>
              <a:t>račune</a:t>
            </a:r>
            <a:r>
              <a:rPr lang="en-GB" sz="2000" b="1" dirty="0">
                <a:latin typeface="Calibri" panose="020F0502020204030204" pitchFamily="34" charset="0"/>
              </a:rPr>
              <a:t> (bez </a:t>
            </a:r>
            <a:r>
              <a:rPr lang="en-GB" sz="2000" b="1" dirty="0" err="1">
                <a:latin typeface="Calibri" panose="020F0502020204030204" pitchFamily="34" charset="0"/>
              </a:rPr>
              <a:t>obzira</a:t>
            </a:r>
            <a:r>
              <a:rPr lang="en-GB" sz="2000" b="1" dirty="0">
                <a:latin typeface="Calibri" panose="020F0502020204030204" pitchFamily="34" charset="0"/>
              </a:rPr>
              <a:t> da li </a:t>
            </a:r>
            <a:r>
              <a:rPr lang="en-GB" sz="2000" b="1" dirty="0" err="1">
                <a:latin typeface="Calibri" panose="020F0502020204030204" pitchFamily="34" charset="0"/>
              </a:rPr>
              <a:t>ste</a:t>
            </a:r>
            <a:r>
              <a:rPr lang="en-GB" sz="2000" b="1" dirty="0">
                <a:latin typeface="Calibri" panose="020F0502020204030204" pitchFamily="34" charset="0"/>
              </a:rPr>
              <a:t> </a:t>
            </a:r>
            <a:r>
              <a:rPr lang="en-GB" sz="2000" b="1" dirty="0" err="1">
                <a:latin typeface="Calibri" panose="020F0502020204030204" pitchFamily="34" charset="0"/>
              </a:rPr>
              <a:t>učestvovali</a:t>
            </a:r>
            <a:r>
              <a:rPr lang="en-GB" sz="2000" b="1" dirty="0">
                <a:latin typeface="Calibri" panose="020F0502020204030204" pitchFamily="34" charset="0"/>
              </a:rPr>
              <a:t> </a:t>
            </a:r>
            <a:r>
              <a:rPr lang="en-GB" sz="2000" b="1" dirty="0" err="1">
                <a:latin typeface="Calibri" panose="020F0502020204030204" pitchFamily="34" charset="0"/>
              </a:rPr>
              <a:t>ili</a:t>
            </a:r>
            <a:r>
              <a:rPr lang="en-GB" sz="2000" b="1" dirty="0">
                <a:latin typeface="Calibri" panose="020F0502020204030204" pitchFamily="34" charset="0"/>
              </a:rPr>
              <a:t> ne)?</a:t>
            </a:r>
          </a:p>
        </p:txBody>
      </p:sp>
      <p:graphicFrame>
        <p:nvGraphicFramePr>
          <p:cNvPr id="26" name="Chart 25">
            <a:extLst>
              <a:ext uri="{FF2B5EF4-FFF2-40B4-BE49-F238E27FC236}">
                <a16:creationId xmlns="" xmlns:a16="http://schemas.microsoft.com/office/drawing/2014/main" id="{5288C6E2-0408-4CD5-AD4E-45186957D76D}"/>
              </a:ext>
            </a:extLst>
          </p:cNvPr>
          <p:cNvGraphicFramePr>
            <a:graphicFrameLocks noChangeAspect="1"/>
          </p:cNvGraphicFramePr>
          <p:nvPr>
            <p:extLst>
              <p:ext uri="{D42A27DB-BD31-4B8C-83A1-F6EECF244321}">
                <p14:modId xmlns:p14="http://schemas.microsoft.com/office/powerpoint/2010/main" val="3359776782"/>
              </p:ext>
            </p:extLst>
          </p:nvPr>
        </p:nvGraphicFramePr>
        <p:xfrm>
          <a:off x="3477854" y="5306974"/>
          <a:ext cx="3135039" cy="7837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Chart 29">
            <a:extLst>
              <a:ext uri="{FF2B5EF4-FFF2-40B4-BE49-F238E27FC236}">
                <a16:creationId xmlns="" xmlns:a16="http://schemas.microsoft.com/office/drawing/2014/main" id="{2AE0DF03-1866-41BF-818D-DDCC7A2B3844}"/>
              </a:ext>
            </a:extLst>
          </p:cNvPr>
          <p:cNvGraphicFramePr>
            <a:graphicFrameLocks noChangeAspect="1"/>
          </p:cNvGraphicFramePr>
          <p:nvPr>
            <p:extLst>
              <p:ext uri="{D42A27DB-BD31-4B8C-83A1-F6EECF244321}">
                <p14:modId xmlns:p14="http://schemas.microsoft.com/office/powerpoint/2010/main" val="3125723076"/>
              </p:ext>
            </p:extLst>
          </p:nvPr>
        </p:nvGraphicFramePr>
        <p:xfrm>
          <a:off x="6732218" y="4862520"/>
          <a:ext cx="5709673" cy="1122559"/>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30">
            <a:extLst>
              <a:ext uri="{FF2B5EF4-FFF2-40B4-BE49-F238E27FC236}">
                <a16:creationId xmlns="" xmlns:a16="http://schemas.microsoft.com/office/drawing/2014/main" id="{81B1BAD5-3FCE-48BC-9BDA-2556222054BF}"/>
              </a:ext>
            </a:extLst>
          </p:cNvPr>
          <p:cNvSpPr txBox="1"/>
          <p:nvPr/>
        </p:nvSpPr>
        <p:spPr>
          <a:xfrm>
            <a:off x="6624037" y="3996655"/>
            <a:ext cx="6335566" cy="749812"/>
          </a:xfrm>
          <a:prstGeom prst="rect">
            <a:avLst/>
          </a:prstGeom>
          <a:noFill/>
        </p:spPr>
        <p:txBody>
          <a:bodyPr wrap="square" lIns="72000" tIns="36000" rIns="72000" bIns="36000" rtlCol="0" anchor="b">
            <a:spAutoFit/>
          </a:bodyPr>
          <a:lstStyle/>
          <a:p>
            <a:pPr>
              <a:lnSpc>
                <a:spcPct val="110000"/>
              </a:lnSpc>
              <a:spcBef>
                <a:spcPts val="2400"/>
              </a:spcBef>
              <a:buClr>
                <a:schemeClr val="bg2"/>
              </a:buClr>
            </a:pPr>
            <a:r>
              <a:rPr lang="en-GB" sz="2000" b="1" dirty="0">
                <a:latin typeface="Calibri" panose="020F0502020204030204" pitchFamily="34" charset="0"/>
              </a:rPr>
              <a:t>Da li Vas </a:t>
            </a:r>
            <a:r>
              <a:rPr lang="en-GB" sz="2000" b="1" dirty="0" err="1">
                <a:latin typeface="Calibri" panose="020F0502020204030204" pitchFamily="34" charset="0"/>
              </a:rPr>
              <a:t>je</a:t>
            </a:r>
            <a:r>
              <a:rPr lang="en-GB" sz="2000" b="1" dirty="0">
                <a:latin typeface="Calibri" panose="020F0502020204030204" pitchFamily="34" charset="0"/>
              </a:rPr>
              <a:t> </a:t>
            </a:r>
            <a:r>
              <a:rPr lang="en-GB" sz="2000" b="1" dirty="0" err="1">
                <a:latin typeface="Calibri" panose="020F0502020204030204" pitchFamily="34" charset="0"/>
              </a:rPr>
              <a:t>nagradna</a:t>
            </a:r>
            <a:r>
              <a:rPr lang="en-GB" sz="2000" b="1" dirty="0">
                <a:latin typeface="Calibri" panose="020F0502020204030204" pitchFamily="34" charset="0"/>
              </a:rPr>
              <a:t> </a:t>
            </a:r>
            <a:r>
              <a:rPr lang="en-GB" sz="2000" b="1" dirty="0" err="1">
                <a:latin typeface="Calibri" panose="020F0502020204030204" pitchFamily="34" charset="0"/>
              </a:rPr>
              <a:t>igra</a:t>
            </a:r>
            <a:r>
              <a:rPr lang="en-GB" sz="2000" b="1" dirty="0">
                <a:latin typeface="Calibri" panose="020F0502020204030204" pitchFamily="34" charset="0"/>
              </a:rPr>
              <a:t> </a:t>
            </a:r>
            <a:r>
              <a:rPr lang="en-GB" sz="2000" b="1" dirty="0" err="1">
                <a:latin typeface="Calibri" panose="020F0502020204030204" pitchFamily="34" charset="0"/>
              </a:rPr>
              <a:t>Uzmi</a:t>
            </a:r>
            <a:r>
              <a:rPr lang="en-GB" sz="2000" b="1" dirty="0">
                <a:latin typeface="Calibri" panose="020F0502020204030204" pitchFamily="34" charset="0"/>
              </a:rPr>
              <a:t> </a:t>
            </a:r>
            <a:r>
              <a:rPr lang="en-GB" sz="2000" b="1" dirty="0" err="1">
                <a:latin typeface="Calibri" panose="020F0502020204030204" pitchFamily="34" charset="0"/>
              </a:rPr>
              <a:t>račun</a:t>
            </a:r>
            <a:r>
              <a:rPr lang="en-GB" sz="2000" b="1" dirty="0">
                <a:latin typeface="Calibri" panose="020F0502020204030204" pitchFamily="34" charset="0"/>
              </a:rPr>
              <a:t> i </a:t>
            </a:r>
            <a:r>
              <a:rPr lang="en-GB" sz="2000" b="1" dirty="0" err="1">
                <a:latin typeface="Calibri" panose="020F0502020204030204" pitchFamily="34" charset="0"/>
              </a:rPr>
              <a:t>pobedi</a:t>
            </a:r>
            <a:r>
              <a:rPr lang="en-GB" sz="2000" b="1" dirty="0">
                <a:latin typeface="Calibri" panose="020F0502020204030204" pitchFamily="34" charset="0"/>
              </a:rPr>
              <a:t> </a:t>
            </a:r>
            <a:r>
              <a:rPr lang="en-GB" sz="2000" b="1" dirty="0" err="1">
                <a:latin typeface="Calibri" panose="020F0502020204030204" pitchFamily="34" charset="0"/>
              </a:rPr>
              <a:t>podstakla</a:t>
            </a:r>
            <a:r>
              <a:rPr lang="en-GB" sz="2000" b="1" dirty="0">
                <a:latin typeface="Calibri" panose="020F0502020204030204" pitchFamily="34" charset="0"/>
              </a:rPr>
              <a:t> da </a:t>
            </a:r>
            <a:r>
              <a:rPr lang="en-GB" sz="2000" b="1" dirty="0" err="1">
                <a:latin typeface="Calibri" panose="020F0502020204030204" pitchFamily="34" charset="0"/>
              </a:rPr>
              <a:t>plaćate</a:t>
            </a:r>
            <a:r>
              <a:rPr lang="en-GB" sz="2000" b="1" dirty="0">
                <a:latin typeface="Calibri" panose="020F0502020204030204" pitchFamily="34" charset="0"/>
              </a:rPr>
              <a:t> </a:t>
            </a:r>
            <a:r>
              <a:rPr lang="en-GB" sz="2000" b="1" dirty="0" err="1">
                <a:latin typeface="Calibri" panose="020F0502020204030204" pitchFamily="34" charset="0"/>
              </a:rPr>
              <a:t>karticom</a:t>
            </a:r>
            <a:r>
              <a:rPr lang="en-GB" sz="2000" b="1" dirty="0">
                <a:latin typeface="Calibri" panose="020F0502020204030204" pitchFamily="34" charset="0"/>
              </a:rPr>
              <a:t> (bez </a:t>
            </a:r>
            <a:r>
              <a:rPr lang="en-GB" sz="2000" b="1" dirty="0" err="1">
                <a:latin typeface="Calibri" panose="020F0502020204030204" pitchFamily="34" charset="0"/>
              </a:rPr>
              <a:t>obzira</a:t>
            </a:r>
            <a:r>
              <a:rPr lang="en-GB" sz="2000" b="1" dirty="0">
                <a:latin typeface="Calibri" panose="020F0502020204030204" pitchFamily="34" charset="0"/>
              </a:rPr>
              <a:t> da li </a:t>
            </a:r>
            <a:r>
              <a:rPr lang="en-GB" sz="2000" b="1" dirty="0" err="1">
                <a:latin typeface="Calibri" panose="020F0502020204030204" pitchFamily="34" charset="0"/>
              </a:rPr>
              <a:t>ste</a:t>
            </a:r>
            <a:r>
              <a:rPr lang="en-GB" sz="2000" b="1" dirty="0">
                <a:latin typeface="Calibri" panose="020F0502020204030204" pitchFamily="34" charset="0"/>
              </a:rPr>
              <a:t> </a:t>
            </a:r>
            <a:r>
              <a:rPr lang="en-GB" sz="2000" b="1" dirty="0" err="1">
                <a:latin typeface="Calibri" panose="020F0502020204030204" pitchFamily="34" charset="0"/>
              </a:rPr>
              <a:t>učestvovali</a:t>
            </a:r>
            <a:r>
              <a:rPr lang="en-GB" sz="2000" b="1" dirty="0">
                <a:latin typeface="Calibri" panose="020F0502020204030204" pitchFamily="34" charset="0"/>
              </a:rPr>
              <a:t> </a:t>
            </a:r>
            <a:r>
              <a:rPr lang="en-GB" sz="2000" b="1" dirty="0" err="1">
                <a:latin typeface="Calibri" panose="020F0502020204030204" pitchFamily="34" charset="0"/>
              </a:rPr>
              <a:t>ili</a:t>
            </a:r>
            <a:r>
              <a:rPr lang="en-GB" sz="2000" b="1" dirty="0">
                <a:latin typeface="Calibri" panose="020F0502020204030204" pitchFamily="34" charset="0"/>
              </a:rPr>
              <a:t> ne)?</a:t>
            </a:r>
          </a:p>
        </p:txBody>
      </p:sp>
      <p:sp>
        <p:nvSpPr>
          <p:cNvPr id="34" name="Freeform 15">
            <a:extLst>
              <a:ext uri="{FF2B5EF4-FFF2-40B4-BE49-F238E27FC236}">
                <a16:creationId xmlns="" xmlns:a16="http://schemas.microsoft.com/office/drawing/2014/main" id="{0C060441-70F3-4F22-ABFC-0B599920025D}"/>
              </a:ext>
            </a:extLst>
          </p:cNvPr>
          <p:cNvSpPr>
            <a:spLocks noChangeAspect="1" noEditPoints="1"/>
          </p:cNvSpPr>
          <p:nvPr/>
        </p:nvSpPr>
        <p:spPr bwMode="auto">
          <a:xfrm>
            <a:off x="5241161" y="5148783"/>
            <a:ext cx="1082790" cy="720000"/>
          </a:xfrm>
          <a:custGeom>
            <a:avLst/>
            <a:gdLst>
              <a:gd name="T0" fmla="*/ 700 w 1861"/>
              <a:gd name="T1" fmla="*/ 0 h 1233"/>
              <a:gd name="T2" fmla="*/ 548 w 1861"/>
              <a:gd name="T3" fmla="*/ 152 h 1233"/>
              <a:gd name="T4" fmla="*/ 523 w 1861"/>
              <a:gd name="T5" fmla="*/ 168 h 1233"/>
              <a:gd name="T6" fmla="*/ 0 w 1861"/>
              <a:gd name="T7" fmla="*/ 513 h 1233"/>
              <a:gd name="T8" fmla="*/ 37 w 1861"/>
              <a:gd name="T9" fmla="*/ 1137 h 1233"/>
              <a:gd name="T10" fmla="*/ 458 w 1861"/>
              <a:gd name="T11" fmla="*/ 1090 h 1233"/>
              <a:gd name="T12" fmla="*/ 604 w 1861"/>
              <a:gd name="T13" fmla="*/ 1190 h 1233"/>
              <a:gd name="T14" fmla="*/ 765 w 1861"/>
              <a:gd name="T15" fmla="*/ 1217 h 1233"/>
              <a:gd name="T16" fmla="*/ 882 w 1861"/>
              <a:gd name="T17" fmla="*/ 1224 h 1233"/>
              <a:gd name="T18" fmla="*/ 977 w 1861"/>
              <a:gd name="T19" fmla="*/ 1131 h 1233"/>
              <a:gd name="T20" fmla="*/ 1086 w 1861"/>
              <a:gd name="T21" fmla="*/ 1181 h 1233"/>
              <a:gd name="T22" fmla="*/ 1226 w 1861"/>
              <a:gd name="T23" fmla="*/ 1089 h 1233"/>
              <a:gd name="T24" fmla="*/ 1317 w 1861"/>
              <a:gd name="T25" fmla="*/ 887 h 1233"/>
              <a:gd name="T26" fmla="*/ 1861 w 1861"/>
              <a:gd name="T27" fmla="*/ 735 h 1233"/>
              <a:gd name="T28" fmla="*/ 1709 w 1861"/>
              <a:gd name="T29" fmla="*/ 0 h 1233"/>
              <a:gd name="T30" fmla="*/ 88 w 1861"/>
              <a:gd name="T31" fmla="*/ 557 h 1233"/>
              <a:gd name="T32" fmla="*/ 523 w 1861"/>
              <a:gd name="T33" fmla="*/ 256 h 1233"/>
              <a:gd name="T34" fmla="*/ 548 w 1861"/>
              <a:gd name="T35" fmla="*/ 580 h 1233"/>
              <a:gd name="T36" fmla="*/ 435 w 1861"/>
              <a:gd name="T37" fmla="*/ 686 h 1233"/>
              <a:gd name="T38" fmla="*/ 548 w 1861"/>
              <a:gd name="T39" fmla="*/ 677 h 1233"/>
              <a:gd name="T40" fmla="*/ 859 w 1861"/>
              <a:gd name="T41" fmla="*/ 570 h 1233"/>
              <a:gd name="T42" fmla="*/ 924 w 1861"/>
              <a:gd name="T43" fmla="*/ 685 h 1233"/>
              <a:gd name="T44" fmla="*/ 762 w 1861"/>
              <a:gd name="T45" fmla="*/ 758 h 1233"/>
              <a:gd name="T46" fmla="*/ 608 w 1861"/>
              <a:gd name="T47" fmla="*/ 856 h 1233"/>
              <a:gd name="T48" fmla="*/ 88 w 1861"/>
              <a:gd name="T49" fmla="*/ 1056 h 1233"/>
              <a:gd name="T50" fmla="*/ 575 w 1861"/>
              <a:gd name="T51" fmla="*/ 1095 h 1233"/>
              <a:gd name="T52" fmla="*/ 598 w 1861"/>
              <a:gd name="T53" fmla="*/ 981 h 1233"/>
              <a:gd name="T54" fmla="*/ 749 w 1861"/>
              <a:gd name="T55" fmla="*/ 887 h 1233"/>
              <a:gd name="T56" fmla="*/ 893 w 1861"/>
              <a:gd name="T57" fmla="*/ 1104 h 1233"/>
              <a:gd name="T58" fmla="*/ 803 w 1861"/>
              <a:gd name="T59" fmla="*/ 1138 h 1233"/>
              <a:gd name="T60" fmla="*/ 773 w 1861"/>
              <a:gd name="T61" fmla="*/ 1046 h 1233"/>
              <a:gd name="T62" fmla="*/ 848 w 1861"/>
              <a:gd name="T63" fmla="*/ 887 h 1233"/>
              <a:gd name="T64" fmla="*/ 990 w 1861"/>
              <a:gd name="T65" fmla="*/ 898 h 1233"/>
              <a:gd name="T66" fmla="*/ 1146 w 1861"/>
              <a:gd name="T67" fmla="*/ 1052 h 1233"/>
              <a:gd name="T68" fmla="*/ 1062 w 1861"/>
              <a:gd name="T69" fmla="*/ 1087 h 1233"/>
              <a:gd name="T70" fmla="*/ 1040 w 1861"/>
              <a:gd name="T71" fmla="*/ 1000 h 1233"/>
              <a:gd name="T72" fmla="*/ 1070 w 1861"/>
              <a:gd name="T73" fmla="*/ 935 h 1233"/>
              <a:gd name="T74" fmla="*/ 1092 w 1861"/>
              <a:gd name="T75" fmla="*/ 887 h 1233"/>
              <a:gd name="T76" fmla="*/ 1220 w 1861"/>
              <a:gd name="T77" fmla="*/ 887 h 1233"/>
              <a:gd name="T78" fmla="*/ 1756 w 1861"/>
              <a:gd name="T79" fmla="*/ 735 h 1233"/>
              <a:gd name="T80" fmla="*/ 920 w 1861"/>
              <a:gd name="T81" fmla="*/ 782 h 1233"/>
              <a:gd name="T82" fmla="*/ 1056 w 1861"/>
              <a:gd name="T83" fmla="*/ 578 h 1233"/>
              <a:gd name="T84" fmla="*/ 653 w 1861"/>
              <a:gd name="T85" fmla="*/ 539 h 1233"/>
              <a:gd name="T86" fmla="*/ 1756 w 1861"/>
              <a:gd name="T87" fmla="*/ 406 h 1233"/>
              <a:gd name="T88" fmla="*/ 1756 w 1861"/>
              <a:gd name="T89" fmla="*/ 220 h 1233"/>
              <a:gd name="T90" fmla="*/ 653 w 1861"/>
              <a:gd name="T91" fmla="*/ 152 h 1233"/>
              <a:gd name="T92" fmla="*/ 1709 w 1861"/>
              <a:gd name="T93" fmla="*/ 105 h 1233"/>
              <a:gd name="T94" fmla="*/ 1756 w 1861"/>
              <a:gd name="T95" fmla="*/ 220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61" h="1233">
                <a:moveTo>
                  <a:pt x="1709" y="0"/>
                </a:moveTo>
                <a:cubicBezTo>
                  <a:pt x="700" y="0"/>
                  <a:pt x="700" y="0"/>
                  <a:pt x="700" y="0"/>
                </a:cubicBezTo>
                <a:cubicBezTo>
                  <a:pt x="616" y="0"/>
                  <a:pt x="548" y="68"/>
                  <a:pt x="548" y="152"/>
                </a:cubicBezTo>
                <a:cubicBezTo>
                  <a:pt x="548" y="152"/>
                  <a:pt x="548" y="152"/>
                  <a:pt x="548" y="152"/>
                </a:cubicBezTo>
                <a:cubicBezTo>
                  <a:pt x="548" y="168"/>
                  <a:pt x="548" y="168"/>
                  <a:pt x="548" y="168"/>
                </a:cubicBezTo>
                <a:cubicBezTo>
                  <a:pt x="523" y="168"/>
                  <a:pt x="523" y="168"/>
                  <a:pt x="523" y="168"/>
                </a:cubicBezTo>
                <a:cubicBezTo>
                  <a:pt x="486" y="168"/>
                  <a:pt x="451" y="180"/>
                  <a:pt x="417" y="203"/>
                </a:cubicBezTo>
                <a:cubicBezTo>
                  <a:pt x="395" y="219"/>
                  <a:pt x="0" y="513"/>
                  <a:pt x="0" y="513"/>
                </a:cubicBezTo>
                <a:cubicBezTo>
                  <a:pt x="0" y="1131"/>
                  <a:pt x="0" y="1131"/>
                  <a:pt x="0" y="1131"/>
                </a:cubicBezTo>
                <a:cubicBezTo>
                  <a:pt x="37" y="1137"/>
                  <a:pt x="37" y="1137"/>
                  <a:pt x="37" y="1137"/>
                </a:cubicBezTo>
                <a:cubicBezTo>
                  <a:pt x="100" y="1148"/>
                  <a:pt x="155" y="1153"/>
                  <a:pt x="203" y="1153"/>
                </a:cubicBezTo>
                <a:cubicBezTo>
                  <a:pt x="315" y="1153"/>
                  <a:pt x="393" y="1128"/>
                  <a:pt x="458" y="1090"/>
                </a:cubicBezTo>
                <a:cubicBezTo>
                  <a:pt x="472" y="1126"/>
                  <a:pt x="499" y="1157"/>
                  <a:pt x="537" y="1175"/>
                </a:cubicBezTo>
                <a:cubicBezTo>
                  <a:pt x="558" y="1185"/>
                  <a:pt x="581" y="1190"/>
                  <a:pt x="604" y="1190"/>
                </a:cubicBezTo>
                <a:cubicBezTo>
                  <a:pt x="638" y="1190"/>
                  <a:pt x="672" y="1179"/>
                  <a:pt x="699" y="1158"/>
                </a:cubicBezTo>
                <a:cubicBezTo>
                  <a:pt x="715" y="1183"/>
                  <a:pt x="737" y="1204"/>
                  <a:pt x="765" y="1217"/>
                </a:cubicBezTo>
                <a:cubicBezTo>
                  <a:pt x="787" y="1228"/>
                  <a:pt x="809" y="1233"/>
                  <a:pt x="832" y="1233"/>
                </a:cubicBezTo>
                <a:cubicBezTo>
                  <a:pt x="849" y="1233"/>
                  <a:pt x="866" y="1230"/>
                  <a:pt x="882" y="1224"/>
                </a:cubicBezTo>
                <a:cubicBezTo>
                  <a:pt x="922" y="1210"/>
                  <a:pt x="954" y="1181"/>
                  <a:pt x="973" y="1141"/>
                </a:cubicBezTo>
                <a:cubicBezTo>
                  <a:pt x="977" y="1131"/>
                  <a:pt x="977" y="1131"/>
                  <a:pt x="977" y="1131"/>
                </a:cubicBezTo>
                <a:cubicBezTo>
                  <a:pt x="990" y="1146"/>
                  <a:pt x="1005" y="1158"/>
                  <a:pt x="1023" y="1167"/>
                </a:cubicBezTo>
                <a:cubicBezTo>
                  <a:pt x="1043" y="1176"/>
                  <a:pt x="1064" y="1181"/>
                  <a:pt x="1086" y="1181"/>
                </a:cubicBezTo>
                <a:cubicBezTo>
                  <a:pt x="1102" y="1181"/>
                  <a:pt x="1119" y="1178"/>
                  <a:pt x="1135" y="1172"/>
                </a:cubicBezTo>
                <a:cubicBezTo>
                  <a:pt x="1175" y="1158"/>
                  <a:pt x="1208" y="1128"/>
                  <a:pt x="1226" y="1089"/>
                </a:cubicBezTo>
                <a:cubicBezTo>
                  <a:pt x="1227" y="1088"/>
                  <a:pt x="1227" y="1087"/>
                  <a:pt x="1227" y="1086"/>
                </a:cubicBezTo>
                <a:cubicBezTo>
                  <a:pt x="1228" y="1086"/>
                  <a:pt x="1252" y="1026"/>
                  <a:pt x="1317" y="887"/>
                </a:cubicBezTo>
                <a:cubicBezTo>
                  <a:pt x="1709" y="887"/>
                  <a:pt x="1709" y="887"/>
                  <a:pt x="1709" y="887"/>
                </a:cubicBezTo>
                <a:cubicBezTo>
                  <a:pt x="1793" y="887"/>
                  <a:pt x="1861" y="819"/>
                  <a:pt x="1861" y="735"/>
                </a:cubicBezTo>
                <a:cubicBezTo>
                  <a:pt x="1861" y="152"/>
                  <a:pt x="1861" y="152"/>
                  <a:pt x="1861" y="152"/>
                </a:cubicBezTo>
                <a:cubicBezTo>
                  <a:pt x="1861" y="68"/>
                  <a:pt x="1793" y="0"/>
                  <a:pt x="1709" y="0"/>
                </a:cubicBezTo>
                <a:close/>
                <a:moveTo>
                  <a:pt x="88" y="1056"/>
                </a:moveTo>
                <a:cubicBezTo>
                  <a:pt x="88" y="557"/>
                  <a:pt x="88" y="557"/>
                  <a:pt x="88" y="557"/>
                </a:cubicBezTo>
                <a:cubicBezTo>
                  <a:pt x="203" y="472"/>
                  <a:pt x="451" y="287"/>
                  <a:pt x="468" y="276"/>
                </a:cubicBezTo>
                <a:cubicBezTo>
                  <a:pt x="487" y="262"/>
                  <a:pt x="504" y="256"/>
                  <a:pt x="523" y="256"/>
                </a:cubicBezTo>
                <a:cubicBezTo>
                  <a:pt x="548" y="256"/>
                  <a:pt x="548" y="256"/>
                  <a:pt x="548" y="256"/>
                </a:cubicBezTo>
                <a:cubicBezTo>
                  <a:pt x="548" y="580"/>
                  <a:pt x="548" y="580"/>
                  <a:pt x="548" y="580"/>
                </a:cubicBezTo>
                <a:cubicBezTo>
                  <a:pt x="515" y="595"/>
                  <a:pt x="483" y="610"/>
                  <a:pt x="453" y="626"/>
                </a:cubicBezTo>
                <a:cubicBezTo>
                  <a:pt x="431" y="638"/>
                  <a:pt x="423" y="665"/>
                  <a:pt x="435" y="686"/>
                </a:cubicBezTo>
                <a:cubicBezTo>
                  <a:pt x="446" y="707"/>
                  <a:pt x="473" y="715"/>
                  <a:pt x="494" y="704"/>
                </a:cubicBezTo>
                <a:cubicBezTo>
                  <a:pt x="512" y="695"/>
                  <a:pt x="530" y="686"/>
                  <a:pt x="548" y="677"/>
                </a:cubicBezTo>
                <a:cubicBezTo>
                  <a:pt x="582" y="661"/>
                  <a:pt x="618" y="646"/>
                  <a:pt x="653" y="633"/>
                </a:cubicBezTo>
                <a:cubicBezTo>
                  <a:pt x="730" y="604"/>
                  <a:pt x="805" y="582"/>
                  <a:pt x="859" y="570"/>
                </a:cubicBezTo>
                <a:cubicBezTo>
                  <a:pt x="923" y="557"/>
                  <a:pt x="964" y="576"/>
                  <a:pt x="971" y="602"/>
                </a:cubicBezTo>
                <a:cubicBezTo>
                  <a:pt x="981" y="637"/>
                  <a:pt x="977" y="664"/>
                  <a:pt x="924" y="685"/>
                </a:cubicBezTo>
                <a:cubicBezTo>
                  <a:pt x="878" y="703"/>
                  <a:pt x="838" y="722"/>
                  <a:pt x="800" y="740"/>
                </a:cubicBezTo>
                <a:cubicBezTo>
                  <a:pt x="788" y="746"/>
                  <a:pt x="775" y="752"/>
                  <a:pt x="762" y="758"/>
                </a:cubicBezTo>
                <a:cubicBezTo>
                  <a:pt x="746" y="766"/>
                  <a:pt x="730" y="774"/>
                  <a:pt x="716" y="782"/>
                </a:cubicBezTo>
                <a:cubicBezTo>
                  <a:pt x="675" y="805"/>
                  <a:pt x="640" y="830"/>
                  <a:pt x="608" y="856"/>
                </a:cubicBezTo>
                <a:cubicBezTo>
                  <a:pt x="584" y="876"/>
                  <a:pt x="561" y="896"/>
                  <a:pt x="539" y="915"/>
                </a:cubicBezTo>
                <a:cubicBezTo>
                  <a:pt x="429" y="1014"/>
                  <a:pt x="341" y="1092"/>
                  <a:pt x="88" y="1056"/>
                </a:cubicBezTo>
                <a:close/>
                <a:moveTo>
                  <a:pt x="667" y="1062"/>
                </a:moveTo>
                <a:cubicBezTo>
                  <a:pt x="651" y="1097"/>
                  <a:pt x="609" y="1112"/>
                  <a:pt x="575" y="1095"/>
                </a:cubicBezTo>
                <a:cubicBezTo>
                  <a:pt x="551" y="1084"/>
                  <a:pt x="536" y="1060"/>
                  <a:pt x="535" y="1036"/>
                </a:cubicBezTo>
                <a:cubicBezTo>
                  <a:pt x="556" y="1018"/>
                  <a:pt x="577" y="1000"/>
                  <a:pt x="598" y="981"/>
                </a:cubicBezTo>
                <a:cubicBezTo>
                  <a:pt x="634" y="949"/>
                  <a:pt x="671" y="916"/>
                  <a:pt x="714" y="887"/>
                </a:cubicBezTo>
                <a:cubicBezTo>
                  <a:pt x="749" y="887"/>
                  <a:pt x="749" y="887"/>
                  <a:pt x="749" y="887"/>
                </a:cubicBezTo>
                <a:lnTo>
                  <a:pt x="667" y="1062"/>
                </a:lnTo>
                <a:close/>
                <a:moveTo>
                  <a:pt x="893" y="1104"/>
                </a:moveTo>
                <a:cubicBezTo>
                  <a:pt x="885" y="1122"/>
                  <a:pt x="870" y="1135"/>
                  <a:pt x="853" y="1141"/>
                </a:cubicBezTo>
                <a:cubicBezTo>
                  <a:pt x="842" y="1145"/>
                  <a:pt x="824" y="1148"/>
                  <a:pt x="803" y="1138"/>
                </a:cubicBezTo>
                <a:cubicBezTo>
                  <a:pt x="786" y="1130"/>
                  <a:pt x="774" y="1117"/>
                  <a:pt x="769" y="1100"/>
                </a:cubicBezTo>
                <a:cubicBezTo>
                  <a:pt x="763" y="1083"/>
                  <a:pt x="765" y="1064"/>
                  <a:pt x="773" y="1046"/>
                </a:cubicBezTo>
                <a:cubicBezTo>
                  <a:pt x="773" y="1046"/>
                  <a:pt x="773" y="1046"/>
                  <a:pt x="773" y="1046"/>
                </a:cubicBezTo>
                <a:cubicBezTo>
                  <a:pt x="848" y="887"/>
                  <a:pt x="848" y="887"/>
                  <a:pt x="848" y="887"/>
                </a:cubicBezTo>
                <a:cubicBezTo>
                  <a:pt x="995" y="887"/>
                  <a:pt x="995" y="887"/>
                  <a:pt x="995" y="887"/>
                </a:cubicBezTo>
                <a:cubicBezTo>
                  <a:pt x="990" y="898"/>
                  <a:pt x="990" y="898"/>
                  <a:pt x="990" y="898"/>
                </a:cubicBezTo>
                <a:lnTo>
                  <a:pt x="893" y="1104"/>
                </a:lnTo>
                <a:close/>
                <a:moveTo>
                  <a:pt x="1146" y="1052"/>
                </a:moveTo>
                <a:cubicBezTo>
                  <a:pt x="1138" y="1070"/>
                  <a:pt x="1123" y="1083"/>
                  <a:pt x="1106" y="1089"/>
                </a:cubicBezTo>
                <a:cubicBezTo>
                  <a:pt x="1095" y="1093"/>
                  <a:pt x="1079" y="1096"/>
                  <a:pt x="1062" y="1087"/>
                </a:cubicBezTo>
                <a:cubicBezTo>
                  <a:pt x="1044" y="1079"/>
                  <a:pt x="1036" y="1064"/>
                  <a:pt x="1033" y="1054"/>
                </a:cubicBezTo>
                <a:cubicBezTo>
                  <a:pt x="1029" y="1037"/>
                  <a:pt x="1031" y="1018"/>
                  <a:pt x="1040" y="1000"/>
                </a:cubicBezTo>
                <a:cubicBezTo>
                  <a:pt x="1040" y="1000"/>
                  <a:pt x="1040" y="1000"/>
                  <a:pt x="1040" y="999"/>
                </a:cubicBezTo>
                <a:cubicBezTo>
                  <a:pt x="1070" y="935"/>
                  <a:pt x="1070" y="935"/>
                  <a:pt x="1070" y="935"/>
                </a:cubicBezTo>
                <a:cubicBezTo>
                  <a:pt x="1090" y="891"/>
                  <a:pt x="1090" y="891"/>
                  <a:pt x="1090" y="891"/>
                </a:cubicBezTo>
                <a:cubicBezTo>
                  <a:pt x="1091" y="890"/>
                  <a:pt x="1092" y="888"/>
                  <a:pt x="1092" y="887"/>
                </a:cubicBezTo>
                <a:cubicBezTo>
                  <a:pt x="1092" y="887"/>
                  <a:pt x="1092" y="887"/>
                  <a:pt x="1092" y="887"/>
                </a:cubicBezTo>
                <a:cubicBezTo>
                  <a:pt x="1220" y="887"/>
                  <a:pt x="1220" y="887"/>
                  <a:pt x="1220" y="887"/>
                </a:cubicBezTo>
                <a:cubicBezTo>
                  <a:pt x="1171" y="993"/>
                  <a:pt x="1150" y="1043"/>
                  <a:pt x="1146" y="1052"/>
                </a:cubicBezTo>
                <a:close/>
                <a:moveTo>
                  <a:pt x="1756" y="735"/>
                </a:moveTo>
                <a:cubicBezTo>
                  <a:pt x="1756" y="761"/>
                  <a:pt x="1735" y="782"/>
                  <a:pt x="1709" y="782"/>
                </a:cubicBezTo>
                <a:cubicBezTo>
                  <a:pt x="920" y="782"/>
                  <a:pt x="920" y="782"/>
                  <a:pt x="920" y="782"/>
                </a:cubicBezTo>
                <a:cubicBezTo>
                  <a:pt x="932" y="777"/>
                  <a:pt x="944" y="772"/>
                  <a:pt x="957" y="767"/>
                </a:cubicBezTo>
                <a:cubicBezTo>
                  <a:pt x="1044" y="732"/>
                  <a:pt x="1081" y="663"/>
                  <a:pt x="1056" y="578"/>
                </a:cubicBezTo>
                <a:cubicBezTo>
                  <a:pt x="1038" y="515"/>
                  <a:pt x="963" y="458"/>
                  <a:pt x="841" y="484"/>
                </a:cubicBezTo>
                <a:cubicBezTo>
                  <a:pt x="789" y="495"/>
                  <a:pt x="723" y="514"/>
                  <a:pt x="653" y="539"/>
                </a:cubicBezTo>
                <a:cubicBezTo>
                  <a:pt x="653" y="406"/>
                  <a:pt x="653" y="406"/>
                  <a:pt x="653" y="406"/>
                </a:cubicBezTo>
                <a:cubicBezTo>
                  <a:pt x="1756" y="406"/>
                  <a:pt x="1756" y="406"/>
                  <a:pt x="1756" y="406"/>
                </a:cubicBezTo>
                <a:lnTo>
                  <a:pt x="1756" y="735"/>
                </a:lnTo>
                <a:close/>
                <a:moveTo>
                  <a:pt x="1756" y="220"/>
                </a:moveTo>
                <a:cubicBezTo>
                  <a:pt x="653" y="220"/>
                  <a:pt x="653" y="220"/>
                  <a:pt x="653" y="220"/>
                </a:cubicBezTo>
                <a:cubicBezTo>
                  <a:pt x="653" y="152"/>
                  <a:pt x="653" y="152"/>
                  <a:pt x="653" y="152"/>
                </a:cubicBezTo>
                <a:cubicBezTo>
                  <a:pt x="653" y="126"/>
                  <a:pt x="674" y="105"/>
                  <a:pt x="700" y="105"/>
                </a:cubicBezTo>
                <a:cubicBezTo>
                  <a:pt x="1709" y="105"/>
                  <a:pt x="1709" y="105"/>
                  <a:pt x="1709" y="105"/>
                </a:cubicBezTo>
                <a:cubicBezTo>
                  <a:pt x="1735" y="105"/>
                  <a:pt x="1756" y="126"/>
                  <a:pt x="1756" y="152"/>
                </a:cubicBezTo>
                <a:lnTo>
                  <a:pt x="1756" y="2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pic>
        <p:nvPicPr>
          <p:cNvPr id="56" name="Picture 55">
            <a:extLst>
              <a:ext uri="{FF2B5EF4-FFF2-40B4-BE49-F238E27FC236}">
                <a16:creationId xmlns="" xmlns:a16="http://schemas.microsoft.com/office/drawing/2014/main" id="{FDFCCBCE-7477-47B5-A32D-323EA46DF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3983" y="2238731"/>
            <a:ext cx="891355" cy="891355"/>
          </a:xfrm>
          <a:prstGeom prst="rect">
            <a:avLst/>
          </a:prstGeom>
        </p:spPr>
      </p:pic>
    </p:spTree>
    <p:extLst>
      <p:ext uri="{BB962C8B-B14F-4D97-AF65-F5344CB8AC3E}">
        <p14:creationId xmlns:p14="http://schemas.microsoft.com/office/powerpoint/2010/main" val="208503016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12131236" cy="598488"/>
          </a:xfrm>
        </p:spPr>
        <p:txBody>
          <a:bodyPr/>
          <a:lstStyle/>
          <a:p>
            <a:r>
              <a:rPr lang="sr-Latn-CS" sz="2800" dirty="0"/>
              <a:t>Da li biste učestvovali u ovakvoj ili sličnoj nagradnoj igri u </a:t>
            </a:r>
            <a:r>
              <a:rPr lang="sr-Latn-CS" sz="2800" dirty="0" smtClean="0"/>
              <a:t>budućnosti?</a:t>
            </a:r>
            <a:endParaRPr lang="en-GB" sz="2800" dirty="0"/>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493474"/>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Preko dve petine građana je istaklo da bi učestvovalo u ovakvoj ili sličnoj nagradnoj igri u budućnosti. </a:t>
            </a:r>
          </a:p>
        </p:txBody>
      </p:sp>
      <p:graphicFrame>
        <p:nvGraphicFramePr>
          <p:cNvPr id="5" name="Chart 4">
            <a:extLst>
              <a:ext uri="{FF2B5EF4-FFF2-40B4-BE49-F238E27FC236}">
                <a16:creationId xmlns="" xmlns:a16="http://schemas.microsoft.com/office/drawing/2014/main" id="{DD7665E8-B588-4226-AFA0-44D232D3BBD9}"/>
              </a:ext>
            </a:extLst>
          </p:cNvPr>
          <p:cNvGraphicFramePr/>
          <p:nvPr>
            <p:extLst>
              <p:ext uri="{D42A27DB-BD31-4B8C-83A1-F6EECF244321}">
                <p14:modId xmlns:p14="http://schemas.microsoft.com/office/powerpoint/2010/main" val="2326973053"/>
              </p:ext>
            </p:extLst>
          </p:nvPr>
        </p:nvGraphicFramePr>
        <p:xfrm>
          <a:off x="592099" y="2041331"/>
          <a:ext cx="9368148" cy="447560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 xmlns:a16="http://schemas.microsoft.com/office/drawing/2014/main" id="{B3D5A66D-0D3F-490F-961E-4C4BD87CC7D5}"/>
              </a:ext>
            </a:extLst>
          </p:cNvPr>
          <p:cNvSpPr/>
          <p:nvPr/>
        </p:nvSpPr>
        <p:spPr>
          <a:xfrm>
            <a:off x="9096151" y="2604163"/>
            <a:ext cx="1368152" cy="646331"/>
          </a:xfrm>
          <a:prstGeom prst="rect">
            <a:avLst/>
          </a:prstGeom>
        </p:spPr>
        <p:txBody>
          <a:bodyPr wrap="square">
            <a:spAutoFit/>
          </a:bodyPr>
          <a:lstStyle/>
          <a:p>
            <a:pPr algn="ctr"/>
            <a:r>
              <a:rPr lang="sr-Latn-RS" sz="3600" b="1" dirty="0">
                <a:solidFill>
                  <a:srgbClr val="005250"/>
                </a:solidFill>
              </a:rPr>
              <a:t>42%</a:t>
            </a:r>
            <a:endParaRPr lang="en-US" sz="3600" b="1" dirty="0">
              <a:solidFill>
                <a:srgbClr val="005250"/>
              </a:solidFill>
            </a:endParaRPr>
          </a:p>
        </p:txBody>
      </p:sp>
      <p:sp>
        <p:nvSpPr>
          <p:cNvPr id="9" name="Rectangle: Rounded Corners 8">
            <a:extLst>
              <a:ext uri="{FF2B5EF4-FFF2-40B4-BE49-F238E27FC236}">
                <a16:creationId xmlns="" xmlns:a16="http://schemas.microsoft.com/office/drawing/2014/main" id="{D1557A1C-09B6-4B2F-A666-B60490E69C78}"/>
              </a:ext>
            </a:extLst>
          </p:cNvPr>
          <p:cNvSpPr/>
          <p:nvPr/>
        </p:nvSpPr>
        <p:spPr bwMode="gray">
          <a:xfrm>
            <a:off x="10464303" y="2124447"/>
            <a:ext cx="2448272" cy="3600400"/>
          </a:xfrm>
          <a:prstGeom prst="roundRect">
            <a:avLst/>
          </a:prstGeom>
          <a:solidFill>
            <a:srgbClr val="1B3D49"/>
          </a:solidFill>
          <a:ln>
            <a:solidFill>
              <a:srgbClr val="004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200" b="1" dirty="0">
                <a:solidFill>
                  <a:schemeClr val="bg1"/>
                </a:solidFill>
                <a:latin typeface="Calibri" panose="020F0502020204030204" pitchFamily="34" charset="0"/>
              </a:rPr>
              <a:t>U septembru prošle godine je 35% istaklo da bi učestvovalo u narednom ciklusu </a:t>
            </a:r>
            <a:r>
              <a:rPr lang="pl-PL" sz="2200" b="1" dirty="0">
                <a:solidFill>
                  <a:schemeClr val="bg1"/>
                </a:solidFill>
                <a:latin typeface="Calibri" panose="020F0502020204030204" pitchFamily="34" charset="0"/>
              </a:rPr>
              <a:t>nagradne igre „Uzmi račun i pobedi“</a:t>
            </a:r>
            <a:endParaRPr lang="en-US" sz="2200" b="1" dirty="0">
              <a:solidFill>
                <a:schemeClr val="bg1"/>
              </a:solidFill>
              <a:latin typeface="Calibri" panose="020F0502020204030204" pitchFamily="34" charset="0"/>
            </a:endParaRPr>
          </a:p>
        </p:txBody>
      </p:sp>
      <p:sp>
        <p:nvSpPr>
          <p:cNvPr id="10" name="Callout: Right Arrow 9">
            <a:extLst>
              <a:ext uri="{FF2B5EF4-FFF2-40B4-BE49-F238E27FC236}">
                <a16:creationId xmlns="" xmlns:a16="http://schemas.microsoft.com/office/drawing/2014/main" id="{557CED4A-3CB3-46FD-B818-9EFCFE896CEE}"/>
              </a:ext>
            </a:extLst>
          </p:cNvPr>
          <p:cNvSpPr/>
          <p:nvPr/>
        </p:nvSpPr>
        <p:spPr>
          <a:xfrm>
            <a:off x="496771" y="2017517"/>
            <a:ext cx="8743396" cy="1819624"/>
          </a:xfrm>
          <a:prstGeom prst="rightArrowCallout">
            <a:avLst>
              <a:gd name="adj1" fmla="val 31810"/>
              <a:gd name="adj2" fmla="val 25000"/>
              <a:gd name="adj3" fmla="val 24048"/>
              <a:gd name="adj4" fmla="val 93677"/>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925024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11836219" cy="598488"/>
          </a:xfrm>
        </p:spPr>
        <p:txBody>
          <a:bodyPr/>
          <a:lstStyle/>
          <a:p>
            <a:r>
              <a:rPr lang="pl-PL" sz="2400" dirty="0"/>
              <a:t>Kako </a:t>
            </a:r>
            <a:r>
              <a:rPr lang="pl-PL" sz="2400" dirty="0" smtClean="0"/>
              <a:t>građani </a:t>
            </a:r>
            <a:r>
              <a:rPr lang="pl-PL" sz="2400" dirty="0"/>
              <a:t>najefikasnije mogu da doprinesu smanjenju obima sive ekonomije?</a:t>
            </a: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graphicFrame>
        <p:nvGraphicFramePr>
          <p:cNvPr id="6" name="Chart 5">
            <a:extLst>
              <a:ext uri="{FF2B5EF4-FFF2-40B4-BE49-F238E27FC236}">
                <a16:creationId xmlns="" xmlns:a16="http://schemas.microsoft.com/office/drawing/2014/main" id="{19C9A07C-09EF-4A1E-B348-C4A7A702AF92}"/>
              </a:ext>
            </a:extLst>
          </p:cNvPr>
          <p:cNvGraphicFramePr/>
          <p:nvPr>
            <p:extLst>
              <p:ext uri="{D42A27DB-BD31-4B8C-83A1-F6EECF244321}">
                <p14:modId xmlns:p14="http://schemas.microsoft.com/office/powerpoint/2010/main" val="2571802229"/>
              </p:ext>
            </p:extLst>
          </p:nvPr>
        </p:nvGraphicFramePr>
        <p:xfrm>
          <a:off x="887239" y="1885611"/>
          <a:ext cx="11665296"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576064"/>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Preko polovine građana navodi traženje fiskalnog računa prilikom svake kupovine ili izvršene usluge kao najefikasniji način da doprinesu smanjenju obima sive ekonomije. </a:t>
            </a:r>
            <a:endParaRPr lang="en-GB" sz="1600" i="1" dirty="0">
              <a:latin typeface="Calibri" panose="020F0502020204030204" pitchFamily="34" charset="0"/>
            </a:endParaRPr>
          </a:p>
        </p:txBody>
      </p:sp>
      <p:sp>
        <p:nvSpPr>
          <p:cNvPr id="3" name="Rectangle: Rounded Corners 2">
            <a:extLst>
              <a:ext uri="{FF2B5EF4-FFF2-40B4-BE49-F238E27FC236}">
                <a16:creationId xmlns="" xmlns:a16="http://schemas.microsoft.com/office/drawing/2014/main" id="{C90AA5D9-48BF-4416-ACFA-540365206449}"/>
              </a:ext>
            </a:extLst>
          </p:cNvPr>
          <p:cNvSpPr/>
          <p:nvPr/>
        </p:nvSpPr>
        <p:spPr bwMode="gray">
          <a:xfrm>
            <a:off x="690731" y="1885611"/>
            <a:ext cx="12058313" cy="814900"/>
          </a:xfrm>
          <a:prstGeom prst="roundRect">
            <a:avLst/>
          </a:prstGeom>
          <a:noFill/>
          <a:ln>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US" sz="2000" dirty="0">
              <a:solidFill>
                <a:schemeClr val="bg1"/>
              </a:solidFill>
            </a:endParaRPr>
          </a:p>
        </p:txBody>
      </p:sp>
    </p:spTree>
    <p:extLst>
      <p:ext uri="{BB962C8B-B14F-4D97-AF65-F5344CB8AC3E}">
        <p14:creationId xmlns:p14="http://schemas.microsoft.com/office/powerpoint/2010/main" val="229468092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15231" y="1425835"/>
            <a:ext cx="3289906" cy="598488"/>
          </a:xfrm>
        </p:spPr>
        <p:txBody>
          <a:bodyPr/>
          <a:lstStyle/>
          <a:p>
            <a:r>
              <a:rPr lang="en-GB" dirty="0"/>
              <a:t>ABOUT IPSOS</a:t>
            </a:r>
          </a:p>
        </p:txBody>
      </p:sp>
      <p:sp>
        <p:nvSpPr>
          <p:cNvPr id="3" name="Subtitle 2"/>
          <p:cNvSpPr>
            <a:spLocks noGrp="1"/>
          </p:cNvSpPr>
          <p:nvPr>
            <p:ph type="subTitle" idx="4294967295"/>
          </p:nvPr>
        </p:nvSpPr>
        <p:spPr>
          <a:xfrm>
            <a:off x="556812" y="2866483"/>
            <a:ext cx="2158378" cy="514516"/>
          </a:xfrm>
        </p:spPr>
        <p:txBody>
          <a:bodyPr/>
          <a:lstStyle/>
          <a:p>
            <a:r>
              <a:rPr lang="en-GB" dirty="0"/>
              <a:t>Credentials </a:t>
            </a:r>
          </a:p>
        </p:txBody>
      </p:sp>
      <p:sp>
        <p:nvSpPr>
          <p:cNvPr id="4" name="Text Placeholder 3"/>
          <p:cNvSpPr>
            <a:spLocks noGrp="1"/>
          </p:cNvSpPr>
          <p:nvPr>
            <p:ph type="body" sz="quarter" idx="4294967295"/>
          </p:nvPr>
        </p:nvSpPr>
        <p:spPr>
          <a:xfrm>
            <a:off x="837140" y="2308326"/>
            <a:ext cx="6242787" cy="3560537"/>
          </a:xfrm>
        </p:spPr>
        <p:txBody>
          <a:bodyPr/>
          <a:lstStyle/>
          <a:p>
            <a:pPr marL="0" indent="0">
              <a:lnSpc>
                <a:spcPct val="100000"/>
              </a:lnSpc>
              <a:buNone/>
            </a:pPr>
            <a:r>
              <a:rPr lang="en-US" sz="2000" dirty="0">
                <a:solidFill>
                  <a:schemeClr val="bg1"/>
                </a:solidFill>
                <a:latin typeface="Calibri" panose="020F0502020204030204" pitchFamily="34" charset="0"/>
              </a:rPr>
              <a:t>Ipsos ranks third in the global research industry. With a strong presence in 87 countries, Ipsos employs more than 16,000 people and has the ability to conduct research programs in more than 100 countries. Founded in France in 1975, Ipsos is </a:t>
            </a:r>
            <a:r>
              <a:rPr lang="en-GB" sz="2000" dirty="0">
                <a:solidFill>
                  <a:schemeClr val="bg1"/>
                </a:solidFill>
                <a:latin typeface="Calibri" panose="020F0502020204030204" pitchFamily="34" charset="0"/>
              </a:rPr>
              <a:t>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a:t>
            </a:r>
            <a:r>
              <a:rPr lang="en-US" sz="2000" dirty="0">
                <a:solidFill>
                  <a:schemeClr val="bg1"/>
                </a:solidFill>
                <a:latin typeface="Calibri" panose="020F0502020204030204" pitchFamily="34" charset="0"/>
              </a:rPr>
              <a:t>Ipsos has been listed on the Paris Stock Exchange since 1999.</a:t>
            </a:r>
          </a:p>
        </p:txBody>
      </p:sp>
      <p:sp>
        <p:nvSpPr>
          <p:cNvPr id="6" name="Rectangle 5">
            <a:extLst>
              <a:ext uri="{FF2B5EF4-FFF2-40B4-BE49-F238E27FC236}">
                <a16:creationId xmlns="" xmlns:a16="http://schemas.microsoft.com/office/drawing/2014/main" id="{FF59D20C-408F-4CBB-A8D8-D3F538F76744}"/>
              </a:ext>
            </a:extLst>
          </p:cNvPr>
          <p:cNvSpPr/>
          <p:nvPr/>
        </p:nvSpPr>
        <p:spPr>
          <a:xfrm>
            <a:off x="7845640" y="972319"/>
            <a:ext cx="4570380" cy="5931079"/>
          </a:xfrm>
          <a:prstGeom prst="rect">
            <a:avLst/>
          </a:prstGeom>
          <a:ln>
            <a:noFill/>
          </a:ln>
        </p:spPr>
        <p:txBody>
          <a:bodyPr lIns="62197" tIns="31099" rIns="62197" bIns="31099">
            <a:spAutoFit/>
          </a:bodyPr>
          <a:lstStyle/>
          <a:p>
            <a:pPr algn="just" hangingPunct="0">
              <a:lnSpc>
                <a:spcPts val="1600"/>
              </a:lnSpc>
            </a:pPr>
            <a:r>
              <a:rPr lang="en-US" sz="1800" b="1" dirty="0">
                <a:solidFill>
                  <a:schemeClr val="bg1"/>
                </a:solidFill>
              </a:rPr>
              <a:t>GAME CHANGERS</a:t>
            </a:r>
          </a:p>
          <a:p>
            <a:r>
              <a:rPr lang="en-US" sz="1600" b="1" dirty="0">
                <a:solidFill>
                  <a:schemeClr val="bg1"/>
                </a:solidFill>
              </a:rPr>
              <a:t/>
            </a:r>
            <a:br>
              <a:rPr lang="en-US" sz="1600" b="1" dirty="0">
                <a:solidFill>
                  <a:schemeClr val="bg1"/>
                </a:solidFill>
              </a:rPr>
            </a:br>
            <a:r>
              <a:rPr lang="en-US" sz="1600" b="1" dirty="0">
                <a:solidFill>
                  <a:schemeClr val="bg1"/>
                </a:solidFill>
              </a:rPr>
              <a:t>“</a:t>
            </a:r>
            <a:r>
              <a:rPr lang="en-US" sz="1600" dirty="0">
                <a:solidFill>
                  <a:schemeClr val="bg1"/>
                </a:solidFill>
              </a:rPr>
              <a:t>Game Changers” is the Ipsos signature.</a:t>
            </a:r>
          </a:p>
          <a:p>
            <a:r>
              <a:rPr lang="en-US" sz="1600" dirty="0">
                <a:solidFill>
                  <a:schemeClr val="bg1"/>
                </a:solidFill>
              </a:rPr>
              <a:t> </a:t>
            </a:r>
          </a:p>
          <a:p>
            <a:r>
              <a:rPr lang="en-US" sz="1600" dirty="0">
                <a:solidFill>
                  <a:schemeClr val="bg1"/>
                </a:solidFill>
              </a:rPr>
              <a:t>At Ipsos we are passionately curious about people, markets, brands </a:t>
            </a:r>
            <a:br>
              <a:rPr lang="en-US" sz="1600" dirty="0">
                <a:solidFill>
                  <a:schemeClr val="bg1"/>
                </a:solidFill>
              </a:rPr>
            </a:br>
            <a:r>
              <a:rPr lang="en-US" sz="1600" dirty="0">
                <a:solidFill>
                  <a:schemeClr val="bg1"/>
                </a:solidFill>
              </a:rPr>
              <a:t>and society. </a:t>
            </a:r>
          </a:p>
          <a:p>
            <a:endParaRPr lang="en-US" sz="1600" dirty="0">
              <a:solidFill>
                <a:schemeClr val="bg1"/>
              </a:solidFill>
            </a:endParaRPr>
          </a:p>
          <a:p>
            <a:r>
              <a:rPr lang="en-US" sz="1600" dirty="0">
                <a:solidFill>
                  <a:schemeClr val="bg1"/>
                </a:solidFill>
              </a:rPr>
              <a:t>We make our changing world easier and faster to navigate and inspire clients to make smarter decisions. </a:t>
            </a:r>
          </a:p>
          <a:p>
            <a:endParaRPr lang="en-US" sz="1600" dirty="0">
              <a:solidFill>
                <a:schemeClr val="bg1"/>
              </a:solidFill>
            </a:endParaRPr>
          </a:p>
          <a:p>
            <a:r>
              <a:rPr lang="en-US" sz="1600" dirty="0">
                <a:solidFill>
                  <a:schemeClr val="bg1"/>
                </a:solidFill>
              </a:rPr>
              <a:t>We deliver with security, speed, simplicity and substance. We are </a:t>
            </a:r>
            <a:br>
              <a:rPr lang="en-US" sz="1600" dirty="0">
                <a:solidFill>
                  <a:schemeClr val="bg1"/>
                </a:solidFill>
              </a:rPr>
            </a:br>
            <a:r>
              <a:rPr lang="en-US" sz="1600" dirty="0">
                <a:solidFill>
                  <a:schemeClr val="bg1"/>
                </a:solidFill>
              </a:rPr>
              <a:t>Game Changers.</a:t>
            </a:r>
            <a:br>
              <a:rPr lang="en-US" sz="1600" dirty="0">
                <a:solidFill>
                  <a:schemeClr val="bg1"/>
                </a:solidFill>
              </a:rPr>
            </a:br>
            <a:endParaRPr lang="en-US" sz="1600" dirty="0">
              <a:solidFill>
                <a:schemeClr val="bg1"/>
              </a:solidFill>
            </a:endParaRPr>
          </a:p>
          <a:p>
            <a:r>
              <a:rPr lang="en-US" sz="1600" dirty="0">
                <a:solidFill>
                  <a:schemeClr val="bg1"/>
                </a:solidFill>
              </a:rPr>
              <a:t>Ipsos is listed on </a:t>
            </a:r>
            <a:r>
              <a:rPr lang="en-US" sz="1600" dirty="0" err="1">
                <a:solidFill>
                  <a:schemeClr val="bg1"/>
                </a:solidFill>
              </a:rPr>
              <a:t>Eurolist</a:t>
            </a:r>
            <a:r>
              <a:rPr lang="en-US" sz="1600" dirty="0">
                <a:solidFill>
                  <a:schemeClr val="bg1"/>
                </a:solidFill>
              </a:rPr>
              <a:t> - NYSE-Euronext.  The company is part of the SBF 120 and the Mid-60 index and is eligible for the Deferred Settlement Service (SRD).</a:t>
            </a:r>
          </a:p>
          <a:p>
            <a:r>
              <a:rPr lang="x-none" sz="1600" dirty="0">
                <a:solidFill>
                  <a:schemeClr val="bg1"/>
                </a:solidFill>
              </a:rPr>
              <a:t> </a:t>
            </a:r>
            <a:endParaRPr lang="en-US" sz="1600" dirty="0">
              <a:solidFill>
                <a:schemeClr val="bg1"/>
              </a:solidFill>
            </a:endParaRPr>
          </a:p>
          <a:p>
            <a:r>
              <a:rPr lang="fr-FR" sz="1600" b="1" dirty="0">
                <a:solidFill>
                  <a:schemeClr val="bg1"/>
                </a:solidFill>
              </a:rPr>
              <a:t>ISIN code FR0000073298, Reuters ISOS.PA, Bloomberg IPS:FP</a:t>
            </a:r>
            <a:br>
              <a:rPr lang="fr-FR" sz="1600" b="1" dirty="0">
                <a:solidFill>
                  <a:schemeClr val="bg1"/>
                </a:solidFill>
              </a:rPr>
            </a:br>
            <a:r>
              <a:rPr lang="fr-FR" sz="1600" b="1" u="sng" dirty="0">
                <a:solidFill>
                  <a:schemeClr val="bg1"/>
                </a:solidFill>
                <a:hlinkClick r:id="rId2"/>
              </a:rPr>
              <a:t>www.ipsos.com</a:t>
            </a:r>
            <a:endParaRPr lang="en-US" sz="1600" dirty="0">
              <a:solidFill>
                <a:schemeClr val="bg1"/>
              </a:solidFill>
            </a:endParaRPr>
          </a:p>
        </p:txBody>
      </p:sp>
    </p:spTree>
    <p:extLst>
      <p:ext uri="{BB962C8B-B14F-4D97-AF65-F5344CB8AC3E}">
        <p14:creationId xmlns:p14="http://schemas.microsoft.com/office/powerpoint/2010/main" val="171825111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8344" y="494969"/>
            <a:ext cx="10964891" cy="598488"/>
          </a:xfrm>
        </p:spPr>
        <p:txBody>
          <a:bodyPr/>
          <a:lstStyle/>
          <a:p>
            <a:pPr algn="l"/>
            <a:r>
              <a:rPr lang="sr-Latn-CS" dirty="0"/>
              <a:t>Ključni nalazi – </a:t>
            </a:r>
            <a:r>
              <a:rPr lang="da-DK" dirty="0"/>
              <a:t>mere borbe</a:t>
            </a:r>
            <a:r>
              <a:rPr lang="sr-Latn-RS" dirty="0"/>
              <a:t> </a:t>
            </a:r>
            <a:r>
              <a:rPr lang="da-DK" dirty="0"/>
              <a:t>protiv sive ekonomije </a:t>
            </a:r>
            <a:endParaRPr lang="en-GB" dirty="0"/>
          </a:p>
        </p:txBody>
      </p:sp>
      <p:graphicFrame>
        <p:nvGraphicFramePr>
          <p:cNvPr id="19" name="Table 18">
            <a:extLst>
              <a:ext uri="{FF2B5EF4-FFF2-40B4-BE49-F238E27FC236}">
                <a16:creationId xmlns:a16="http://schemas.microsoft.com/office/drawing/2014/main" xmlns="" id="{6B3ABD8C-CADD-42F9-835B-4330EB2CCEB9}"/>
              </a:ext>
            </a:extLst>
          </p:cNvPr>
          <p:cNvGraphicFramePr>
            <a:graphicFrameLocks noGrp="1"/>
          </p:cNvGraphicFramePr>
          <p:nvPr>
            <p:extLst>
              <p:ext uri="{D42A27DB-BD31-4B8C-83A1-F6EECF244321}">
                <p14:modId xmlns:p14="http://schemas.microsoft.com/office/powerpoint/2010/main" val="375797204"/>
              </p:ext>
            </p:extLst>
          </p:nvPr>
        </p:nvGraphicFramePr>
        <p:xfrm>
          <a:off x="478939" y="1260351"/>
          <a:ext cx="12433635" cy="5544615"/>
        </p:xfrm>
        <a:graphic>
          <a:graphicData uri="http://schemas.openxmlformats.org/drawingml/2006/table">
            <a:tbl>
              <a:tblPr firstRow="1" firstCol="1" bandRow="1">
                <a:tableStyleId>{5C22544A-7EE6-4342-B048-85BDC9FD1C3A}</a:tableStyleId>
              </a:tblPr>
              <a:tblGrid>
                <a:gridCol w="12433635">
                  <a:extLst>
                    <a:ext uri="{9D8B030D-6E8A-4147-A177-3AD203B41FA5}">
                      <a16:colId xmlns:a16="http://schemas.microsoft.com/office/drawing/2014/main" xmlns="" val="3874192623"/>
                    </a:ext>
                  </a:extLst>
                </a:gridCol>
              </a:tblGrid>
              <a:tr h="5544615">
                <a:tc>
                  <a:txBody>
                    <a:bodyPr/>
                    <a:lstStyle/>
                    <a:p>
                      <a:pPr marL="285750" indent="-285750" algn="just">
                        <a:spcAft>
                          <a:spcPts val="0"/>
                        </a:spcAft>
                        <a:buFont typeface="Arial" panose="020B0604020202020204" pitchFamily="34" charset="0"/>
                        <a:buChar char="•"/>
                        <a:tabLst>
                          <a:tab pos="457200" algn="l"/>
                        </a:tabLst>
                      </a:pPr>
                      <a:r>
                        <a:rPr lang="en-US" sz="1800" b="0" dirty="0">
                          <a:solidFill>
                            <a:schemeClr val="bg1"/>
                          </a:solidFill>
                          <a:effectLst/>
                          <a:latin typeface="Calibri" panose="020F0502020204030204" pitchFamily="34" charset="0"/>
                          <a:ea typeface="Times New Roman" panose="02020603050405020304" pitchFamily="18" charset="0"/>
                        </a:rPr>
                        <a:t>Kao i u </a:t>
                      </a:r>
                      <a:r>
                        <a:rPr lang="en-US" sz="1800" b="0" dirty="0" err="1">
                          <a:solidFill>
                            <a:schemeClr val="bg1"/>
                          </a:solidFill>
                          <a:effectLst/>
                          <a:latin typeface="Calibri" panose="020F0502020204030204" pitchFamily="34" charset="0"/>
                          <a:ea typeface="Times New Roman" panose="02020603050405020304" pitchFamily="18" charset="0"/>
                        </a:rPr>
                        <a:t>prethodnom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periodu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podrška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borbi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protiv</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sive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ekonomije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ostaje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izuzetno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visokom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nivou</a:t>
                      </a:r>
                      <a:r>
                        <a:rPr lang="en-US" sz="1800" b="0" dirty="0">
                          <a:solidFill>
                            <a:schemeClr val="bg1"/>
                          </a:solidFill>
                          <a:effectLst/>
                          <a:latin typeface="Calibri" panose="020F0502020204030204" pitchFamily="34" charset="0"/>
                          <a:ea typeface="Times New Roman" panose="02020603050405020304" pitchFamily="18" charset="0"/>
                        </a:rPr>
                        <a:t> - </a:t>
                      </a:r>
                      <a:r>
                        <a:rPr lang="en-US" sz="1800" b="0" dirty="0" err="1">
                          <a:solidFill>
                            <a:schemeClr val="bg1"/>
                          </a:solidFill>
                          <a:effectLst/>
                          <a:latin typeface="Calibri" panose="020F0502020204030204" pitchFamily="34" charset="0"/>
                          <a:ea typeface="Times New Roman" panose="02020603050405020304" pitchFamily="18" charset="0"/>
                        </a:rPr>
                        <a:t>čak</a:t>
                      </a:r>
                      <a:r>
                        <a:rPr lang="en-US" sz="1800" b="0" dirty="0">
                          <a:solidFill>
                            <a:schemeClr val="bg1"/>
                          </a:solidFill>
                          <a:effectLst/>
                          <a:latin typeface="Calibri" panose="020F0502020204030204" pitchFamily="34" charset="0"/>
                          <a:ea typeface="Times New Roman" panose="02020603050405020304" pitchFamily="18" charset="0"/>
                        </a:rPr>
                        <a:t> 90% građana </a:t>
                      </a:r>
                      <a:r>
                        <a:rPr lang="en-US" sz="1800" b="0" dirty="0" err="1">
                          <a:solidFill>
                            <a:schemeClr val="bg1"/>
                          </a:solidFill>
                          <a:effectLst/>
                          <a:latin typeface="Calibri" panose="020F0502020204030204" pitchFamily="34" charset="0"/>
                          <a:ea typeface="Times New Roman" panose="02020603050405020304" pitchFamily="18" charset="0"/>
                        </a:rPr>
                        <a:t>naglašava</a:t>
                      </a:r>
                      <a:r>
                        <a:rPr lang="en-US" sz="1800" b="0" dirty="0">
                          <a:solidFill>
                            <a:schemeClr val="bg1"/>
                          </a:solidFill>
                          <a:effectLst/>
                          <a:latin typeface="Calibri" panose="020F0502020204030204" pitchFamily="34" charset="0"/>
                          <a:ea typeface="Times New Roman" panose="02020603050405020304" pitchFamily="18" charset="0"/>
                        </a:rPr>
                        <a:t> da se </a:t>
                      </a:r>
                      <a:r>
                        <a:rPr lang="en-US" sz="1800" b="0" dirty="0" err="1">
                          <a:solidFill>
                            <a:schemeClr val="bg1"/>
                          </a:solidFill>
                          <a:effectLst/>
                          <a:latin typeface="Calibri" panose="020F0502020204030204" pitchFamily="34" charset="0"/>
                          <a:ea typeface="Times New Roman" panose="02020603050405020304" pitchFamily="18" charset="0"/>
                        </a:rPr>
                        <a:t>zalaže</a:t>
                      </a:r>
                      <a:r>
                        <a:rPr lang="en-US" sz="1800" b="0" dirty="0">
                          <a:solidFill>
                            <a:schemeClr val="bg1"/>
                          </a:solidFill>
                          <a:effectLst/>
                          <a:latin typeface="Calibri" panose="020F0502020204030204" pitchFamily="34" charset="0"/>
                          <a:ea typeface="Times New Roman" panose="02020603050405020304" pitchFamily="18" charset="0"/>
                        </a:rPr>
                        <a:t> za </a:t>
                      </a:r>
                      <a:r>
                        <a:rPr lang="en-US" sz="1800" b="0" dirty="0" err="1">
                          <a:solidFill>
                            <a:schemeClr val="bg1"/>
                          </a:solidFill>
                          <a:effectLst/>
                          <a:latin typeface="Calibri" panose="020F0502020204030204" pitchFamily="34" charset="0"/>
                          <a:ea typeface="Times New Roman" panose="02020603050405020304" pitchFamily="18" charset="0"/>
                        </a:rPr>
                        <a:t>njeno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suzbijanje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Ipak</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primetno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je</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građani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osnovnog</a:t>
                      </a:r>
                      <a:r>
                        <a:rPr lang="en-US" sz="1800" b="0" dirty="0">
                          <a:solidFill>
                            <a:schemeClr val="bg1"/>
                          </a:solidFill>
                          <a:effectLst/>
                          <a:latin typeface="Calibri" panose="020F0502020204030204" pitchFamily="34" charset="0"/>
                          <a:ea typeface="Times New Roman" panose="02020603050405020304" pitchFamily="18" charset="0"/>
                        </a:rPr>
                        <a:t> i </a:t>
                      </a:r>
                      <a:r>
                        <a:rPr lang="en-US" sz="1800" b="0" dirty="0" err="1">
                          <a:solidFill>
                            <a:schemeClr val="bg1"/>
                          </a:solidFill>
                          <a:effectLst/>
                          <a:latin typeface="Calibri" panose="020F0502020204030204" pitchFamily="34" charset="0"/>
                          <a:ea typeface="Times New Roman" panose="02020603050405020304" pitchFamily="18" charset="0"/>
                        </a:rPr>
                        <a:t>nižeg</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obrazovanja</a:t>
                      </a:r>
                      <a:r>
                        <a:rPr lang="en-US" sz="1800" b="0" dirty="0">
                          <a:solidFill>
                            <a:schemeClr val="bg1"/>
                          </a:solidFill>
                          <a:effectLst/>
                          <a:latin typeface="Calibri" panose="020F0502020204030204" pitchFamily="34" charset="0"/>
                          <a:ea typeface="Times New Roman" panose="02020603050405020304" pitchFamily="18" charset="0"/>
                        </a:rPr>
                        <a:t> (15%), </a:t>
                      </a:r>
                      <a:r>
                        <a:rPr lang="en-US" sz="1800" b="0" dirty="0" err="1">
                          <a:solidFill>
                            <a:schemeClr val="bg1"/>
                          </a:solidFill>
                          <a:effectLst/>
                          <a:latin typeface="Calibri" panose="020F0502020204030204" pitchFamily="34" charset="0"/>
                          <a:ea typeface="Times New Roman" panose="02020603050405020304" pitchFamily="18" charset="0"/>
                        </a:rPr>
                        <a:t>kao</a:t>
                      </a:r>
                      <a:r>
                        <a:rPr lang="en-US" sz="1800" b="0" dirty="0">
                          <a:solidFill>
                            <a:schemeClr val="bg1"/>
                          </a:solidFill>
                          <a:effectLst/>
                          <a:latin typeface="Calibri" panose="020F0502020204030204" pitchFamily="34" charset="0"/>
                          <a:ea typeface="Times New Roman" panose="02020603050405020304" pitchFamily="18" charset="0"/>
                        </a:rPr>
                        <a:t> i </a:t>
                      </a:r>
                      <a:r>
                        <a:rPr lang="en-US" sz="1800" b="0" dirty="0" err="1">
                          <a:solidFill>
                            <a:schemeClr val="bg1"/>
                          </a:solidFill>
                          <a:effectLst/>
                          <a:latin typeface="Calibri" panose="020F0502020204030204" pitchFamily="34" charset="0"/>
                          <a:ea typeface="Times New Roman" panose="02020603050405020304" pitchFamily="18" charset="0"/>
                        </a:rPr>
                        <a:t>oni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koji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žive</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Beogradu</a:t>
                      </a:r>
                      <a:r>
                        <a:rPr lang="en-US" sz="1800" b="0" dirty="0">
                          <a:solidFill>
                            <a:schemeClr val="bg1"/>
                          </a:solidFill>
                          <a:effectLst/>
                          <a:latin typeface="Calibri" panose="020F0502020204030204" pitchFamily="34" charset="0"/>
                          <a:ea typeface="Times New Roman" panose="02020603050405020304" pitchFamily="18" charset="0"/>
                        </a:rPr>
                        <a:t> (19%) </a:t>
                      </a:r>
                      <a:r>
                        <a:rPr lang="en-US" sz="1800" b="0" dirty="0" err="1">
                          <a:solidFill>
                            <a:schemeClr val="bg1"/>
                          </a:solidFill>
                          <a:effectLst/>
                          <a:latin typeface="Calibri" panose="020F0502020204030204" pitchFamily="34" charset="0"/>
                          <a:ea typeface="Times New Roman" panose="02020603050405020304" pitchFamily="18" charset="0"/>
                        </a:rPr>
                        <a:t>nešto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češće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navode</a:t>
                      </a:r>
                      <a:r>
                        <a:rPr lang="en-US" sz="1800" b="0" dirty="0">
                          <a:solidFill>
                            <a:schemeClr val="bg1"/>
                          </a:solidFill>
                          <a:effectLst/>
                          <a:latin typeface="Calibri" panose="020F0502020204030204" pitchFamily="34" charset="0"/>
                          <a:ea typeface="Times New Roman" panose="02020603050405020304" pitchFamily="18" charset="0"/>
                        </a:rPr>
                        <a:t> da ne </a:t>
                      </a:r>
                      <a:r>
                        <a:rPr lang="en-US" sz="1800" b="0" dirty="0" err="1">
                          <a:solidFill>
                            <a:schemeClr val="bg1"/>
                          </a:solidFill>
                          <a:effectLst/>
                          <a:latin typeface="Calibri" panose="020F0502020204030204" pitchFamily="34" charset="0"/>
                          <a:ea typeface="Times New Roman" panose="02020603050405020304" pitchFamily="18" charset="0"/>
                        </a:rPr>
                        <a:t>podržavaju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borbu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protiv</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sive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ekonomije</a:t>
                      </a:r>
                      <a:r>
                        <a:rPr lang="en-US" sz="1800" b="0" dirty="0">
                          <a:solidFill>
                            <a:schemeClr val="bg1"/>
                          </a:solidFill>
                          <a:effectLst/>
                          <a:latin typeface="Calibri" panose="020F0502020204030204" pitchFamily="34" charset="0"/>
                          <a:ea typeface="Times New Roman" panose="02020603050405020304" pitchFamily="18" charset="0"/>
                        </a:rPr>
                        <a:t>. </a:t>
                      </a:r>
                    </a:p>
                    <a:p>
                      <a:pPr marL="285750" indent="-285750" algn="just">
                        <a:spcAft>
                          <a:spcPts val="0"/>
                        </a:spcAft>
                        <a:buFont typeface="Arial" panose="020B0604020202020204" pitchFamily="34" charset="0"/>
                        <a:buChar char="•"/>
                        <a:tabLst>
                          <a:tab pos="457200" algn="l"/>
                        </a:tabLst>
                      </a:pPr>
                      <a:r>
                        <a:rPr lang="en-US" sz="1800" b="0" dirty="0">
                          <a:solidFill>
                            <a:schemeClr val="bg1"/>
                          </a:solidFill>
                          <a:effectLst/>
                          <a:latin typeface="Calibri" panose="020F0502020204030204" pitchFamily="34" charset="0"/>
                          <a:ea typeface="Times New Roman" panose="02020603050405020304" pitchFamily="18" charset="0"/>
                        </a:rPr>
                        <a:t>S </a:t>
                      </a:r>
                      <a:r>
                        <a:rPr lang="en-US" sz="1800" b="0" dirty="0" err="1">
                          <a:solidFill>
                            <a:schemeClr val="bg1"/>
                          </a:solidFill>
                          <a:effectLst/>
                          <a:latin typeface="Calibri" panose="020F0502020204030204" pitchFamily="34" charset="0"/>
                          <a:ea typeface="Times New Roman" panose="02020603050405020304" pitchFamily="18" charset="0"/>
                        </a:rPr>
                        <a:t>druge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strane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stiče</a:t>
                      </a:r>
                      <a:r>
                        <a:rPr lang="en-US" sz="1800" b="0" dirty="0">
                          <a:solidFill>
                            <a:schemeClr val="bg1"/>
                          </a:solidFill>
                          <a:effectLst/>
                          <a:latin typeface="Calibri" panose="020F0502020204030204" pitchFamily="34" charset="0"/>
                          <a:ea typeface="Times New Roman" panose="02020603050405020304" pitchFamily="18" charset="0"/>
                        </a:rPr>
                        <a:t> se </a:t>
                      </a:r>
                      <a:r>
                        <a:rPr lang="en-US" sz="1800" b="0" dirty="0" err="1">
                          <a:solidFill>
                            <a:schemeClr val="bg1"/>
                          </a:solidFill>
                          <a:effectLst/>
                          <a:latin typeface="Calibri" panose="020F0502020204030204" pitchFamily="34" charset="0"/>
                          <a:ea typeface="Times New Roman" panose="02020603050405020304" pitchFamily="18" charset="0"/>
                        </a:rPr>
                        <a:t>utisak</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su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građani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bolje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informisani</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poređenju</a:t>
                      </a:r>
                      <a:r>
                        <a:rPr lang="en-US" sz="1800" b="0" dirty="0">
                          <a:solidFill>
                            <a:schemeClr val="bg1"/>
                          </a:solidFill>
                          <a:effectLst/>
                          <a:latin typeface="Calibri" panose="020F0502020204030204" pitchFamily="34" charset="0"/>
                          <a:ea typeface="Times New Roman" panose="02020603050405020304" pitchFamily="18" charset="0"/>
                        </a:rPr>
                        <a:t> sa </a:t>
                      </a:r>
                      <a:r>
                        <a:rPr lang="en-US" sz="1800" b="0" dirty="0" err="1">
                          <a:solidFill>
                            <a:schemeClr val="bg1"/>
                          </a:solidFill>
                          <a:effectLst/>
                          <a:latin typeface="Calibri" panose="020F0502020204030204" pitchFamily="34" charset="0"/>
                          <a:ea typeface="Times New Roman" panose="02020603050405020304" pitchFamily="18" charset="0"/>
                        </a:rPr>
                        <a:t>prethodnim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periodom</a:t>
                      </a:r>
                      <a:r>
                        <a:rPr lang="en-US" sz="1800" b="0" dirty="0">
                          <a:solidFill>
                            <a:schemeClr val="bg1"/>
                          </a:solidFill>
                          <a:effectLst/>
                          <a:latin typeface="Calibri" panose="020F0502020204030204" pitchFamily="34" charset="0"/>
                          <a:ea typeface="Times New Roman" panose="02020603050405020304" pitchFamily="18" charset="0"/>
                        </a:rPr>
                        <a:t> -  </a:t>
                      </a:r>
                      <a:r>
                        <a:rPr lang="en-US" sz="1800" b="0" dirty="0" err="1">
                          <a:solidFill>
                            <a:schemeClr val="bg1"/>
                          </a:solidFill>
                          <a:effectLst/>
                          <a:latin typeface="Calibri" panose="020F0502020204030204" pitchFamily="34" charset="0"/>
                          <a:ea typeface="Times New Roman" panose="02020603050405020304" pitchFamily="18" charset="0"/>
                        </a:rPr>
                        <a:t>blizu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polovine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ističe</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zna</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je</a:t>
                      </a:r>
                      <a:r>
                        <a:rPr lang="en-US" sz="1800" b="0" dirty="0">
                          <a:solidFill>
                            <a:schemeClr val="bg1"/>
                          </a:solidFill>
                          <a:effectLst/>
                          <a:latin typeface="Calibri" panose="020F0502020204030204" pitchFamily="34" charset="0"/>
                          <a:ea typeface="Times New Roman" panose="02020603050405020304" pitchFamily="18" charset="0"/>
                        </a:rPr>
                        <a:t> 2018. </a:t>
                      </a:r>
                      <a:r>
                        <a:rPr lang="en-US" sz="1800" b="0" dirty="0" err="1">
                          <a:solidFill>
                            <a:schemeClr val="bg1"/>
                          </a:solidFill>
                          <a:effectLst/>
                          <a:latin typeface="Calibri" panose="020F0502020204030204" pitchFamily="34" charset="0"/>
                          <a:ea typeface="Times New Roman" panose="02020603050405020304" pitchFamily="18" charset="0"/>
                        </a:rPr>
                        <a:t>godina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proglašena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godinom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borbe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protiv</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sive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ekonomije</a:t>
                      </a:r>
                      <a:r>
                        <a:rPr lang="en-US" sz="1800" b="0" dirty="0">
                          <a:solidFill>
                            <a:schemeClr val="bg1"/>
                          </a:solidFill>
                          <a:effectLst/>
                          <a:latin typeface="Calibri" panose="020F0502020204030204" pitchFamily="34" charset="0"/>
                          <a:ea typeface="Times New Roman" panose="02020603050405020304" pitchFamily="18" charset="0"/>
                        </a:rPr>
                        <a:t> (45%), </a:t>
                      </a:r>
                      <a:r>
                        <a:rPr lang="en-US" sz="1800" b="0" dirty="0" err="1">
                          <a:solidFill>
                            <a:schemeClr val="bg1"/>
                          </a:solidFill>
                          <a:effectLst/>
                          <a:latin typeface="Calibri" panose="020F0502020204030204" pitchFamily="34" charset="0"/>
                          <a:ea typeface="Times New Roman" panose="02020603050405020304" pitchFamily="18" charset="0"/>
                        </a:rPr>
                        <a:t>dok</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je</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septembru</a:t>
                      </a:r>
                      <a:r>
                        <a:rPr lang="en-US" sz="1800" b="0" dirty="0">
                          <a:solidFill>
                            <a:schemeClr val="bg1"/>
                          </a:solidFill>
                          <a:effectLst/>
                          <a:latin typeface="Calibri" panose="020F0502020204030204" pitchFamily="34" charset="0"/>
                          <a:ea typeface="Times New Roman" panose="02020603050405020304" pitchFamily="18" charset="0"/>
                        </a:rPr>
                        <a:t> 2017. </a:t>
                      </a:r>
                      <a:r>
                        <a:rPr lang="en-US" sz="1800" b="0" dirty="0" err="1">
                          <a:solidFill>
                            <a:schemeClr val="bg1"/>
                          </a:solidFill>
                          <a:effectLst/>
                          <a:latin typeface="Calibri" panose="020F0502020204030204" pitchFamily="34" charset="0"/>
                          <a:ea typeface="Times New Roman" panose="02020603050405020304" pitchFamily="18" charset="0"/>
                        </a:rPr>
                        <a:t>oko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dve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petine</a:t>
                      </a:r>
                      <a:r>
                        <a:rPr lang="en-US" sz="1800" b="0" dirty="0">
                          <a:solidFill>
                            <a:schemeClr val="bg1"/>
                          </a:solidFill>
                          <a:effectLst/>
                          <a:latin typeface="Calibri" panose="020F0502020204030204" pitchFamily="34" charset="0"/>
                          <a:ea typeface="Times New Roman" panose="02020603050405020304" pitchFamily="18" charset="0"/>
                        </a:rPr>
                        <a:t> bilo </a:t>
                      </a:r>
                      <a:r>
                        <a:rPr lang="en-US" sz="1800" b="0" dirty="0" err="1">
                          <a:solidFill>
                            <a:schemeClr val="bg1"/>
                          </a:solidFill>
                          <a:effectLst/>
                          <a:latin typeface="Calibri" panose="020F0502020204030204" pitchFamily="34" charset="0"/>
                          <a:ea typeface="Times New Roman" panose="02020603050405020304" pitchFamily="18" charset="0"/>
                        </a:rPr>
                        <a:t>upućeno</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je</a:t>
                      </a:r>
                      <a:r>
                        <a:rPr lang="en-US" sz="1800" b="0" dirty="0">
                          <a:solidFill>
                            <a:schemeClr val="bg1"/>
                          </a:solidFill>
                          <a:effectLst/>
                          <a:latin typeface="Calibri" panose="020F0502020204030204" pitchFamily="34" charset="0"/>
                          <a:ea typeface="Times New Roman" panose="02020603050405020304" pitchFamily="18" charset="0"/>
                        </a:rPr>
                        <a:t> 2017. </a:t>
                      </a:r>
                      <a:r>
                        <a:rPr lang="en-US" sz="1800" b="0" dirty="0" err="1">
                          <a:solidFill>
                            <a:schemeClr val="bg1"/>
                          </a:solidFill>
                          <a:effectLst/>
                          <a:latin typeface="Calibri" panose="020F0502020204030204" pitchFamily="34" charset="0"/>
                          <a:ea typeface="Times New Roman" panose="02020603050405020304" pitchFamily="18" charset="0"/>
                        </a:rPr>
                        <a:t>godina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borbe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protiv</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sive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ekonomije</a:t>
                      </a:r>
                      <a:r>
                        <a:rPr lang="en-US" sz="1800" b="0" dirty="0">
                          <a:solidFill>
                            <a:schemeClr val="bg1"/>
                          </a:solidFill>
                          <a:effectLst/>
                          <a:latin typeface="Calibri" panose="020F0502020204030204" pitchFamily="34" charset="0"/>
                          <a:ea typeface="Times New Roman" panose="02020603050405020304" pitchFamily="18" charset="0"/>
                        </a:rPr>
                        <a:t> (39%). </a:t>
                      </a:r>
                    </a:p>
                    <a:p>
                      <a:pPr marL="285750" indent="-285750" algn="just">
                        <a:spcAft>
                          <a:spcPts val="0"/>
                        </a:spcAft>
                        <a:buFont typeface="Arial" panose="020B0604020202020204" pitchFamily="34" charset="0"/>
                        <a:buChar char="•"/>
                        <a:tabLst>
                          <a:tab pos="457200" algn="l"/>
                        </a:tabLst>
                      </a:pPr>
                      <a:r>
                        <a:rPr lang="en-US" sz="1800" b="0" dirty="0" err="1">
                          <a:solidFill>
                            <a:schemeClr val="bg1"/>
                          </a:solidFill>
                          <a:effectLst/>
                          <a:latin typeface="Calibri" panose="020F0502020204030204" pitchFamily="34" charset="0"/>
                          <a:ea typeface="Times New Roman" panose="02020603050405020304" pitchFamily="18" charset="0"/>
                        </a:rPr>
                        <a:t>Iako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je</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odnosu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septembar</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prošle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godine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prisutna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nešto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veća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spremnost</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među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građanima</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prijave</a:t>
                      </a:r>
                      <a:r>
                        <a:rPr lang="en-US" sz="1800" b="0" dirty="0">
                          <a:solidFill>
                            <a:schemeClr val="bg1"/>
                          </a:solidFill>
                          <a:effectLst/>
                          <a:latin typeface="Calibri" panose="020F0502020204030204" pitchFamily="34" charset="0"/>
                          <a:ea typeface="Times New Roman" panose="02020603050405020304" pitchFamily="18" charset="0"/>
                        </a:rPr>
                        <a:t> rad </a:t>
                      </a:r>
                      <a:r>
                        <a:rPr lang="en-US" sz="1800" b="0" dirty="0" err="1">
                          <a:solidFill>
                            <a:schemeClr val="bg1"/>
                          </a:solidFill>
                          <a:effectLst/>
                          <a:latin typeface="Calibri" panose="020F0502020204030204" pitchFamily="34" charset="0"/>
                          <a:ea typeface="Times New Roman" panose="02020603050405020304" pitchFamily="18" charset="0"/>
                        </a:rPr>
                        <a:t>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crno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svega</a:t>
                      </a:r>
                      <a:r>
                        <a:rPr lang="en-US" sz="1800" b="0" dirty="0">
                          <a:solidFill>
                            <a:schemeClr val="bg1"/>
                          </a:solidFill>
                          <a:effectLst/>
                          <a:latin typeface="Calibri" panose="020F0502020204030204" pitchFamily="34" charset="0"/>
                          <a:ea typeface="Times New Roman" panose="02020603050405020304" pitchFamily="18" charset="0"/>
                        </a:rPr>
                        <a:t> 4 od 10 građana </a:t>
                      </a:r>
                      <a:r>
                        <a:rPr lang="en-US" sz="1800" b="0" dirty="0" err="1">
                          <a:solidFill>
                            <a:schemeClr val="bg1"/>
                          </a:solidFill>
                          <a:effectLst/>
                          <a:latin typeface="Calibri" panose="020F0502020204030204" pitchFamily="34" charset="0"/>
                          <a:ea typeface="Times New Roman" panose="02020603050405020304" pitchFamily="18" charset="0"/>
                        </a:rPr>
                        <a:t>navodi</a:t>
                      </a:r>
                      <a:r>
                        <a:rPr lang="en-US" sz="1800" b="0" dirty="0">
                          <a:solidFill>
                            <a:schemeClr val="bg1"/>
                          </a:solidFill>
                          <a:effectLst/>
                          <a:latin typeface="Calibri" panose="020F0502020204030204" pitchFamily="34" charset="0"/>
                          <a:ea typeface="Times New Roman" panose="02020603050405020304" pitchFamily="18" charset="0"/>
                        </a:rPr>
                        <a:t> da bi </a:t>
                      </a:r>
                      <a:r>
                        <a:rPr lang="en-US" sz="1800" b="0" dirty="0" err="1">
                          <a:solidFill>
                            <a:schemeClr val="bg1"/>
                          </a:solidFill>
                          <a:effectLst/>
                          <a:latin typeface="Calibri" panose="020F0502020204030204" pitchFamily="34" charset="0"/>
                          <a:ea typeface="Times New Roman" panose="02020603050405020304" pitchFamily="18" charset="0"/>
                        </a:rPr>
                        <a:t>prijavilo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svog</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poslodavca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ukoliko</a:t>
                      </a:r>
                      <a:r>
                        <a:rPr lang="en-US" sz="1800" b="0" dirty="0">
                          <a:solidFill>
                            <a:schemeClr val="bg1"/>
                          </a:solidFill>
                          <a:effectLst/>
                          <a:latin typeface="Calibri" panose="020F0502020204030204" pitchFamily="34" charset="0"/>
                          <a:ea typeface="Times New Roman" panose="02020603050405020304" pitchFamily="18" charset="0"/>
                        </a:rPr>
                        <a:t> bi </a:t>
                      </a:r>
                      <a:r>
                        <a:rPr lang="en-US" sz="1800" b="0" dirty="0" err="1">
                          <a:solidFill>
                            <a:schemeClr val="bg1"/>
                          </a:solidFill>
                          <a:effectLst/>
                          <a:latin typeface="Calibri" panose="020F0502020204030204" pitchFamily="34" charset="0"/>
                          <a:ea typeface="Times New Roman" panose="02020603050405020304" pitchFamily="18" charset="0"/>
                        </a:rPr>
                        <a:t>njih</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ili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njihovog</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kolegu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zaposlio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crno</a:t>
                      </a:r>
                      <a:r>
                        <a:rPr lang="en-US" sz="1800" b="0" dirty="0">
                          <a:solidFill>
                            <a:schemeClr val="bg1"/>
                          </a:solidFill>
                          <a:effectLst/>
                          <a:latin typeface="Calibri" panose="020F0502020204030204" pitchFamily="34" charset="0"/>
                          <a:ea typeface="Times New Roman" panose="02020603050405020304" pitchFamily="18" charset="0"/>
                        </a:rPr>
                        <a:t> (38%). Kao </a:t>
                      </a:r>
                      <a:r>
                        <a:rPr lang="en-US" sz="1800" b="0" dirty="0" err="1">
                          <a:solidFill>
                            <a:schemeClr val="bg1"/>
                          </a:solidFill>
                          <a:effectLst/>
                          <a:latin typeface="Calibri" panose="020F0502020204030204" pitchFamily="34" charset="0"/>
                          <a:ea typeface="Times New Roman" panose="02020603050405020304" pitchFamily="18" charset="0"/>
                        </a:rPr>
                        <a:t>glavni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razlozi</a:t>
                      </a:r>
                      <a:r>
                        <a:rPr lang="en-US" sz="1800" b="0" dirty="0">
                          <a:solidFill>
                            <a:schemeClr val="bg1"/>
                          </a:solidFill>
                          <a:effectLst/>
                          <a:latin typeface="Calibri" panose="020F0502020204030204" pitchFamily="34" charset="0"/>
                          <a:ea typeface="Times New Roman" panose="02020603050405020304" pitchFamily="18" charset="0"/>
                        </a:rPr>
                        <a:t> za </a:t>
                      </a:r>
                      <a:r>
                        <a:rPr lang="en-US" sz="1800" b="0" dirty="0" err="1">
                          <a:solidFill>
                            <a:schemeClr val="bg1"/>
                          </a:solidFill>
                          <a:effectLst/>
                          <a:latin typeface="Calibri" panose="020F0502020204030204" pitchFamily="34" charset="0"/>
                          <a:ea typeface="Times New Roman" panose="02020603050405020304" pitchFamily="18" charset="0"/>
                        </a:rPr>
                        <a:t>neprijavljivanje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takvog</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poslodavca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najčešće</a:t>
                      </a:r>
                      <a:r>
                        <a:rPr lang="en-US" sz="1800" b="0" dirty="0">
                          <a:solidFill>
                            <a:schemeClr val="bg1"/>
                          </a:solidFill>
                          <a:effectLst/>
                          <a:latin typeface="Calibri" panose="020F0502020204030204" pitchFamily="34" charset="0"/>
                          <a:ea typeface="Times New Roman" panose="02020603050405020304" pitchFamily="18" charset="0"/>
                        </a:rPr>
                        <a:t> se </a:t>
                      </a:r>
                      <a:r>
                        <a:rPr lang="en-US" sz="1800" b="0" dirty="0" err="1">
                          <a:solidFill>
                            <a:schemeClr val="bg1"/>
                          </a:solidFill>
                          <a:effectLst/>
                          <a:latin typeface="Calibri" panose="020F0502020204030204" pitchFamily="34" charset="0"/>
                          <a:ea typeface="Times New Roman" panose="02020603050405020304" pitchFamily="18" charset="0"/>
                        </a:rPr>
                        <a:t>navode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strah</a:t>
                      </a:r>
                      <a:r>
                        <a:rPr lang="en-US" sz="1800" b="0" dirty="0">
                          <a:solidFill>
                            <a:schemeClr val="bg1"/>
                          </a:solidFill>
                          <a:effectLst/>
                          <a:latin typeface="Calibri" panose="020F0502020204030204" pitchFamily="34" charset="0"/>
                          <a:ea typeface="Times New Roman" panose="02020603050405020304" pitchFamily="18" charset="0"/>
                        </a:rPr>
                        <a:t> od </a:t>
                      </a:r>
                      <a:r>
                        <a:rPr lang="en-US" sz="1800" b="0" dirty="0" err="1">
                          <a:solidFill>
                            <a:schemeClr val="bg1"/>
                          </a:solidFill>
                          <a:effectLst/>
                          <a:latin typeface="Calibri" panose="020F0502020204030204" pitchFamily="34" charset="0"/>
                          <a:ea typeface="Times New Roman" panose="02020603050405020304" pitchFamily="18" charset="0"/>
                        </a:rPr>
                        <a:t>gubitka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posla</a:t>
                      </a:r>
                      <a:r>
                        <a:rPr lang="en-US" sz="1800" b="0" dirty="0">
                          <a:solidFill>
                            <a:schemeClr val="bg1"/>
                          </a:solidFill>
                          <a:effectLst/>
                          <a:latin typeface="Calibri" panose="020F0502020204030204" pitchFamily="34" charset="0"/>
                          <a:ea typeface="Times New Roman" panose="02020603050405020304" pitchFamily="18" charset="0"/>
                        </a:rPr>
                        <a:t> (40%), </a:t>
                      </a:r>
                      <a:r>
                        <a:rPr lang="en-US" sz="1800" b="0" dirty="0" err="1">
                          <a:solidFill>
                            <a:schemeClr val="bg1"/>
                          </a:solidFill>
                          <a:effectLst/>
                          <a:latin typeface="Calibri" panose="020F0502020204030204" pitchFamily="34" charset="0"/>
                          <a:ea typeface="Times New Roman" panose="02020603050405020304" pitchFamily="18" charset="0"/>
                        </a:rPr>
                        <a:t>kao</a:t>
                      </a:r>
                      <a:r>
                        <a:rPr lang="en-US" sz="1800" b="0" dirty="0">
                          <a:solidFill>
                            <a:schemeClr val="bg1"/>
                          </a:solidFill>
                          <a:effectLst/>
                          <a:latin typeface="Calibri" panose="020F0502020204030204" pitchFamily="34" charset="0"/>
                          <a:ea typeface="Times New Roman" panose="02020603050405020304" pitchFamily="18" charset="0"/>
                        </a:rPr>
                        <a:t> i </a:t>
                      </a:r>
                      <a:r>
                        <a:rPr lang="en-US" sz="1800" b="0" dirty="0" err="1">
                          <a:solidFill>
                            <a:schemeClr val="bg1"/>
                          </a:solidFill>
                          <a:effectLst/>
                          <a:latin typeface="Calibri" panose="020F0502020204030204" pitchFamily="34" charset="0"/>
                          <a:ea typeface="Times New Roman" panose="02020603050405020304" pitchFamily="18" charset="0"/>
                        </a:rPr>
                        <a:t>nastojanje</a:t>
                      </a:r>
                      <a:r>
                        <a:rPr lang="en-US" sz="1800" b="0" dirty="0">
                          <a:solidFill>
                            <a:schemeClr val="bg1"/>
                          </a:solidFill>
                          <a:effectLst/>
                          <a:latin typeface="Calibri" panose="020F0502020204030204" pitchFamily="34" charset="0"/>
                          <a:ea typeface="Times New Roman" panose="02020603050405020304" pitchFamily="18" charset="0"/>
                        </a:rPr>
                        <a:t> da se ne </a:t>
                      </a:r>
                      <a:r>
                        <a:rPr lang="en-US" sz="1800" b="0" dirty="0" err="1">
                          <a:solidFill>
                            <a:schemeClr val="bg1"/>
                          </a:solidFill>
                          <a:effectLst/>
                          <a:latin typeface="Calibri" panose="020F0502020204030204" pitchFamily="34" charset="0"/>
                          <a:ea typeface="Times New Roman" panose="02020603050405020304" pitchFamily="18" charset="0"/>
                        </a:rPr>
                        <a:t>mešaju</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nešto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što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ih</a:t>
                      </a:r>
                      <a:r>
                        <a:rPr lang="en-US" sz="1800" b="0" dirty="0">
                          <a:solidFill>
                            <a:schemeClr val="bg1"/>
                          </a:solidFill>
                          <a:effectLst/>
                          <a:latin typeface="Calibri" panose="020F0502020204030204" pitchFamily="34" charset="0"/>
                          <a:ea typeface="Times New Roman" panose="02020603050405020304" pitchFamily="18" charset="0"/>
                        </a:rPr>
                        <a:t> se ne </a:t>
                      </a:r>
                      <a:r>
                        <a:rPr lang="en-US" sz="1800" b="0" dirty="0" err="1">
                          <a:solidFill>
                            <a:schemeClr val="bg1"/>
                          </a:solidFill>
                          <a:effectLst/>
                          <a:latin typeface="Calibri" panose="020F0502020204030204" pitchFamily="34" charset="0"/>
                          <a:ea typeface="Times New Roman" panose="02020603050405020304" pitchFamily="18" charset="0"/>
                        </a:rPr>
                        <a:t>tiče</a:t>
                      </a:r>
                      <a:r>
                        <a:rPr lang="en-US" sz="1800" b="0" dirty="0">
                          <a:solidFill>
                            <a:schemeClr val="bg1"/>
                          </a:solidFill>
                          <a:effectLst/>
                          <a:latin typeface="Calibri" panose="020F0502020204030204" pitchFamily="34" charset="0"/>
                          <a:ea typeface="Times New Roman" panose="02020603050405020304" pitchFamily="18" charset="0"/>
                        </a:rPr>
                        <a:t> i </a:t>
                      </a:r>
                      <a:r>
                        <a:rPr lang="en-US" sz="1800" b="0" dirty="0" err="1">
                          <a:solidFill>
                            <a:schemeClr val="bg1"/>
                          </a:solidFill>
                          <a:effectLst/>
                          <a:latin typeface="Calibri" panose="020F0502020204030204" pitchFamily="34" charset="0"/>
                          <a:ea typeface="Times New Roman" panose="02020603050405020304" pitchFamily="18" charset="0"/>
                        </a:rPr>
                        <a:t>nije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njihov</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posao</a:t>
                      </a:r>
                      <a:r>
                        <a:rPr lang="en-US" sz="1800" b="0" dirty="0">
                          <a:solidFill>
                            <a:schemeClr val="bg1"/>
                          </a:solidFill>
                          <a:effectLst/>
                          <a:latin typeface="Calibri" panose="020F0502020204030204" pitchFamily="34" charset="0"/>
                          <a:ea typeface="Times New Roman" panose="02020603050405020304" pitchFamily="18" charset="0"/>
                        </a:rPr>
                        <a:t> (28%).</a:t>
                      </a:r>
                    </a:p>
                    <a:p>
                      <a:pPr marL="285750" indent="-285750" algn="just">
                        <a:spcAft>
                          <a:spcPts val="0"/>
                        </a:spcAft>
                        <a:buFont typeface="Arial" panose="020B0604020202020204" pitchFamily="34" charset="0"/>
                        <a:buChar char="•"/>
                        <a:tabLst>
                          <a:tab pos="457200" algn="l"/>
                        </a:tabLst>
                      </a:pPr>
                      <a:r>
                        <a:rPr lang="en-US" sz="1800" b="0" dirty="0" err="1">
                          <a:solidFill>
                            <a:schemeClr val="bg1"/>
                          </a:solidFill>
                          <a:effectLst/>
                          <a:latin typeface="Calibri" panose="020F0502020204030204" pitchFamily="34" charset="0"/>
                          <a:ea typeface="Times New Roman" panose="02020603050405020304" pitchFamily="18" charset="0"/>
                        </a:rPr>
                        <a:t>Među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zaposlenima</a:t>
                      </a:r>
                      <a:r>
                        <a:rPr lang="en-US" sz="1800" b="0" dirty="0">
                          <a:solidFill>
                            <a:schemeClr val="bg1"/>
                          </a:solidFill>
                          <a:effectLst/>
                          <a:latin typeface="Calibri" panose="020F0502020204030204" pitchFamily="34" charset="0"/>
                          <a:ea typeface="Times New Roman" panose="02020603050405020304" pitchFamily="18" charset="0"/>
                        </a:rPr>
                        <a:t> 14% građana </a:t>
                      </a:r>
                      <a:r>
                        <a:rPr lang="en-US" sz="1800" b="0" dirty="0" err="1">
                          <a:solidFill>
                            <a:schemeClr val="bg1"/>
                          </a:solidFill>
                          <a:effectLst/>
                          <a:latin typeface="Calibri" panose="020F0502020204030204" pitchFamily="34" charset="0"/>
                          <a:ea typeface="Times New Roman" panose="02020603050405020304" pitchFamily="18" charset="0"/>
                        </a:rPr>
                        <a:t>navodi</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trenutno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radi</a:t>
                      </a:r>
                      <a:r>
                        <a:rPr lang="en-US" sz="1800" b="0" dirty="0">
                          <a:solidFill>
                            <a:schemeClr val="bg1"/>
                          </a:solidFill>
                          <a:effectLst/>
                          <a:latin typeface="Calibri" panose="020F0502020204030204" pitchFamily="34" charset="0"/>
                          <a:ea typeface="Times New Roman" panose="02020603050405020304" pitchFamily="18" charset="0"/>
                        </a:rPr>
                        <a:t> bez </a:t>
                      </a:r>
                      <a:r>
                        <a:rPr lang="en-US" sz="1800" b="0" dirty="0" err="1">
                          <a:solidFill>
                            <a:schemeClr val="bg1"/>
                          </a:solidFill>
                          <a:effectLst/>
                          <a:latin typeface="Calibri" panose="020F0502020204030204" pitchFamily="34" charset="0"/>
                          <a:ea typeface="Times New Roman" panose="02020603050405020304" pitchFamily="18" charset="0"/>
                        </a:rPr>
                        <a:t>ugovora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čemu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su</a:t>
                      </a:r>
                      <a:r>
                        <a:rPr lang="en-US" sz="1800" b="0" dirty="0">
                          <a:solidFill>
                            <a:schemeClr val="bg1"/>
                          </a:solidFill>
                          <a:effectLst/>
                          <a:latin typeface="Calibri" panose="020F0502020204030204" pitchFamily="34" charset="0"/>
                          <a:ea typeface="Times New Roman" panose="02020603050405020304" pitchFamily="18" charset="0"/>
                        </a:rPr>
                        <a:t> to </a:t>
                      </a:r>
                      <a:r>
                        <a:rPr lang="en-US" sz="1800" b="0" dirty="0" err="1">
                          <a:solidFill>
                            <a:schemeClr val="bg1"/>
                          </a:solidFill>
                          <a:effectLst/>
                          <a:latin typeface="Calibri" panose="020F0502020204030204" pitchFamily="34" charset="0"/>
                          <a:ea typeface="Times New Roman" panose="02020603050405020304" pitchFamily="18" charset="0"/>
                        </a:rPr>
                        <a:t>češće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zaposleni</a:t>
                      </a:r>
                      <a:r>
                        <a:rPr lang="en-US" sz="1800" b="0" dirty="0">
                          <a:solidFill>
                            <a:schemeClr val="bg1"/>
                          </a:solidFill>
                          <a:effectLst/>
                          <a:latin typeface="Calibri" panose="020F0502020204030204" pitchFamily="34" charset="0"/>
                          <a:ea typeface="Times New Roman" panose="02020603050405020304" pitchFamily="18" charset="0"/>
                        </a:rPr>
                        <a:t> sa </a:t>
                      </a:r>
                      <a:r>
                        <a:rPr lang="en-US" sz="1800" b="0" dirty="0" err="1">
                          <a:solidFill>
                            <a:schemeClr val="bg1"/>
                          </a:solidFill>
                          <a:effectLst/>
                          <a:latin typeface="Calibri" panose="020F0502020204030204" pitchFamily="34" charset="0"/>
                          <a:ea typeface="Times New Roman" panose="02020603050405020304" pitchFamily="18" charset="0"/>
                        </a:rPr>
                        <a:t>osnovnim</a:t>
                      </a:r>
                      <a:r>
                        <a:rPr lang="en-US" sz="1800" b="0" dirty="0">
                          <a:solidFill>
                            <a:schemeClr val="bg1"/>
                          </a:solidFill>
                          <a:effectLst/>
                          <a:latin typeface="Calibri" panose="020F0502020204030204" pitchFamily="34" charset="0"/>
                          <a:ea typeface="Times New Roman" panose="02020603050405020304" pitchFamily="18" charset="0"/>
                        </a:rPr>
                        <a:t> i </a:t>
                      </a:r>
                      <a:r>
                        <a:rPr lang="en-US" sz="1800" b="0" dirty="0" err="1">
                          <a:solidFill>
                            <a:schemeClr val="bg1"/>
                          </a:solidFill>
                          <a:effectLst/>
                          <a:latin typeface="Calibri" panose="020F0502020204030204" pitchFamily="34" charset="0"/>
                          <a:ea typeface="Times New Roman" panose="02020603050405020304" pitchFamily="18" charset="0"/>
                        </a:rPr>
                        <a:t>nižim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obrazovanjem</a:t>
                      </a:r>
                      <a:r>
                        <a:rPr lang="en-US" sz="1800" b="0" dirty="0">
                          <a:solidFill>
                            <a:schemeClr val="bg1"/>
                          </a:solidFill>
                          <a:effectLst/>
                          <a:latin typeface="Calibri" panose="020F0502020204030204" pitchFamily="34" charset="0"/>
                          <a:ea typeface="Times New Roman" panose="02020603050405020304" pitchFamily="18" charset="0"/>
                        </a:rPr>
                        <a:t> (28%), </a:t>
                      </a:r>
                      <a:r>
                        <a:rPr lang="en-US" sz="1800" b="0" dirty="0" err="1">
                          <a:solidFill>
                            <a:schemeClr val="bg1"/>
                          </a:solidFill>
                          <a:effectLst/>
                          <a:latin typeface="Calibri" panose="020F0502020204030204" pitchFamily="34" charset="0"/>
                          <a:ea typeface="Times New Roman" panose="02020603050405020304" pitchFamily="18" charset="0"/>
                        </a:rPr>
                        <a:t>kao</a:t>
                      </a:r>
                      <a:r>
                        <a:rPr lang="en-US" sz="1800" b="0" dirty="0">
                          <a:solidFill>
                            <a:schemeClr val="bg1"/>
                          </a:solidFill>
                          <a:effectLst/>
                          <a:latin typeface="Calibri" panose="020F0502020204030204" pitchFamily="34" charset="0"/>
                          <a:ea typeface="Times New Roman" panose="02020603050405020304" pitchFamily="18" charset="0"/>
                        </a:rPr>
                        <a:t> i </a:t>
                      </a:r>
                      <a:r>
                        <a:rPr lang="en-US" sz="1800" b="0" dirty="0" err="1">
                          <a:solidFill>
                            <a:schemeClr val="bg1"/>
                          </a:solidFill>
                          <a:effectLst/>
                          <a:latin typeface="Calibri" panose="020F0502020204030204" pitchFamily="34" charset="0"/>
                          <a:ea typeface="Times New Roman" panose="02020603050405020304" pitchFamily="18" charset="0"/>
                        </a:rPr>
                        <a:t>mlađi</a:t>
                      </a:r>
                      <a:r>
                        <a:rPr lang="en-US" sz="1800" b="0" dirty="0">
                          <a:solidFill>
                            <a:schemeClr val="bg1"/>
                          </a:solidFill>
                          <a:effectLst/>
                          <a:latin typeface="Calibri" panose="020F0502020204030204" pitchFamily="34" charset="0"/>
                          <a:ea typeface="Times New Roman" panose="02020603050405020304" pitchFamily="18" charset="0"/>
                        </a:rPr>
                        <a:t>, od 18 do 29 </a:t>
                      </a:r>
                      <a:r>
                        <a:rPr lang="en-US" sz="1800" b="0" dirty="0" err="1">
                          <a:solidFill>
                            <a:schemeClr val="bg1"/>
                          </a:solidFill>
                          <a:effectLst/>
                          <a:latin typeface="Calibri" panose="020F0502020204030204" pitchFamily="34" charset="0"/>
                          <a:ea typeface="Times New Roman" panose="02020603050405020304" pitchFamily="18" charset="0"/>
                        </a:rPr>
                        <a:t>godina</a:t>
                      </a:r>
                      <a:r>
                        <a:rPr lang="en-US" sz="1800" b="0" dirty="0">
                          <a:solidFill>
                            <a:schemeClr val="bg1"/>
                          </a:solidFill>
                          <a:effectLst/>
                          <a:latin typeface="Calibri" panose="020F0502020204030204" pitchFamily="34" charset="0"/>
                          <a:ea typeface="Times New Roman" panose="02020603050405020304" pitchFamily="18" charset="0"/>
                        </a:rPr>
                        <a:t> (27%).</a:t>
                      </a:r>
                    </a:p>
                    <a:p>
                      <a:pPr marL="285750" indent="-285750" algn="just">
                        <a:spcAft>
                          <a:spcPts val="0"/>
                        </a:spcAft>
                        <a:buFont typeface="Arial" panose="020B0604020202020204" pitchFamily="34" charset="0"/>
                        <a:buChar char="•"/>
                        <a:tabLst>
                          <a:tab pos="457200" algn="l"/>
                        </a:tabLst>
                      </a:pPr>
                      <a:r>
                        <a:rPr lang="en-US" sz="1800" b="0" dirty="0" err="1">
                          <a:solidFill>
                            <a:schemeClr val="bg1"/>
                          </a:solidFill>
                          <a:effectLst/>
                          <a:latin typeface="Calibri" panose="020F0502020204030204" pitchFamily="34" charset="0"/>
                          <a:ea typeface="Times New Roman" panose="02020603050405020304" pitchFamily="18" charset="0"/>
                        </a:rPr>
                        <a:t>Petina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radno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angažovanih</a:t>
                      </a:r>
                      <a:r>
                        <a:rPr lang="en-US" sz="1800" b="0" dirty="0">
                          <a:solidFill>
                            <a:schemeClr val="bg1"/>
                          </a:solidFill>
                          <a:effectLst/>
                          <a:latin typeface="Calibri" panose="020F0502020204030204" pitchFamily="34" charset="0"/>
                          <a:ea typeface="Times New Roman" panose="02020603050405020304" pitchFamily="18" charset="0"/>
                        </a:rPr>
                        <a:t> građana </a:t>
                      </a:r>
                      <a:r>
                        <a:rPr lang="en-US" sz="1800" b="0" dirty="0" err="1">
                          <a:solidFill>
                            <a:schemeClr val="bg1"/>
                          </a:solidFill>
                          <a:effectLst/>
                          <a:latin typeface="Calibri" panose="020F0502020204030204" pitchFamily="34" charset="0"/>
                          <a:ea typeface="Times New Roman" panose="02020603050405020304" pitchFamily="18" charset="0"/>
                        </a:rPr>
                        <a:t>ističe</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dobija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zaradu</a:t>
                      </a:r>
                      <a:r>
                        <a:rPr lang="en-US" sz="1800" b="0" dirty="0">
                          <a:solidFill>
                            <a:schemeClr val="bg1"/>
                          </a:solidFill>
                          <a:effectLst/>
                          <a:latin typeface="Calibri" panose="020F0502020204030204" pitchFamily="34" charset="0"/>
                          <a:ea typeface="Times New Roman" panose="02020603050405020304" pitchFamily="18" charset="0"/>
                        </a:rPr>
                        <a:t>/</a:t>
                      </a:r>
                      <a:r>
                        <a:rPr lang="en-US" sz="1800" b="0" dirty="0" err="1">
                          <a:solidFill>
                            <a:schemeClr val="bg1"/>
                          </a:solidFill>
                          <a:effectLst/>
                          <a:latin typeface="Calibri" panose="020F0502020204030204" pitchFamily="34" charset="0"/>
                          <a:ea typeface="Times New Roman" panose="02020603050405020304" pitchFamily="18" charset="0"/>
                        </a:rPr>
                        <a:t>naknadu</a:t>
                      </a:r>
                      <a:r>
                        <a:rPr lang="en-US" sz="1800" b="0" dirty="0">
                          <a:solidFill>
                            <a:schemeClr val="bg1"/>
                          </a:solidFill>
                          <a:effectLst/>
                          <a:latin typeface="Calibri" panose="020F0502020204030204" pitchFamily="34" charset="0"/>
                          <a:ea typeface="Times New Roman" panose="02020603050405020304" pitchFamily="18" charset="0"/>
                        </a:rPr>
                        <a:t> za rad </a:t>
                      </a:r>
                      <a:r>
                        <a:rPr lang="en-US" sz="1800" b="0" dirty="0" err="1">
                          <a:solidFill>
                            <a:schemeClr val="bg1"/>
                          </a:solidFill>
                          <a:effectLst/>
                          <a:latin typeface="Calibri" panose="020F0502020204030204" pitchFamily="34" charset="0"/>
                          <a:ea typeface="Times New Roman" panose="02020603050405020304" pitchFamily="18" charset="0"/>
                        </a:rPr>
                        <a:t>delimično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ili</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potpunosti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ruke</a:t>
                      </a:r>
                      <a:r>
                        <a:rPr lang="en-US" sz="1800" b="0" dirty="0">
                          <a:solidFill>
                            <a:schemeClr val="bg1"/>
                          </a:solidFill>
                          <a:effectLst/>
                          <a:latin typeface="Calibri" panose="020F0502020204030204" pitchFamily="34" charset="0"/>
                          <a:ea typeface="Times New Roman" panose="02020603050405020304" pitchFamily="18" charset="0"/>
                        </a:rPr>
                        <a:t> (20%), </a:t>
                      </a:r>
                      <a:r>
                        <a:rPr lang="en-US" sz="1800" b="0" dirty="0" err="1">
                          <a:solidFill>
                            <a:schemeClr val="bg1"/>
                          </a:solidFill>
                          <a:effectLst/>
                          <a:latin typeface="Calibri" panose="020F0502020204030204" pitchFamily="34" charset="0"/>
                          <a:ea typeface="Times New Roman" panose="02020603050405020304" pitchFamily="18" charset="0"/>
                        </a:rPr>
                        <a:t>dok</a:t>
                      </a:r>
                      <a:r>
                        <a:rPr lang="en-US" sz="1800" b="0" dirty="0">
                          <a:solidFill>
                            <a:schemeClr val="bg1"/>
                          </a:solidFill>
                          <a:effectLst/>
                          <a:latin typeface="Calibri" panose="020F0502020204030204" pitchFamily="34" charset="0"/>
                          <a:ea typeface="Times New Roman" panose="02020603050405020304" pitchFamily="18" charset="0"/>
                        </a:rPr>
                        <a:t> tri </a:t>
                      </a:r>
                      <a:r>
                        <a:rPr lang="en-US" sz="1800" b="0" dirty="0" err="1">
                          <a:solidFill>
                            <a:schemeClr val="bg1"/>
                          </a:solidFill>
                          <a:effectLst/>
                          <a:latin typeface="Calibri" panose="020F0502020204030204" pitchFamily="34" charset="0"/>
                          <a:ea typeface="Times New Roman" panose="02020603050405020304" pitchFamily="18" charset="0"/>
                        </a:rPr>
                        <a:t>četvrtine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navodi</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zaradu</a:t>
                      </a:r>
                      <a:r>
                        <a:rPr lang="en-US" sz="1800" b="0" dirty="0">
                          <a:solidFill>
                            <a:schemeClr val="bg1"/>
                          </a:solidFill>
                          <a:effectLst/>
                          <a:latin typeface="Calibri" panose="020F0502020204030204" pitchFamily="34" charset="0"/>
                          <a:ea typeface="Times New Roman" panose="02020603050405020304" pitchFamily="18" charset="0"/>
                        </a:rPr>
                        <a:t>/</a:t>
                      </a:r>
                      <a:r>
                        <a:rPr lang="en-US" sz="1800" b="0" dirty="0" err="1">
                          <a:solidFill>
                            <a:schemeClr val="bg1"/>
                          </a:solidFill>
                          <a:effectLst/>
                          <a:latin typeface="Calibri" panose="020F0502020204030204" pitchFamily="34" charset="0"/>
                          <a:ea typeface="Times New Roman" panose="02020603050405020304" pitchFamily="18" charset="0"/>
                        </a:rPr>
                        <a:t>naknadu</a:t>
                      </a:r>
                      <a:r>
                        <a:rPr lang="en-US" sz="1800" b="0" dirty="0">
                          <a:solidFill>
                            <a:schemeClr val="bg1"/>
                          </a:solidFill>
                          <a:effectLst/>
                          <a:latin typeface="Calibri" panose="020F0502020204030204" pitchFamily="34" charset="0"/>
                          <a:ea typeface="Times New Roman" panose="02020603050405020304" pitchFamily="18" charset="0"/>
                        </a:rPr>
                        <a:t> za rad </a:t>
                      </a:r>
                      <a:r>
                        <a:rPr lang="en-US" sz="1800" b="0" dirty="0" err="1">
                          <a:solidFill>
                            <a:schemeClr val="bg1"/>
                          </a:solidFill>
                          <a:effectLst/>
                          <a:latin typeface="Calibri" panose="020F0502020204030204" pitchFamily="34" charset="0"/>
                          <a:ea typeface="Times New Roman" panose="02020603050405020304" pitchFamily="18" charset="0"/>
                        </a:rPr>
                        <a:t>dobija</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potpunosti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preko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tekućeg</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računa</a:t>
                      </a:r>
                      <a:r>
                        <a:rPr lang="en-US" sz="1800" b="0" dirty="0">
                          <a:solidFill>
                            <a:schemeClr val="bg1"/>
                          </a:solidFill>
                          <a:effectLst/>
                          <a:latin typeface="Calibri" panose="020F0502020204030204" pitchFamily="34" charset="0"/>
                          <a:ea typeface="Times New Roman" panose="02020603050405020304" pitchFamily="18" charset="0"/>
                        </a:rPr>
                        <a:t> (74%). </a:t>
                      </a:r>
                      <a:r>
                        <a:rPr lang="en-US" sz="1800" b="0" dirty="0" err="1">
                          <a:solidFill>
                            <a:schemeClr val="bg1"/>
                          </a:solidFill>
                          <a:effectLst/>
                          <a:latin typeface="Calibri" panose="020F0502020204030204" pitchFamily="34" charset="0"/>
                          <a:ea typeface="Times New Roman" panose="02020603050405020304" pitchFamily="18" charset="0"/>
                        </a:rPr>
                        <a:t>Zanimljivo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je</a:t>
                      </a:r>
                      <a:r>
                        <a:rPr lang="en-US" sz="1800" b="0" dirty="0">
                          <a:solidFill>
                            <a:schemeClr val="bg1"/>
                          </a:solidFill>
                          <a:effectLst/>
                          <a:latin typeface="Calibri" panose="020F0502020204030204" pitchFamily="34" charset="0"/>
                          <a:ea typeface="Times New Roman" panose="02020603050405020304" pitchFamily="18" charset="0"/>
                        </a:rPr>
                        <a:t> da 14% </a:t>
                      </a:r>
                      <a:r>
                        <a:rPr lang="en-US" sz="1800" b="0" dirty="0" err="1">
                          <a:solidFill>
                            <a:schemeClr val="bg1"/>
                          </a:solidFill>
                          <a:effectLst/>
                          <a:latin typeface="Calibri" panose="020F0502020204030204" pitchFamily="34" charset="0"/>
                          <a:ea typeface="Times New Roman" panose="02020603050405020304" pitchFamily="18" charset="0"/>
                        </a:rPr>
                        <a:t>radno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angažovanih</a:t>
                      </a:r>
                      <a:r>
                        <a:rPr lang="en-US" sz="1800" b="0" dirty="0">
                          <a:solidFill>
                            <a:schemeClr val="bg1"/>
                          </a:solidFill>
                          <a:effectLst/>
                          <a:latin typeface="Calibri" panose="020F0502020204030204" pitchFamily="34" charset="0"/>
                          <a:ea typeface="Times New Roman" panose="02020603050405020304" pitchFamily="18" charset="0"/>
                        </a:rPr>
                        <a:t> građana </a:t>
                      </a:r>
                      <a:r>
                        <a:rPr lang="en-US" sz="1800" b="0" dirty="0" err="1">
                          <a:solidFill>
                            <a:schemeClr val="bg1"/>
                          </a:solidFill>
                          <a:effectLst/>
                          <a:latin typeface="Calibri" panose="020F0502020204030204" pitchFamily="34" charset="0"/>
                          <a:ea typeface="Times New Roman" panose="02020603050405020304" pitchFamily="18" charset="0"/>
                        </a:rPr>
                        <a:t>ističe</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mesečnu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zaradu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ili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naknadu</a:t>
                      </a:r>
                      <a:r>
                        <a:rPr lang="en-US" sz="1800" b="0" dirty="0">
                          <a:solidFill>
                            <a:schemeClr val="bg1"/>
                          </a:solidFill>
                          <a:effectLst/>
                          <a:latin typeface="Calibri" panose="020F0502020204030204" pitchFamily="34" charset="0"/>
                          <a:ea typeface="Times New Roman" panose="02020603050405020304" pitchFamily="18" charset="0"/>
                        </a:rPr>
                        <a:t> za rad </a:t>
                      </a:r>
                      <a:r>
                        <a:rPr lang="en-US" sz="1800" b="0" dirty="0" err="1">
                          <a:solidFill>
                            <a:schemeClr val="bg1"/>
                          </a:solidFill>
                          <a:effectLst/>
                          <a:latin typeface="Calibri" panose="020F0502020204030204" pitchFamily="34" charset="0"/>
                          <a:ea typeface="Times New Roman" panose="02020603050405020304" pitchFamily="18" charset="0"/>
                        </a:rPr>
                        <a:t>dobija</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potpunosti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ruke</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kešu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čemu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su</a:t>
                      </a:r>
                      <a:r>
                        <a:rPr lang="en-US" sz="1800" b="0" dirty="0">
                          <a:solidFill>
                            <a:schemeClr val="bg1"/>
                          </a:solidFill>
                          <a:effectLst/>
                          <a:latin typeface="Calibri" panose="020F0502020204030204" pitchFamily="34" charset="0"/>
                          <a:ea typeface="Times New Roman" panose="02020603050405020304" pitchFamily="18" charset="0"/>
                        </a:rPr>
                        <a:t> to </a:t>
                      </a:r>
                      <a:r>
                        <a:rPr lang="en-US" sz="1800" b="0" dirty="0" err="1">
                          <a:solidFill>
                            <a:schemeClr val="bg1"/>
                          </a:solidFill>
                          <a:effectLst/>
                          <a:latin typeface="Calibri" panose="020F0502020204030204" pitchFamily="34" charset="0"/>
                          <a:ea typeface="Times New Roman" panose="02020603050405020304" pitchFamily="18" charset="0"/>
                        </a:rPr>
                        <a:t>češće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mlađi</a:t>
                      </a:r>
                      <a:r>
                        <a:rPr lang="en-US" sz="1800" b="0" dirty="0">
                          <a:solidFill>
                            <a:schemeClr val="bg1"/>
                          </a:solidFill>
                          <a:effectLst/>
                          <a:latin typeface="Calibri" panose="020F0502020204030204" pitchFamily="34" charset="0"/>
                          <a:ea typeface="Times New Roman" panose="02020603050405020304" pitchFamily="18" charset="0"/>
                        </a:rPr>
                        <a:t>, od 18 do 25 </a:t>
                      </a:r>
                      <a:r>
                        <a:rPr lang="en-US" sz="1800" b="0" dirty="0" err="1">
                          <a:solidFill>
                            <a:schemeClr val="bg1"/>
                          </a:solidFill>
                          <a:effectLst/>
                          <a:latin typeface="Calibri" panose="020F0502020204030204" pitchFamily="34" charset="0"/>
                          <a:ea typeface="Times New Roman" panose="02020603050405020304" pitchFamily="18" charset="0"/>
                        </a:rPr>
                        <a:t>godina</a:t>
                      </a:r>
                      <a:r>
                        <a:rPr lang="en-US" sz="1800" b="0" dirty="0">
                          <a:solidFill>
                            <a:schemeClr val="bg1"/>
                          </a:solidFill>
                          <a:effectLst/>
                          <a:latin typeface="Calibri" panose="020F0502020204030204" pitchFamily="34" charset="0"/>
                          <a:ea typeface="Times New Roman" panose="02020603050405020304" pitchFamily="18" charset="0"/>
                        </a:rPr>
                        <a:t> (24%), </a:t>
                      </a:r>
                      <a:r>
                        <a:rPr lang="en-US" sz="1800" b="0" dirty="0" err="1">
                          <a:solidFill>
                            <a:schemeClr val="bg1"/>
                          </a:solidFill>
                          <a:effectLst/>
                          <a:latin typeface="Calibri" panose="020F0502020204030204" pitchFamily="34" charset="0"/>
                          <a:ea typeface="Times New Roman" panose="02020603050405020304" pitchFamily="18" charset="0"/>
                        </a:rPr>
                        <a:t>oni</a:t>
                      </a:r>
                      <a:r>
                        <a:rPr lang="en-US" sz="1800" b="0" dirty="0">
                          <a:solidFill>
                            <a:schemeClr val="bg1"/>
                          </a:solidFill>
                          <a:effectLst/>
                          <a:latin typeface="Calibri" panose="020F0502020204030204" pitchFamily="34" charset="0"/>
                          <a:ea typeface="Times New Roman" panose="02020603050405020304" pitchFamily="18" charset="0"/>
                        </a:rPr>
                        <a:t> sa </a:t>
                      </a:r>
                      <a:r>
                        <a:rPr lang="en-US" sz="1800" b="0" dirty="0" err="1">
                          <a:solidFill>
                            <a:schemeClr val="bg1"/>
                          </a:solidFill>
                          <a:effectLst/>
                          <a:latin typeface="Calibri" panose="020F0502020204030204" pitchFamily="34" charset="0"/>
                          <a:ea typeface="Times New Roman" panose="02020603050405020304" pitchFamily="18" charset="0"/>
                        </a:rPr>
                        <a:t>osnovnim</a:t>
                      </a:r>
                      <a:r>
                        <a:rPr lang="en-US" sz="1800" b="0" dirty="0">
                          <a:solidFill>
                            <a:schemeClr val="bg1"/>
                          </a:solidFill>
                          <a:effectLst/>
                          <a:latin typeface="Calibri" panose="020F0502020204030204" pitchFamily="34" charset="0"/>
                          <a:ea typeface="Times New Roman" panose="02020603050405020304" pitchFamily="18" charset="0"/>
                        </a:rPr>
                        <a:t> i </a:t>
                      </a:r>
                      <a:r>
                        <a:rPr lang="en-US" sz="1800" b="0" dirty="0" err="1">
                          <a:solidFill>
                            <a:schemeClr val="bg1"/>
                          </a:solidFill>
                          <a:effectLst/>
                          <a:latin typeface="Calibri" panose="020F0502020204030204" pitchFamily="34" charset="0"/>
                          <a:ea typeface="Times New Roman" panose="02020603050405020304" pitchFamily="18" charset="0"/>
                        </a:rPr>
                        <a:t>nižim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obrazovanjem</a:t>
                      </a:r>
                      <a:r>
                        <a:rPr lang="en-US" sz="1800" b="0" dirty="0">
                          <a:solidFill>
                            <a:schemeClr val="bg1"/>
                          </a:solidFill>
                          <a:effectLst/>
                          <a:latin typeface="Calibri" panose="020F0502020204030204" pitchFamily="34" charset="0"/>
                          <a:ea typeface="Times New Roman" panose="02020603050405020304" pitchFamily="18" charset="0"/>
                        </a:rPr>
                        <a:t> (22%), </a:t>
                      </a:r>
                      <a:r>
                        <a:rPr lang="en-US" sz="1800" b="0" dirty="0" err="1">
                          <a:solidFill>
                            <a:schemeClr val="bg1"/>
                          </a:solidFill>
                          <a:effectLst/>
                          <a:latin typeface="Calibri" panose="020F0502020204030204" pitchFamily="34" charset="0"/>
                          <a:ea typeface="Times New Roman" panose="02020603050405020304" pitchFamily="18" charset="0"/>
                        </a:rPr>
                        <a:t>kao</a:t>
                      </a:r>
                      <a:r>
                        <a:rPr lang="en-US" sz="1800" b="0" dirty="0">
                          <a:solidFill>
                            <a:schemeClr val="bg1"/>
                          </a:solidFill>
                          <a:effectLst/>
                          <a:latin typeface="Calibri" panose="020F0502020204030204" pitchFamily="34" charset="0"/>
                          <a:ea typeface="Times New Roman" panose="02020603050405020304" pitchFamily="18" charset="0"/>
                        </a:rPr>
                        <a:t> i </a:t>
                      </a:r>
                      <a:r>
                        <a:rPr lang="en-US" sz="1800" b="0" dirty="0" err="1">
                          <a:solidFill>
                            <a:schemeClr val="bg1"/>
                          </a:solidFill>
                          <a:effectLst/>
                          <a:latin typeface="Calibri" panose="020F0502020204030204" pitchFamily="34" charset="0"/>
                          <a:ea typeface="Times New Roman" panose="02020603050405020304" pitchFamily="18" charset="0"/>
                        </a:rPr>
                        <a:t>oni</a:t>
                      </a:r>
                      <a:r>
                        <a:rPr lang="en-US" sz="1800" b="0" dirty="0">
                          <a:solidFill>
                            <a:schemeClr val="bg1"/>
                          </a:solidFill>
                          <a:effectLst/>
                          <a:latin typeface="Calibri" panose="020F0502020204030204" pitchFamily="34" charset="0"/>
                          <a:ea typeface="Times New Roman" panose="02020603050405020304" pitchFamily="18" charset="0"/>
                        </a:rPr>
                        <a:t> sa </a:t>
                      </a:r>
                      <a:r>
                        <a:rPr lang="en-US" sz="1800" b="0" dirty="0" err="1">
                          <a:solidFill>
                            <a:schemeClr val="bg1"/>
                          </a:solidFill>
                          <a:effectLst/>
                          <a:latin typeface="Calibri" panose="020F0502020204030204" pitchFamily="34" charset="0"/>
                          <a:ea typeface="Times New Roman" panose="02020603050405020304" pitchFamily="18" charset="0"/>
                        </a:rPr>
                        <a:t>nešto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nižim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mesečnim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prihodima</a:t>
                      </a:r>
                      <a:r>
                        <a:rPr lang="en-US" sz="1800" b="0" dirty="0">
                          <a:solidFill>
                            <a:schemeClr val="bg1"/>
                          </a:solidFill>
                          <a:effectLst/>
                          <a:latin typeface="Calibri" panose="020F0502020204030204" pitchFamily="34" charset="0"/>
                          <a:ea typeface="Times New Roman" panose="02020603050405020304" pitchFamily="18" charset="0"/>
                        </a:rPr>
                        <a:t> (22%).</a:t>
                      </a:r>
                    </a:p>
                    <a:p>
                      <a:pPr marL="285750" indent="-285750" algn="just">
                        <a:spcAft>
                          <a:spcPts val="0"/>
                        </a:spcAft>
                        <a:buFont typeface="Arial" panose="020B0604020202020204" pitchFamily="34" charset="0"/>
                        <a:buChar char="•"/>
                        <a:tabLst>
                          <a:tab pos="457200" algn="l"/>
                        </a:tabLst>
                      </a:pPr>
                      <a:r>
                        <a:rPr lang="en-US" sz="1800" b="0" dirty="0" err="1">
                          <a:solidFill>
                            <a:schemeClr val="bg1"/>
                          </a:solidFill>
                          <a:effectLst/>
                          <a:latin typeface="Calibri" panose="020F0502020204030204" pitchFamily="34" charset="0"/>
                          <a:ea typeface="Times New Roman" panose="02020603050405020304" pitchFamily="18" charset="0"/>
                        </a:rPr>
                        <a:t>Gotovo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svi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građani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navode</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kafu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alkohol</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ili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cigarete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najčešće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kupuju</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prodavnici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supermarketu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ili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trafici</a:t>
                      </a:r>
                      <a:r>
                        <a:rPr lang="en-US" sz="1800" b="0" dirty="0">
                          <a:solidFill>
                            <a:schemeClr val="bg1"/>
                          </a:solidFill>
                          <a:effectLst/>
                          <a:latin typeface="Calibri" panose="020F0502020204030204" pitchFamily="34" charset="0"/>
                          <a:ea typeface="Times New Roman" panose="02020603050405020304" pitchFamily="18" charset="0"/>
                        </a:rPr>
                        <a:t> (94%), </a:t>
                      </a:r>
                      <a:r>
                        <a:rPr lang="en-US" sz="1800" b="0" dirty="0" err="1">
                          <a:solidFill>
                            <a:schemeClr val="bg1"/>
                          </a:solidFill>
                          <a:effectLst/>
                          <a:latin typeface="Calibri" panose="020F0502020204030204" pitchFamily="34" charset="0"/>
                          <a:ea typeface="Times New Roman" panose="02020603050405020304" pitchFamily="18" charset="0"/>
                        </a:rPr>
                        <a:t>dok</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svega</a:t>
                      </a:r>
                      <a:r>
                        <a:rPr lang="en-US" sz="1800" b="0" dirty="0">
                          <a:solidFill>
                            <a:schemeClr val="bg1"/>
                          </a:solidFill>
                          <a:effectLst/>
                          <a:latin typeface="Calibri" panose="020F0502020204030204" pitchFamily="34" charset="0"/>
                          <a:ea typeface="Times New Roman" panose="02020603050405020304" pitchFamily="18" charset="0"/>
                        </a:rPr>
                        <a:t> 2% </a:t>
                      </a:r>
                      <a:r>
                        <a:rPr lang="en-US" sz="1800" b="0" dirty="0" err="1">
                          <a:solidFill>
                            <a:schemeClr val="bg1"/>
                          </a:solidFill>
                          <a:effectLst/>
                          <a:latin typeface="Calibri" panose="020F0502020204030204" pitchFamily="34" charset="0"/>
                          <a:ea typeface="Times New Roman" panose="02020603050405020304" pitchFamily="18" charset="0"/>
                        </a:rPr>
                        <a:t>kupuje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navedene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proizvode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pijaci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ulici</a:t>
                      </a:r>
                      <a:r>
                        <a:rPr lang="en-US" sz="1800" b="0" dirty="0">
                          <a:solidFill>
                            <a:schemeClr val="bg1"/>
                          </a:solidFill>
                          <a:effectLst/>
                          <a:latin typeface="Calibri" panose="020F0502020204030204" pitchFamily="34" charset="0"/>
                          <a:ea typeface="Times New Roman" panose="02020603050405020304" pitchFamily="18" charset="0"/>
                        </a:rPr>
                        <a:t> i </a:t>
                      </a:r>
                      <a:r>
                        <a:rPr lang="en-US" sz="1800" b="0" dirty="0" err="1">
                          <a:solidFill>
                            <a:schemeClr val="bg1"/>
                          </a:solidFill>
                          <a:effectLst/>
                          <a:latin typeface="Calibri" panose="020F0502020204030204" pitchFamily="34" charset="0"/>
                          <a:ea typeface="Times New Roman" panose="02020603050405020304" pitchFamily="18" charset="0"/>
                        </a:rPr>
                        <a:t>drugim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improvizovanim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mestima</a:t>
                      </a:r>
                      <a:r>
                        <a:rPr lang="en-US" sz="1800" b="0" dirty="0">
                          <a:solidFill>
                            <a:schemeClr val="bg1"/>
                          </a:solidFill>
                          <a:effectLst/>
                          <a:latin typeface="Calibri" panose="020F0502020204030204" pitchFamily="34" charset="0"/>
                          <a:ea typeface="Times New Roman" panose="02020603050405020304" pitchFamily="18" charset="0"/>
                        </a:rPr>
                        <a:t>. </a:t>
                      </a:r>
                    </a:p>
                  </a:txBody>
                  <a:tcPr marL="144000" marR="144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a16="http://schemas.microsoft.com/office/drawing/2014/main" xmlns="" val="1134639749"/>
                  </a:ext>
                </a:extLst>
              </a:tr>
            </a:tbl>
          </a:graphicData>
        </a:graphic>
      </p:graphicFrame>
    </p:spTree>
    <p:extLst>
      <p:ext uri="{BB962C8B-B14F-4D97-AF65-F5344CB8AC3E}">
        <p14:creationId xmlns:p14="http://schemas.microsoft.com/office/powerpoint/2010/main" val="3906554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8344" y="494969"/>
            <a:ext cx="6540795" cy="598488"/>
          </a:xfrm>
        </p:spPr>
        <p:txBody>
          <a:bodyPr/>
          <a:lstStyle/>
          <a:p>
            <a:pPr algn="l"/>
            <a:r>
              <a:rPr lang="sr-Latn-CS" dirty="0"/>
              <a:t>Ključni nalazi – </a:t>
            </a:r>
            <a:r>
              <a:rPr lang="sr-Latn-RS" dirty="0"/>
              <a:t>fiskalni računi</a:t>
            </a:r>
            <a:endParaRPr lang="en-GB" dirty="0"/>
          </a:p>
        </p:txBody>
      </p:sp>
      <p:graphicFrame>
        <p:nvGraphicFramePr>
          <p:cNvPr id="19" name="Table 18">
            <a:extLst>
              <a:ext uri="{FF2B5EF4-FFF2-40B4-BE49-F238E27FC236}">
                <a16:creationId xmlns:a16="http://schemas.microsoft.com/office/drawing/2014/main" xmlns="" id="{6B3ABD8C-CADD-42F9-835B-4330EB2CCEB9}"/>
              </a:ext>
            </a:extLst>
          </p:cNvPr>
          <p:cNvGraphicFramePr>
            <a:graphicFrameLocks noGrp="1"/>
          </p:cNvGraphicFramePr>
          <p:nvPr>
            <p:extLst>
              <p:ext uri="{D42A27DB-BD31-4B8C-83A1-F6EECF244321}">
                <p14:modId xmlns:p14="http://schemas.microsoft.com/office/powerpoint/2010/main" val="1895692691"/>
              </p:ext>
            </p:extLst>
          </p:nvPr>
        </p:nvGraphicFramePr>
        <p:xfrm>
          <a:off x="478939" y="1260351"/>
          <a:ext cx="12433635" cy="5544615"/>
        </p:xfrm>
        <a:graphic>
          <a:graphicData uri="http://schemas.openxmlformats.org/drawingml/2006/table">
            <a:tbl>
              <a:tblPr firstRow="1" firstCol="1" bandRow="1">
                <a:tableStyleId>{5C22544A-7EE6-4342-B048-85BDC9FD1C3A}</a:tableStyleId>
              </a:tblPr>
              <a:tblGrid>
                <a:gridCol w="12433635">
                  <a:extLst>
                    <a:ext uri="{9D8B030D-6E8A-4147-A177-3AD203B41FA5}">
                      <a16:colId xmlns:a16="http://schemas.microsoft.com/office/drawing/2014/main" xmlns="" val="3874192623"/>
                    </a:ext>
                  </a:extLst>
                </a:gridCol>
              </a:tblGrid>
              <a:tr h="5544615">
                <a:tc>
                  <a:txBody>
                    <a:bodyPr/>
                    <a:lstStyle/>
                    <a:p>
                      <a:pPr marL="285750" indent="-285750" algn="just">
                        <a:spcAft>
                          <a:spcPts val="0"/>
                        </a:spcAft>
                        <a:buFont typeface="Arial" panose="020B0604020202020204" pitchFamily="34" charset="0"/>
                        <a:buChar char="•"/>
                        <a:tabLst>
                          <a:tab pos="457200" algn="l"/>
                        </a:tabLst>
                      </a:pPr>
                      <a:r>
                        <a:rPr lang="en-US" sz="1800" b="0" dirty="0" err="1">
                          <a:solidFill>
                            <a:schemeClr val="bg1"/>
                          </a:solidFill>
                          <a:effectLst/>
                          <a:latin typeface="Calibri" panose="020F0502020204030204" pitchFamily="34" charset="0"/>
                          <a:ea typeface="Times New Roman" panose="02020603050405020304" pitchFamily="18" charset="0"/>
                        </a:rPr>
                        <a:t>Devet</a:t>
                      </a:r>
                      <a:r>
                        <a:rPr lang="en-US" sz="1800" b="0" dirty="0">
                          <a:solidFill>
                            <a:schemeClr val="bg1"/>
                          </a:solidFill>
                          <a:effectLst/>
                          <a:latin typeface="Calibri" panose="020F0502020204030204" pitchFamily="34" charset="0"/>
                          <a:ea typeface="Times New Roman" panose="02020603050405020304" pitchFamily="18" charset="0"/>
                        </a:rPr>
                        <a:t> od </a:t>
                      </a:r>
                      <a:r>
                        <a:rPr lang="en-US" sz="1800" b="0" dirty="0" err="1">
                          <a:solidFill>
                            <a:schemeClr val="bg1"/>
                          </a:solidFill>
                          <a:effectLst/>
                          <a:latin typeface="Calibri" panose="020F0502020204030204" pitchFamily="34" charset="0"/>
                          <a:ea typeface="Times New Roman" panose="02020603050405020304" pitchFamily="18" charset="0"/>
                        </a:rPr>
                        <a:t>deset</a:t>
                      </a:r>
                      <a:r>
                        <a:rPr lang="en-US" sz="1800" b="0" dirty="0">
                          <a:solidFill>
                            <a:schemeClr val="bg1"/>
                          </a:solidFill>
                          <a:effectLst/>
                          <a:latin typeface="Calibri" panose="020F0502020204030204" pitchFamily="34" charset="0"/>
                          <a:ea typeface="Times New Roman" panose="02020603050405020304" pitchFamily="18" charset="0"/>
                        </a:rPr>
                        <a:t> građana </a:t>
                      </a:r>
                      <a:r>
                        <a:rPr lang="en-US" sz="1800" b="0" dirty="0" err="1">
                          <a:solidFill>
                            <a:schemeClr val="bg1"/>
                          </a:solidFill>
                          <a:effectLst/>
                          <a:latin typeface="Calibri" panose="020F0502020204030204" pitchFamily="34" charset="0"/>
                          <a:ea typeface="Times New Roman" panose="02020603050405020304" pitchFamily="18" charset="0"/>
                        </a:rPr>
                        <a:t>ističe</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uvek</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ili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često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dobijaju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fiskalni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račun</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prilikom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kupovine</a:t>
                      </a:r>
                      <a:r>
                        <a:rPr lang="en-US" sz="1800" b="0" dirty="0">
                          <a:solidFill>
                            <a:schemeClr val="bg1"/>
                          </a:solidFill>
                          <a:effectLst/>
                          <a:latin typeface="Calibri" panose="020F0502020204030204" pitchFamily="34" charset="0"/>
                          <a:ea typeface="Times New Roman" panose="02020603050405020304" pitchFamily="18" charset="0"/>
                        </a:rPr>
                        <a:t> (93%). </a:t>
                      </a:r>
                      <a:r>
                        <a:rPr lang="en-US" sz="1800" b="0" dirty="0" err="1">
                          <a:solidFill>
                            <a:schemeClr val="bg1"/>
                          </a:solidFill>
                          <a:effectLst/>
                          <a:latin typeface="Calibri" panose="020F0502020204030204" pitchFamily="34" charset="0"/>
                          <a:ea typeface="Times New Roman" panose="02020603050405020304" pitchFamily="18" charset="0"/>
                        </a:rPr>
                        <a:t>Ipak</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treba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imati</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vidu</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većina</a:t>
                      </a:r>
                      <a:r>
                        <a:rPr lang="en-US" sz="1800" b="0" dirty="0">
                          <a:solidFill>
                            <a:schemeClr val="bg1"/>
                          </a:solidFill>
                          <a:effectLst/>
                          <a:latin typeface="Calibri" panose="020F0502020204030204" pitchFamily="34" charset="0"/>
                          <a:ea typeface="Times New Roman" panose="02020603050405020304" pitchFamily="18" charset="0"/>
                        </a:rPr>
                        <a:t> građana tom </a:t>
                      </a:r>
                      <a:r>
                        <a:rPr lang="en-US" sz="1800" b="0" dirty="0" err="1">
                          <a:solidFill>
                            <a:schemeClr val="bg1"/>
                          </a:solidFill>
                          <a:effectLst/>
                          <a:latin typeface="Calibri" panose="020F0502020204030204" pitchFamily="34" charset="0"/>
                          <a:ea typeface="Times New Roman" panose="02020603050405020304" pitchFamily="18" charset="0"/>
                        </a:rPr>
                        <a:t>prilikom</a:t>
                      </a:r>
                      <a:r>
                        <a:rPr lang="en-US" sz="1800" b="0" dirty="0">
                          <a:solidFill>
                            <a:schemeClr val="bg1"/>
                          </a:solidFill>
                          <a:effectLst/>
                          <a:latin typeface="Calibri" panose="020F0502020204030204" pitchFamily="34" charset="0"/>
                          <a:ea typeface="Times New Roman" panose="02020603050405020304" pitchFamily="18" charset="0"/>
                        </a:rPr>
                        <a:t> ne </a:t>
                      </a:r>
                      <a:r>
                        <a:rPr lang="en-US" sz="1800" b="0" dirty="0" err="1">
                          <a:solidFill>
                            <a:schemeClr val="bg1"/>
                          </a:solidFill>
                          <a:effectLst/>
                          <a:latin typeface="Calibri" panose="020F0502020204030204" pitchFamily="34" charset="0"/>
                          <a:ea typeface="Times New Roman" panose="02020603050405020304" pitchFamily="18" charset="0"/>
                        </a:rPr>
                        <a:t>razmišlja</a:t>
                      </a:r>
                      <a:r>
                        <a:rPr lang="en-US" sz="1800" b="0" dirty="0">
                          <a:solidFill>
                            <a:schemeClr val="bg1"/>
                          </a:solidFill>
                          <a:effectLst/>
                          <a:latin typeface="Calibri" panose="020F0502020204030204" pitchFamily="34" charset="0"/>
                          <a:ea typeface="Times New Roman" panose="02020603050405020304" pitchFamily="18" charset="0"/>
                        </a:rPr>
                        <a:t> o tome da li </a:t>
                      </a:r>
                      <a:r>
                        <a:rPr lang="en-US" sz="1800" b="0" dirty="0" err="1">
                          <a:solidFill>
                            <a:schemeClr val="bg1"/>
                          </a:solidFill>
                          <a:effectLst/>
                          <a:latin typeface="Calibri" panose="020F0502020204030204" pitchFamily="34" charset="0"/>
                          <a:ea typeface="Times New Roman" panose="02020603050405020304" pitchFamily="18" charset="0"/>
                        </a:rPr>
                        <a:t>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dobijeni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račun</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fiskalni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ili</a:t>
                      </a:r>
                      <a:r>
                        <a:rPr lang="en-US" sz="1800" b="0" dirty="0">
                          <a:solidFill>
                            <a:schemeClr val="bg1"/>
                          </a:solidFill>
                          <a:effectLst/>
                          <a:latin typeface="Calibri" panose="020F0502020204030204" pitchFamily="34" charset="0"/>
                          <a:ea typeface="Times New Roman" panose="02020603050405020304" pitchFamily="18" charset="0"/>
                        </a:rPr>
                        <a:t> ne, da li </a:t>
                      </a:r>
                      <a:r>
                        <a:rPr lang="en-US" sz="1800" b="0" dirty="0" err="1">
                          <a:solidFill>
                            <a:schemeClr val="bg1"/>
                          </a:solidFill>
                          <a:effectLst/>
                          <a:latin typeface="Calibri" panose="020F0502020204030204" pitchFamily="34" charset="0"/>
                          <a:ea typeface="Times New Roman" panose="02020603050405020304" pitchFamily="18" charset="0"/>
                        </a:rPr>
                        <a:t>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ispravan</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ili</a:t>
                      </a:r>
                      <a:r>
                        <a:rPr lang="en-US" sz="1800" b="0" dirty="0">
                          <a:solidFill>
                            <a:schemeClr val="bg1"/>
                          </a:solidFill>
                          <a:effectLst/>
                          <a:latin typeface="Calibri" panose="020F0502020204030204" pitchFamily="34" charset="0"/>
                          <a:ea typeface="Times New Roman" panose="02020603050405020304" pitchFamily="18" charset="0"/>
                        </a:rPr>
                        <a:t> ne, pa bi bilo </a:t>
                      </a:r>
                      <a:r>
                        <a:rPr lang="en-US" sz="1800" b="0" dirty="0" err="1">
                          <a:solidFill>
                            <a:schemeClr val="bg1"/>
                          </a:solidFill>
                          <a:effectLst/>
                          <a:latin typeface="Calibri" panose="020F0502020204030204" pitchFamily="34" charset="0"/>
                          <a:ea typeface="Times New Roman" panose="02020603050405020304" pitchFamily="18" charset="0"/>
                        </a:rPr>
                        <a:t>preciznije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reći</a:t>
                      </a:r>
                      <a:r>
                        <a:rPr lang="en-US" sz="1800" b="0" dirty="0">
                          <a:solidFill>
                            <a:schemeClr val="bg1"/>
                          </a:solidFill>
                          <a:effectLst/>
                          <a:latin typeface="Calibri" panose="020F0502020204030204" pitchFamily="34" charset="0"/>
                          <a:ea typeface="Times New Roman" panose="02020603050405020304" pitchFamily="18" charset="0"/>
                        </a:rPr>
                        <a:t> da 93% građana </a:t>
                      </a:r>
                      <a:r>
                        <a:rPr lang="en-US" sz="1800" b="0" dirty="0" err="1">
                          <a:solidFill>
                            <a:schemeClr val="bg1"/>
                          </a:solidFill>
                          <a:effectLst/>
                          <a:latin typeface="Calibri" panose="020F0502020204030204" pitchFamily="34" charset="0"/>
                          <a:ea typeface="Times New Roman" panose="02020603050405020304" pitchFamily="18" charset="0"/>
                        </a:rPr>
                        <a:t>prilikom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kupovine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dobije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neku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vrstu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računa</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prilog</a:t>
                      </a:r>
                      <a:r>
                        <a:rPr lang="en-US" sz="1800" b="0" dirty="0">
                          <a:solidFill>
                            <a:schemeClr val="bg1"/>
                          </a:solidFill>
                          <a:effectLst/>
                          <a:latin typeface="Calibri" panose="020F0502020204030204" pitchFamily="34" charset="0"/>
                          <a:ea typeface="Times New Roman" panose="02020603050405020304" pitchFamily="18" charset="0"/>
                        </a:rPr>
                        <a:t> tome </a:t>
                      </a:r>
                      <a:r>
                        <a:rPr lang="en-US" sz="1800" b="0" dirty="0" err="1">
                          <a:solidFill>
                            <a:schemeClr val="bg1"/>
                          </a:solidFill>
                          <a:effectLst/>
                          <a:latin typeface="Calibri" panose="020F0502020204030204" pitchFamily="34" charset="0"/>
                          <a:ea typeface="Times New Roman" panose="02020603050405020304" pitchFamily="18" charset="0"/>
                        </a:rPr>
                        <a:t>govori</a:t>
                      </a:r>
                      <a:r>
                        <a:rPr lang="en-US" sz="1800" b="0" dirty="0">
                          <a:solidFill>
                            <a:schemeClr val="bg1"/>
                          </a:solidFill>
                          <a:effectLst/>
                          <a:latin typeface="Calibri" panose="020F0502020204030204" pitchFamily="34" charset="0"/>
                          <a:ea typeface="Times New Roman" panose="02020603050405020304" pitchFamily="18" charset="0"/>
                        </a:rPr>
                        <a:t> i </a:t>
                      </a:r>
                      <a:r>
                        <a:rPr lang="en-US" sz="1800" b="0" dirty="0" err="1">
                          <a:solidFill>
                            <a:schemeClr val="bg1"/>
                          </a:solidFill>
                          <a:effectLst/>
                          <a:latin typeface="Calibri" panose="020F0502020204030204" pitchFamily="34" charset="0"/>
                          <a:ea typeface="Times New Roman" panose="02020603050405020304" pitchFamily="18" charset="0"/>
                        </a:rPr>
                        <a:t>podatak</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preko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trećine</a:t>
                      </a:r>
                      <a:r>
                        <a:rPr lang="en-US" sz="1800" b="0" dirty="0">
                          <a:solidFill>
                            <a:schemeClr val="bg1"/>
                          </a:solidFill>
                          <a:effectLst/>
                          <a:latin typeface="Calibri" panose="020F0502020204030204" pitchFamily="34" charset="0"/>
                          <a:ea typeface="Times New Roman" panose="02020603050405020304" pitchFamily="18" charset="0"/>
                        </a:rPr>
                        <a:t> građana ne </a:t>
                      </a:r>
                      <a:r>
                        <a:rPr lang="en-US" sz="1800" b="0" dirty="0" err="1">
                          <a:solidFill>
                            <a:schemeClr val="bg1"/>
                          </a:solidFill>
                          <a:effectLst/>
                          <a:latin typeface="Calibri" panose="020F0502020204030204" pitchFamily="34" charset="0"/>
                          <a:ea typeface="Times New Roman" panose="02020603050405020304" pitchFamily="18" charset="0"/>
                        </a:rPr>
                        <a:t>ume</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prepozna</a:t>
                      </a:r>
                      <a:r>
                        <a:rPr lang="en-US" sz="1800" b="0" dirty="0">
                          <a:solidFill>
                            <a:schemeClr val="bg1"/>
                          </a:solidFill>
                          <a:effectLst/>
                          <a:latin typeface="Calibri" panose="020F0502020204030204" pitchFamily="34" charset="0"/>
                          <a:ea typeface="Times New Roman" panose="02020603050405020304" pitchFamily="18" charset="0"/>
                        </a:rPr>
                        <a:t> da li </a:t>
                      </a:r>
                      <a:r>
                        <a:rPr lang="en-US" sz="1800" b="0" dirty="0" err="1">
                          <a:solidFill>
                            <a:schemeClr val="bg1"/>
                          </a:solidFill>
                          <a:effectLst/>
                          <a:latin typeface="Calibri" panose="020F0502020204030204" pitchFamily="34" charset="0"/>
                          <a:ea typeface="Times New Roman" panose="02020603050405020304" pitchFamily="18" charset="0"/>
                        </a:rPr>
                        <a:t>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fiskalni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račun</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ispravan</a:t>
                      </a:r>
                      <a:r>
                        <a:rPr lang="en-US" sz="1800" b="0" dirty="0">
                          <a:solidFill>
                            <a:schemeClr val="bg1"/>
                          </a:solidFill>
                          <a:effectLst/>
                          <a:latin typeface="Calibri" panose="020F0502020204030204" pitchFamily="34" charset="0"/>
                          <a:ea typeface="Times New Roman" panose="02020603050405020304" pitchFamily="18" charset="0"/>
                        </a:rPr>
                        <a:t> (37%), </a:t>
                      </a:r>
                      <a:r>
                        <a:rPr lang="en-US" sz="1800" b="0" dirty="0" err="1">
                          <a:solidFill>
                            <a:schemeClr val="bg1"/>
                          </a:solidFill>
                          <a:effectLst/>
                          <a:latin typeface="Calibri" panose="020F0502020204030204" pitchFamily="34" charset="0"/>
                          <a:ea typeface="Times New Roman" panose="02020603050405020304" pitchFamily="18" charset="0"/>
                        </a:rPr>
                        <a:t>pri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čemu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ovaj</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procentat</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raste</a:t>
                      </a:r>
                      <a:r>
                        <a:rPr lang="en-US" sz="1800" b="0" dirty="0">
                          <a:solidFill>
                            <a:schemeClr val="bg1"/>
                          </a:solidFill>
                          <a:effectLst/>
                          <a:latin typeface="Calibri" panose="020F0502020204030204" pitchFamily="34" charset="0"/>
                          <a:ea typeface="Times New Roman" panose="02020603050405020304" pitchFamily="18" charset="0"/>
                        </a:rPr>
                        <a:t> do </a:t>
                      </a:r>
                      <a:r>
                        <a:rPr lang="en-US" sz="1800" b="0" dirty="0" err="1">
                          <a:solidFill>
                            <a:schemeClr val="bg1"/>
                          </a:solidFill>
                          <a:effectLst/>
                          <a:latin typeface="Calibri" panose="020F0502020204030204" pitchFamily="34" charset="0"/>
                          <a:ea typeface="Times New Roman" panose="02020603050405020304" pitchFamily="18" charset="0"/>
                        </a:rPr>
                        <a:t>skoro</a:t>
                      </a:r>
                      <a:r>
                        <a:rPr lang="en-US" sz="1800" b="0" dirty="0">
                          <a:solidFill>
                            <a:schemeClr val="bg1"/>
                          </a:solidFill>
                          <a:effectLst/>
                          <a:latin typeface="Calibri" panose="020F0502020204030204" pitchFamily="34" charset="0"/>
                          <a:ea typeface="Times New Roman" panose="02020603050405020304" pitchFamily="18" charset="0"/>
                        </a:rPr>
                        <a:t> 50% </a:t>
                      </a:r>
                      <a:r>
                        <a:rPr lang="en-US" sz="1800" b="0" dirty="0" err="1">
                          <a:solidFill>
                            <a:schemeClr val="bg1"/>
                          </a:solidFill>
                          <a:effectLst/>
                          <a:latin typeface="Calibri" panose="020F0502020204030204" pitchFamily="34" charset="0"/>
                          <a:ea typeface="Times New Roman" panose="02020603050405020304" pitchFamily="18" charset="0"/>
                        </a:rPr>
                        <a:t>među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najstarijim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građanima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preko</a:t>
                      </a:r>
                      <a:r>
                        <a:rPr lang="en-US" sz="1800" b="0" dirty="0">
                          <a:solidFill>
                            <a:schemeClr val="bg1"/>
                          </a:solidFill>
                          <a:effectLst/>
                          <a:latin typeface="Calibri" panose="020F0502020204030204" pitchFamily="34" charset="0"/>
                          <a:ea typeface="Times New Roman" panose="02020603050405020304" pitchFamily="18" charset="0"/>
                        </a:rPr>
                        <a:t> 60 </a:t>
                      </a:r>
                      <a:r>
                        <a:rPr lang="en-US" sz="1800" b="0" dirty="0" err="1">
                          <a:solidFill>
                            <a:schemeClr val="bg1"/>
                          </a:solidFill>
                          <a:effectLst/>
                          <a:latin typeface="Calibri" panose="020F0502020204030204" pitchFamily="34" charset="0"/>
                          <a:ea typeface="Times New Roman" panose="02020603050405020304" pitchFamily="18" charset="0"/>
                        </a:rPr>
                        <a:t>godina</a:t>
                      </a:r>
                      <a:r>
                        <a:rPr lang="en-US" sz="1800" b="0" dirty="0">
                          <a:solidFill>
                            <a:schemeClr val="bg1"/>
                          </a:solidFill>
                          <a:effectLst/>
                          <a:latin typeface="Calibri" panose="020F0502020204030204" pitchFamily="34" charset="0"/>
                          <a:ea typeface="Times New Roman" panose="02020603050405020304" pitchFamily="18" charset="0"/>
                        </a:rPr>
                        <a:t>) i </a:t>
                      </a:r>
                      <a:r>
                        <a:rPr lang="en-US" sz="1800" b="0" dirty="0" err="1">
                          <a:solidFill>
                            <a:schemeClr val="bg1"/>
                          </a:solidFill>
                          <a:effectLst/>
                          <a:latin typeface="Calibri" panose="020F0502020204030204" pitchFamily="34" charset="0"/>
                          <a:ea typeface="Times New Roman" panose="02020603050405020304" pitchFamily="18" charset="0"/>
                        </a:rPr>
                        <a:t>onim</a:t>
                      </a:r>
                      <a:r>
                        <a:rPr lang="en-US" sz="1800" b="0" dirty="0">
                          <a:solidFill>
                            <a:schemeClr val="bg1"/>
                          </a:solidFill>
                          <a:effectLst/>
                          <a:latin typeface="Calibri" panose="020F0502020204030204" pitchFamily="34" charset="0"/>
                          <a:ea typeface="Times New Roman" panose="02020603050405020304" pitchFamily="18" charset="0"/>
                        </a:rPr>
                        <a:t> sa </a:t>
                      </a:r>
                      <a:r>
                        <a:rPr lang="en-US" sz="1800" b="0" dirty="0" err="1">
                          <a:solidFill>
                            <a:schemeClr val="bg1"/>
                          </a:solidFill>
                          <a:effectLst/>
                          <a:latin typeface="Calibri" panose="020F0502020204030204" pitchFamily="34" charset="0"/>
                          <a:ea typeface="Times New Roman" panose="02020603050405020304" pitchFamily="18" charset="0"/>
                        </a:rPr>
                        <a:t>osnovnim</a:t>
                      </a:r>
                      <a:r>
                        <a:rPr lang="en-US" sz="1800" b="0" dirty="0">
                          <a:solidFill>
                            <a:schemeClr val="bg1"/>
                          </a:solidFill>
                          <a:effectLst/>
                          <a:latin typeface="Calibri" panose="020F0502020204030204" pitchFamily="34" charset="0"/>
                          <a:ea typeface="Times New Roman" panose="02020603050405020304" pitchFamily="18" charset="0"/>
                        </a:rPr>
                        <a:t> i </a:t>
                      </a:r>
                      <a:r>
                        <a:rPr lang="en-US" sz="1800" b="0" dirty="0" err="1">
                          <a:solidFill>
                            <a:schemeClr val="bg1"/>
                          </a:solidFill>
                          <a:effectLst/>
                          <a:latin typeface="Calibri" panose="020F0502020204030204" pitchFamily="34" charset="0"/>
                          <a:ea typeface="Times New Roman" panose="02020603050405020304" pitchFamily="18" charset="0"/>
                        </a:rPr>
                        <a:t>nižim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obrazovanjem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Dodatno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kod</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onih</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koji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navode</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umeju</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prepoznaju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ispravan</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fiskalni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račun</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mišljenja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podeljena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pitanju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načina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utvrđivanja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ispravnosti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Skoro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podjednak</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udeo</a:t>
                      </a:r>
                      <a:r>
                        <a:rPr lang="en-US" sz="1800" b="0" dirty="0">
                          <a:solidFill>
                            <a:schemeClr val="bg1"/>
                          </a:solidFill>
                          <a:effectLst/>
                          <a:latin typeface="Calibri" panose="020F0502020204030204" pitchFamily="34" charset="0"/>
                          <a:ea typeface="Times New Roman" panose="02020603050405020304" pitchFamily="18" charset="0"/>
                        </a:rPr>
                        <a:t> građana - </a:t>
                      </a:r>
                      <a:r>
                        <a:rPr lang="en-US" sz="1800" b="0" dirty="0" err="1">
                          <a:solidFill>
                            <a:schemeClr val="bg1"/>
                          </a:solidFill>
                          <a:effectLst/>
                          <a:latin typeface="Calibri" panose="020F0502020204030204" pitchFamily="34" charset="0"/>
                          <a:ea typeface="Times New Roman" panose="02020603050405020304" pitchFamily="18" charset="0"/>
                        </a:rPr>
                        <a:t>oko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četvrtine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navodi</a:t>
                      </a:r>
                      <a:r>
                        <a:rPr lang="en-US" sz="1800" b="0" dirty="0">
                          <a:solidFill>
                            <a:schemeClr val="bg1"/>
                          </a:solidFill>
                          <a:effectLst/>
                          <a:latin typeface="Calibri" panose="020F0502020204030204" pitchFamily="34" charset="0"/>
                          <a:ea typeface="Times New Roman" panose="02020603050405020304" pitchFamily="18" charset="0"/>
                        </a:rPr>
                        <a:t> da to </a:t>
                      </a:r>
                      <a:r>
                        <a:rPr lang="en-US" sz="1800" b="0" dirty="0" err="1">
                          <a:solidFill>
                            <a:schemeClr val="bg1"/>
                          </a:solidFill>
                          <a:effectLst/>
                          <a:latin typeface="Calibri" panose="020F0502020204030204" pitchFamily="34" charset="0"/>
                          <a:ea typeface="Times New Roman" panose="02020603050405020304" pitchFamily="18" charset="0"/>
                        </a:rPr>
                        <a:t>mogu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uraditi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osnovu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grba</a:t>
                      </a:r>
                      <a:r>
                        <a:rPr lang="en-US" sz="1800" b="0" dirty="0">
                          <a:solidFill>
                            <a:schemeClr val="bg1"/>
                          </a:solidFill>
                          <a:effectLst/>
                          <a:latin typeface="Calibri" panose="020F0502020204030204" pitchFamily="34" charset="0"/>
                          <a:ea typeface="Times New Roman" panose="02020603050405020304" pitchFamily="18" charset="0"/>
                        </a:rPr>
                        <a:t> (26%), </a:t>
                      </a:r>
                      <a:r>
                        <a:rPr lang="en-US" sz="1800" b="0" dirty="0" err="1">
                          <a:solidFill>
                            <a:schemeClr val="bg1"/>
                          </a:solidFill>
                          <a:effectLst/>
                          <a:latin typeface="Calibri" panose="020F0502020204030204" pitchFamily="34" charset="0"/>
                          <a:ea typeface="Times New Roman" panose="02020603050405020304" pitchFamily="18" charset="0"/>
                        </a:rPr>
                        <a:t>podataka</a:t>
                      </a:r>
                      <a:r>
                        <a:rPr lang="en-US" sz="1800" b="0" dirty="0">
                          <a:solidFill>
                            <a:schemeClr val="bg1"/>
                          </a:solidFill>
                          <a:effectLst/>
                          <a:latin typeface="Calibri" panose="020F0502020204030204" pitchFamily="34" charset="0"/>
                          <a:ea typeface="Times New Roman" panose="02020603050405020304" pitchFamily="18" charset="0"/>
                        </a:rPr>
                        <a:t> o </a:t>
                      </a:r>
                      <a:r>
                        <a:rPr lang="en-US" sz="1800" b="0" dirty="0" err="1">
                          <a:solidFill>
                            <a:schemeClr val="bg1"/>
                          </a:solidFill>
                          <a:effectLst/>
                          <a:latin typeface="Calibri" panose="020F0502020204030204" pitchFamily="34" charset="0"/>
                          <a:ea typeface="Times New Roman" panose="02020603050405020304" pitchFamily="18" charset="0"/>
                        </a:rPr>
                        <a:t>trgovini</a:t>
                      </a:r>
                      <a:r>
                        <a:rPr lang="en-US" sz="1800" b="0" dirty="0">
                          <a:solidFill>
                            <a:schemeClr val="bg1"/>
                          </a:solidFill>
                          <a:effectLst/>
                          <a:latin typeface="Calibri" panose="020F0502020204030204" pitchFamily="34" charset="0"/>
                          <a:ea typeface="Times New Roman" panose="02020603050405020304" pitchFamily="18" charset="0"/>
                        </a:rPr>
                        <a:t> i </a:t>
                      </a:r>
                      <a:r>
                        <a:rPr lang="en-US" sz="1800" b="0" dirty="0" err="1">
                          <a:solidFill>
                            <a:schemeClr val="bg1"/>
                          </a:solidFill>
                          <a:effectLst/>
                          <a:latin typeface="Calibri" panose="020F0502020204030204" pitchFamily="34" charset="0"/>
                          <a:ea typeface="Times New Roman" panose="02020603050405020304" pitchFamily="18" charset="0"/>
                        </a:rPr>
                        <a:t>obavljenoj</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kupovini</a:t>
                      </a:r>
                      <a:r>
                        <a:rPr lang="en-US" sz="1800" b="0" dirty="0">
                          <a:solidFill>
                            <a:schemeClr val="bg1"/>
                          </a:solidFill>
                          <a:effectLst/>
                          <a:latin typeface="Calibri" panose="020F0502020204030204" pitchFamily="34" charset="0"/>
                          <a:ea typeface="Times New Roman" panose="02020603050405020304" pitchFamily="18" charset="0"/>
                        </a:rPr>
                        <a:t> (24%), </a:t>
                      </a:r>
                      <a:r>
                        <a:rPr lang="en-US" sz="1800" b="0" dirty="0" err="1">
                          <a:solidFill>
                            <a:schemeClr val="bg1"/>
                          </a:solidFill>
                          <a:effectLst/>
                          <a:latin typeface="Calibri" panose="020F0502020204030204" pitchFamily="34" charset="0"/>
                          <a:ea typeface="Times New Roman" panose="02020603050405020304" pitchFamily="18" charset="0"/>
                        </a:rPr>
                        <a:t>odnosno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osnovu</a:t>
                      </a:r>
                      <a:r>
                        <a:rPr lang="en-US" sz="1800" b="0" dirty="0">
                          <a:solidFill>
                            <a:schemeClr val="bg1"/>
                          </a:solidFill>
                          <a:effectLst/>
                          <a:latin typeface="Calibri" panose="020F0502020204030204" pitchFamily="34" charset="0"/>
                          <a:ea typeface="Times New Roman" panose="02020603050405020304" pitchFamily="18" charset="0"/>
                        </a:rPr>
                        <a:t> PIB-a (23%). </a:t>
                      </a:r>
                    </a:p>
                    <a:p>
                      <a:pPr marL="285750" indent="-285750" algn="just">
                        <a:spcAft>
                          <a:spcPts val="0"/>
                        </a:spcAft>
                        <a:buFont typeface="Arial" panose="020B0604020202020204" pitchFamily="34" charset="0"/>
                        <a:buChar char="•"/>
                        <a:tabLst>
                          <a:tab pos="457200" algn="l"/>
                        </a:tabLst>
                      </a:pPr>
                      <a:r>
                        <a:rPr lang="en-US" sz="1800" b="0" dirty="0" err="1">
                          <a:solidFill>
                            <a:schemeClr val="bg1"/>
                          </a:solidFill>
                          <a:effectLst/>
                          <a:latin typeface="Calibri" panose="020F0502020204030204" pitchFamily="34" charset="0"/>
                          <a:ea typeface="Times New Roman" panose="02020603050405020304" pitchFamily="18" charset="0"/>
                        </a:rPr>
                        <a:t>Ipak</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ovde</a:t>
                      </a:r>
                      <a:r>
                        <a:rPr lang="en-US" sz="1800" b="0" dirty="0">
                          <a:solidFill>
                            <a:schemeClr val="bg1"/>
                          </a:solidFill>
                          <a:effectLst/>
                          <a:latin typeface="Calibri" panose="020F0502020204030204" pitchFamily="34" charset="0"/>
                          <a:ea typeface="Times New Roman" panose="02020603050405020304" pitchFamily="18" charset="0"/>
                        </a:rPr>
                        <a:t> je </a:t>
                      </a:r>
                      <a:r>
                        <a:rPr lang="en-US" sz="1800" b="0" dirty="0" err="1">
                          <a:solidFill>
                            <a:schemeClr val="bg1"/>
                          </a:solidFill>
                          <a:effectLst/>
                          <a:latin typeface="Calibri" panose="020F0502020204030204" pitchFamily="34" charset="0"/>
                          <a:ea typeface="Times New Roman" panose="02020603050405020304" pitchFamily="18" charset="0"/>
                        </a:rPr>
                        <a:t>važno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naglasiti</a:t>
                      </a:r>
                      <a:r>
                        <a:rPr lang="en-US" sz="1800" b="0" dirty="0">
                          <a:solidFill>
                            <a:schemeClr val="bg1"/>
                          </a:solidFill>
                          <a:effectLst/>
                          <a:latin typeface="Calibri" panose="020F0502020204030204" pitchFamily="34" charset="0"/>
                          <a:ea typeface="Times New Roman" panose="02020603050405020304" pitchFamily="18" charset="0"/>
                        </a:rPr>
                        <a:t> da je </a:t>
                      </a:r>
                      <a:r>
                        <a:rPr lang="en-US" sz="1800" b="0" dirty="0" err="1" smtClean="0">
                          <a:solidFill>
                            <a:schemeClr val="bg1"/>
                          </a:solidFill>
                          <a:effectLst/>
                          <a:latin typeface="Calibri" panose="020F0502020204030204" pitchFamily="34" charset="0"/>
                          <a:ea typeface="Times New Roman" panose="02020603050405020304" pitchFamily="18" charset="0"/>
                        </a:rPr>
                        <a:t>uočeno</a:t>
                      </a:r>
                      <a:r>
                        <a:rPr lang="en-US" sz="1800" b="0" dirty="0" smtClean="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povećanje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broja</a:t>
                      </a:r>
                      <a:r>
                        <a:rPr lang="en-US" sz="1800" b="0" dirty="0">
                          <a:solidFill>
                            <a:schemeClr val="bg1"/>
                          </a:solidFill>
                          <a:effectLst/>
                          <a:latin typeface="Calibri" panose="020F0502020204030204" pitchFamily="34" charset="0"/>
                          <a:ea typeface="Times New Roman" panose="02020603050405020304" pitchFamily="18" charset="0"/>
                        </a:rPr>
                        <a:t> građana </a:t>
                      </a:r>
                      <a:r>
                        <a:rPr lang="en-US" sz="1800" b="0" dirty="0" err="1">
                          <a:solidFill>
                            <a:schemeClr val="bg1"/>
                          </a:solidFill>
                          <a:effectLst/>
                          <a:latin typeface="Calibri" panose="020F0502020204030204" pitchFamily="34" charset="0"/>
                          <a:ea typeface="Times New Roman" panose="02020603050405020304" pitchFamily="18" charset="0"/>
                        </a:rPr>
                        <a:t>koji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navode</a:t>
                      </a:r>
                      <a:r>
                        <a:rPr lang="en-US" sz="1800" b="0" dirty="0">
                          <a:solidFill>
                            <a:schemeClr val="bg1"/>
                          </a:solidFill>
                          <a:effectLst/>
                          <a:latin typeface="Calibri" panose="020F0502020204030204" pitchFamily="34" charset="0"/>
                          <a:ea typeface="Times New Roman" panose="02020603050405020304" pitchFamily="18" charset="0"/>
                        </a:rPr>
                        <a:t> da ne </a:t>
                      </a:r>
                      <a:r>
                        <a:rPr lang="en-US" sz="1800" b="0" dirty="0" err="1">
                          <a:solidFill>
                            <a:schemeClr val="bg1"/>
                          </a:solidFill>
                          <a:effectLst/>
                          <a:latin typeface="Calibri" panose="020F0502020204030204" pitchFamily="34" charset="0"/>
                          <a:ea typeface="Times New Roman" panose="02020603050405020304" pitchFamily="18" charset="0"/>
                        </a:rPr>
                        <a:t>umeju</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prepoznaju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ispravan</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fiskalni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račun</a:t>
                      </a:r>
                      <a:r>
                        <a:rPr lang="en-US" sz="1800" b="0" dirty="0">
                          <a:solidFill>
                            <a:schemeClr val="bg1"/>
                          </a:solidFill>
                          <a:effectLst/>
                          <a:latin typeface="Calibri" panose="020F0502020204030204" pitchFamily="34" charset="0"/>
                          <a:ea typeface="Times New Roman" panose="02020603050405020304" pitchFamily="18" charset="0"/>
                        </a:rPr>
                        <a:t> (37%) u </a:t>
                      </a:r>
                      <a:r>
                        <a:rPr lang="en-US" sz="1800" b="0" dirty="0" err="1">
                          <a:solidFill>
                            <a:schemeClr val="bg1"/>
                          </a:solidFill>
                          <a:effectLst/>
                          <a:latin typeface="Calibri" panose="020F0502020204030204" pitchFamily="34" charset="0"/>
                          <a:ea typeface="Times New Roman" panose="02020603050405020304" pitchFamily="18" charset="0"/>
                        </a:rPr>
                        <a:t>poređenju</a:t>
                      </a:r>
                      <a:r>
                        <a:rPr lang="en-US" sz="1800" b="0" dirty="0">
                          <a:solidFill>
                            <a:schemeClr val="bg1"/>
                          </a:solidFill>
                          <a:effectLst/>
                          <a:latin typeface="Calibri" panose="020F0502020204030204" pitchFamily="34" charset="0"/>
                          <a:ea typeface="Times New Roman" panose="02020603050405020304" pitchFamily="18" charset="0"/>
                        </a:rPr>
                        <a:t> sa </a:t>
                      </a:r>
                      <a:r>
                        <a:rPr lang="en-US" sz="1800" b="0" dirty="0" err="1">
                          <a:solidFill>
                            <a:schemeClr val="bg1"/>
                          </a:solidFill>
                          <a:effectLst/>
                          <a:latin typeface="Calibri" panose="020F0502020204030204" pitchFamily="34" charset="0"/>
                          <a:ea typeface="Times New Roman" panose="02020603050405020304" pitchFamily="18" charset="0"/>
                        </a:rPr>
                        <a:t>septembrom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prethodne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godine</a:t>
                      </a:r>
                      <a:r>
                        <a:rPr lang="en-US" sz="1800" b="0" dirty="0">
                          <a:solidFill>
                            <a:schemeClr val="bg1"/>
                          </a:solidFill>
                          <a:effectLst/>
                          <a:latin typeface="Calibri" panose="020F0502020204030204" pitchFamily="34" charset="0"/>
                          <a:ea typeface="Times New Roman" panose="02020603050405020304" pitchFamily="18" charset="0"/>
                        </a:rPr>
                        <a:t> (29%). </a:t>
                      </a:r>
                      <a:r>
                        <a:rPr lang="en-US" sz="1800" b="0" dirty="0" err="1">
                          <a:solidFill>
                            <a:schemeClr val="bg1"/>
                          </a:solidFill>
                          <a:effectLst/>
                          <a:latin typeface="Calibri" panose="020F0502020204030204" pitchFamily="34" charset="0"/>
                          <a:ea typeface="Times New Roman" panose="02020603050405020304" pitchFamily="18" charset="0"/>
                        </a:rPr>
                        <a:t>Čini</a:t>
                      </a:r>
                      <a:r>
                        <a:rPr lang="en-US" sz="1800" b="0" dirty="0">
                          <a:solidFill>
                            <a:schemeClr val="bg1"/>
                          </a:solidFill>
                          <a:effectLst/>
                          <a:latin typeface="Calibri" panose="020F0502020204030204" pitchFamily="34" charset="0"/>
                          <a:ea typeface="Times New Roman" panose="02020603050405020304" pitchFamily="18" charset="0"/>
                        </a:rPr>
                        <a:t> se da </a:t>
                      </a:r>
                      <a:r>
                        <a:rPr lang="en-US" sz="1800" b="0" dirty="0" err="1">
                          <a:solidFill>
                            <a:schemeClr val="bg1"/>
                          </a:solidFill>
                          <a:effectLst/>
                          <a:latin typeface="Calibri" panose="020F0502020204030204" pitchFamily="34" charset="0"/>
                          <a:ea typeface="Times New Roman" panose="02020603050405020304" pitchFamily="18" charset="0"/>
                        </a:rPr>
                        <a:t>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učestalija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priča</a:t>
                      </a:r>
                      <a:r>
                        <a:rPr lang="en-US" sz="1800" b="0" dirty="0">
                          <a:solidFill>
                            <a:schemeClr val="bg1"/>
                          </a:solidFill>
                          <a:effectLst/>
                          <a:latin typeface="Calibri" panose="020F0502020204030204" pitchFamily="34" charset="0"/>
                          <a:ea typeface="Times New Roman" panose="02020603050405020304" pitchFamily="18" charset="0"/>
                        </a:rPr>
                        <a:t> o </a:t>
                      </a:r>
                      <a:r>
                        <a:rPr lang="en-US" sz="1800" b="0" dirty="0" err="1">
                          <a:solidFill>
                            <a:schemeClr val="bg1"/>
                          </a:solidFill>
                          <a:effectLst/>
                          <a:latin typeface="Calibri" panose="020F0502020204030204" pitchFamily="34" charset="0"/>
                          <a:ea typeface="Times New Roman" panose="02020603050405020304" pitchFamily="18" charset="0"/>
                        </a:rPr>
                        <a:t>fiskalnim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računima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dovela</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preispitivanja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sposobnosti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prepoznavanja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ispravnosti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fiskalnih</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računa</a:t>
                      </a:r>
                      <a:r>
                        <a:rPr lang="en-US" sz="1800" b="0" dirty="0">
                          <a:solidFill>
                            <a:schemeClr val="bg1"/>
                          </a:solidFill>
                          <a:effectLst/>
                          <a:latin typeface="Calibri" panose="020F0502020204030204" pitchFamily="34" charset="0"/>
                          <a:ea typeface="Times New Roman" panose="02020603050405020304" pitchFamily="18" charset="0"/>
                        </a:rPr>
                        <a:t>. </a:t>
                      </a:r>
                    </a:p>
                    <a:p>
                      <a:pPr marL="285750" indent="-285750" algn="just">
                        <a:spcAft>
                          <a:spcPts val="0"/>
                        </a:spcAft>
                        <a:buFont typeface="Arial" panose="020B0604020202020204" pitchFamily="34" charset="0"/>
                        <a:buChar char="•"/>
                        <a:tabLst>
                          <a:tab pos="457200" algn="l"/>
                        </a:tabLst>
                      </a:pPr>
                      <a:r>
                        <a:rPr lang="en-US" sz="1800" b="0" dirty="0" err="1">
                          <a:solidFill>
                            <a:schemeClr val="bg1"/>
                          </a:solidFill>
                          <a:effectLst/>
                          <a:latin typeface="Calibri" panose="020F0502020204030204" pitchFamily="34" charset="0"/>
                          <a:ea typeface="Times New Roman" panose="02020603050405020304" pitchFamily="18" charset="0"/>
                        </a:rPr>
                        <a:t>Gotovo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polovina</a:t>
                      </a:r>
                      <a:r>
                        <a:rPr lang="en-US" sz="1800" b="0" dirty="0">
                          <a:solidFill>
                            <a:schemeClr val="bg1"/>
                          </a:solidFill>
                          <a:effectLst/>
                          <a:latin typeface="Calibri" panose="020F0502020204030204" pitchFamily="34" charset="0"/>
                          <a:ea typeface="Times New Roman" panose="02020603050405020304" pitchFamily="18" charset="0"/>
                        </a:rPr>
                        <a:t> građana </a:t>
                      </a:r>
                      <a:r>
                        <a:rPr lang="en-US" sz="1800" b="0" dirty="0" err="1">
                          <a:solidFill>
                            <a:schemeClr val="bg1"/>
                          </a:solidFill>
                          <a:effectLst/>
                          <a:latin typeface="Calibri" panose="020F0502020204030204" pitchFamily="34" charset="0"/>
                          <a:ea typeface="Times New Roman" panose="02020603050405020304" pitchFamily="18" charset="0"/>
                        </a:rPr>
                        <a:t>ističe</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uvek</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ili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uglavnom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traži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račun</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slučaju</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im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isti</a:t>
                      </a:r>
                      <a:r>
                        <a:rPr lang="en-US" sz="1800" b="0" dirty="0">
                          <a:solidFill>
                            <a:schemeClr val="bg1"/>
                          </a:solidFill>
                          <a:effectLst/>
                          <a:latin typeface="Calibri" panose="020F0502020204030204" pitchFamily="34" charset="0"/>
                          <a:ea typeface="Times New Roman" panose="02020603050405020304" pitchFamily="18" charset="0"/>
                        </a:rPr>
                        <a:t> ne </a:t>
                      </a:r>
                      <a:r>
                        <a:rPr lang="en-US" sz="1800" b="0" dirty="0" err="1">
                          <a:solidFill>
                            <a:schemeClr val="bg1"/>
                          </a:solidFill>
                          <a:effectLst/>
                          <a:latin typeface="Calibri" panose="020F0502020204030204" pitchFamily="34" charset="0"/>
                          <a:ea typeface="Times New Roman" panose="02020603050405020304" pitchFamily="18" charset="0"/>
                        </a:rPr>
                        <a:t>izdaju</a:t>
                      </a:r>
                      <a:r>
                        <a:rPr lang="en-US" sz="1800" b="0" dirty="0">
                          <a:solidFill>
                            <a:schemeClr val="bg1"/>
                          </a:solidFill>
                          <a:effectLst/>
                          <a:latin typeface="Calibri" panose="020F0502020204030204" pitchFamily="34" charset="0"/>
                          <a:ea typeface="Times New Roman" panose="02020603050405020304" pitchFamily="18" charset="0"/>
                        </a:rPr>
                        <a:t> (48%), </a:t>
                      </a:r>
                      <a:r>
                        <a:rPr lang="en-US" sz="1800" b="0" dirty="0" err="1">
                          <a:solidFill>
                            <a:schemeClr val="bg1"/>
                          </a:solidFill>
                          <a:effectLst/>
                          <a:latin typeface="Calibri" panose="020F0502020204030204" pitchFamily="34" charset="0"/>
                          <a:ea typeface="Times New Roman" panose="02020603050405020304" pitchFamily="18" charset="0"/>
                        </a:rPr>
                        <a:t>što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nešto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više</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poređenju</a:t>
                      </a:r>
                      <a:r>
                        <a:rPr lang="en-US" sz="1800" b="0" dirty="0">
                          <a:solidFill>
                            <a:schemeClr val="bg1"/>
                          </a:solidFill>
                          <a:effectLst/>
                          <a:latin typeface="Calibri" panose="020F0502020204030204" pitchFamily="34" charset="0"/>
                          <a:ea typeface="Times New Roman" panose="02020603050405020304" pitchFamily="18" charset="0"/>
                        </a:rPr>
                        <a:t> sa </a:t>
                      </a:r>
                      <a:r>
                        <a:rPr lang="en-US" sz="1800" b="0" dirty="0" err="1">
                          <a:solidFill>
                            <a:schemeClr val="bg1"/>
                          </a:solidFill>
                          <a:effectLst/>
                          <a:latin typeface="Calibri" panose="020F0502020204030204" pitchFamily="34" charset="0"/>
                          <a:ea typeface="Times New Roman" panose="02020603050405020304" pitchFamily="18" charset="0"/>
                        </a:rPr>
                        <a:t>septembrom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prethodne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godine</a:t>
                      </a:r>
                      <a:r>
                        <a:rPr lang="en-US" sz="1800" b="0" dirty="0">
                          <a:solidFill>
                            <a:schemeClr val="bg1"/>
                          </a:solidFill>
                          <a:effectLst/>
                          <a:latin typeface="Calibri" panose="020F0502020204030204" pitchFamily="34" charset="0"/>
                          <a:ea typeface="Times New Roman" panose="02020603050405020304" pitchFamily="18" charset="0"/>
                        </a:rPr>
                        <a:t> (40%). </a:t>
                      </a:r>
                      <a:r>
                        <a:rPr lang="en-US" sz="1800" b="0" dirty="0" err="1">
                          <a:solidFill>
                            <a:schemeClr val="bg1"/>
                          </a:solidFill>
                          <a:effectLst/>
                          <a:latin typeface="Calibri" panose="020F0502020204030204" pitchFamily="34" charset="0"/>
                          <a:ea typeface="Times New Roman" panose="02020603050405020304" pitchFamily="18" charset="0"/>
                        </a:rPr>
                        <a:t>Najčešći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razlog</a:t>
                      </a:r>
                      <a:r>
                        <a:rPr lang="en-US" sz="1800" b="0" dirty="0">
                          <a:solidFill>
                            <a:schemeClr val="bg1"/>
                          </a:solidFill>
                          <a:effectLst/>
                          <a:latin typeface="Calibri" panose="020F0502020204030204" pitchFamily="34" charset="0"/>
                          <a:ea typeface="Times New Roman" panose="02020603050405020304" pitchFamily="18" charset="0"/>
                        </a:rPr>
                        <a:t> za </a:t>
                      </a:r>
                      <a:r>
                        <a:rPr lang="en-US" sz="1800" b="0" dirty="0" err="1">
                          <a:solidFill>
                            <a:schemeClr val="bg1"/>
                          </a:solidFill>
                          <a:effectLst/>
                          <a:latin typeface="Calibri" panose="020F0502020204030204" pitchFamily="34" charset="0"/>
                          <a:ea typeface="Times New Roman" panose="02020603050405020304" pitchFamily="18" charset="0"/>
                        </a:rPr>
                        <a:t>traženje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računa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koji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ističe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preko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polovine</a:t>
                      </a:r>
                      <a:r>
                        <a:rPr lang="en-US" sz="1800" b="0" dirty="0">
                          <a:solidFill>
                            <a:schemeClr val="bg1"/>
                          </a:solidFill>
                          <a:effectLst/>
                          <a:latin typeface="Calibri" panose="020F0502020204030204" pitchFamily="34" charset="0"/>
                          <a:ea typeface="Times New Roman" panose="02020603050405020304" pitchFamily="18" charset="0"/>
                        </a:rPr>
                        <a:t> građana </a:t>
                      </a:r>
                      <a:r>
                        <a:rPr lang="en-US" sz="1800" b="0" dirty="0" err="1">
                          <a:solidFill>
                            <a:schemeClr val="bg1"/>
                          </a:solidFill>
                          <a:effectLst/>
                          <a:latin typeface="Calibri" panose="020F0502020204030204" pitchFamily="34" charset="0"/>
                          <a:ea typeface="Times New Roman" panose="02020603050405020304" pitchFamily="18" charset="0"/>
                        </a:rPr>
                        <a:t>jeste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zakonska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obaveza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njegovog</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izdavanja</a:t>
                      </a:r>
                      <a:r>
                        <a:rPr lang="en-US" sz="1800" b="0" dirty="0">
                          <a:solidFill>
                            <a:schemeClr val="bg1"/>
                          </a:solidFill>
                          <a:effectLst/>
                          <a:latin typeface="Calibri" panose="020F0502020204030204" pitchFamily="34" charset="0"/>
                          <a:ea typeface="Times New Roman" panose="02020603050405020304" pitchFamily="18" charset="0"/>
                        </a:rPr>
                        <a:t> </a:t>
                      </a:r>
                      <a:r>
                        <a:rPr lang="sr-Latn-RS" sz="1800" b="0" dirty="0" smtClean="0">
                          <a:solidFill>
                            <a:schemeClr val="bg1"/>
                          </a:solidFill>
                          <a:effectLst/>
                          <a:latin typeface="Calibri" panose="020F0502020204030204" pitchFamily="34" charset="0"/>
                          <a:ea typeface="Times New Roman" panose="02020603050405020304" pitchFamily="18" charset="0"/>
                        </a:rPr>
                        <a:t>i potvrda da je trgovac platio porez</a:t>
                      </a:r>
                      <a:r>
                        <a:rPr lang="sr-Latn-RS" sz="1800" b="0" baseline="0" dirty="0" smtClean="0">
                          <a:solidFill>
                            <a:schemeClr val="bg1"/>
                          </a:solidFill>
                          <a:effectLst/>
                          <a:latin typeface="Calibri" panose="020F0502020204030204" pitchFamily="34" charset="0"/>
                          <a:ea typeface="Times New Roman" panose="02020603050405020304" pitchFamily="18" charset="0"/>
                        </a:rPr>
                        <a:t> </a:t>
                      </a:r>
                      <a:r>
                        <a:rPr lang="en-US" sz="1800" b="0" dirty="0" smtClean="0">
                          <a:solidFill>
                            <a:schemeClr val="bg1"/>
                          </a:solidFill>
                          <a:effectLst/>
                          <a:latin typeface="Calibri" panose="020F0502020204030204" pitchFamily="34" charset="0"/>
                          <a:ea typeface="Times New Roman" panose="02020603050405020304" pitchFamily="18" charset="0"/>
                        </a:rPr>
                        <a:t>(52</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što</a:t>
                      </a:r>
                      <a:r>
                        <a:rPr lang="en-US" sz="1800" b="0" dirty="0">
                          <a:solidFill>
                            <a:schemeClr val="bg1"/>
                          </a:solidFill>
                          <a:effectLst/>
                          <a:latin typeface="Calibri" panose="020F0502020204030204" pitchFamily="34" charset="0"/>
                          <a:ea typeface="Times New Roman" panose="02020603050405020304" pitchFamily="18" charset="0"/>
                        </a:rPr>
                        <a:t> je i </a:t>
                      </a:r>
                      <a:r>
                        <a:rPr lang="en-US" sz="1800" b="0" dirty="0" err="1">
                          <a:solidFill>
                            <a:schemeClr val="bg1"/>
                          </a:solidFill>
                          <a:effectLst/>
                          <a:latin typeface="Calibri" panose="020F0502020204030204" pitchFamily="34" charset="0"/>
                          <a:ea typeface="Times New Roman" panose="02020603050405020304" pitchFamily="18" charset="0"/>
                        </a:rPr>
                        <a:t>znatno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češće</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odnosu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a:t>
                      </a:r>
                      <a:r>
                        <a:rPr lang="en-US" sz="1800" b="0" dirty="0">
                          <a:solidFill>
                            <a:schemeClr val="bg1"/>
                          </a:solidFill>
                          <a:effectLst/>
                          <a:latin typeface="Calibri" panose="020F0502020204030204" pitchFamily="34" charset="0"/>
                          <a:ea typeface="Times New Roman" panose="02020603050405020304" pitchFamily="18" charset="0"/>
                        </a:rPr>
                        <a:t> </a:t>
                      </a:r>
                      <a:r>
                        <a:rPr lang="sr-Latn-RS" sz="1800" b="0" dirty="0" smtClean="0">
                          <a:solidFill>
                            <a:schemeClr val="bg1"/>
                          </a:solidFill>
                          <a:effectLst/>
                          <a:latin typeface="Calibri" panose="020F0502020204030204" pitchFamily="34" charset="0"/>
                          <a:ea typeface="Times New Roman" panose="02020603050405020304" pitchFamily="18" charset="0"/>
                        </a:rPr>
                        <a:t>36%</a:t>
                      </a:r>
                      <a:r>
                        <a:rPr lang="sr-Latn-RS" sz="1800" b="0" baseline="0" dirty="0" smtClean="0">
                          <a:solidFill>
                            <a:schemeClr val="bg1"/>
                          </a:solidFill>
                          <a:effectLst/>
                          <a:latin typeface="Calibri" panose="020F0502020204030204" pitchFamily="34" charset="0"/>
                          <a:ea typeface="Times New Roman" panose="02020603050405020304" pitchFamily="18" charset="0"/>
                        </a:rPr>
                        <a:t> iz februara </a:t>
                      </a:r>
                      <a:r>
                        <a:rPr lang="en-US" sz="1800" b="0" dirty="0" err="1" smtClean="0">
                          <a:solidFill>
                            <a:schemeClr val="bg1"/>
                          </a:solidFill>
                          <a:effectLst/>
                          <a:latin typeface="Calibri" panose="020F0502020204030204" pitchFamily="34" charset="0"/>
                          <a:ea typeface="Times New Roman" panose="02020603050405020304" pitchFamily="18" charset="0"/>
                        </a:rPr>
                        <a:t>prethodn</a:t>
                      </a:r>
                      <a:r>
                        <a:rPr lang="sr-Latn-RS" sz="1800" b="0" dirty="0" smtClean="0">
                          <a:solidFill>
                            <a:schemeClr val="bg1"/>
                          </a:solidFill>
                          <a:effectLst/>
                          <a:latin typeface="Calibri" panose="020F0502020204030204" pitchFamily="34" charset="0"/>
                          <a:ea typeface="Times New Roman" panose="02020603050405020304" pitchFamily="18" charset="0"/>
                        </a:rPr>
                        <a:t>e</a:t>
                      </a:r>
                      <a:r>
                        <a:rPr lang="en-US" sz="1800" b="0" dirty="0" smtClean="0">
                          <a:solidFill>
                            <a:schemeClr val="bg1"/>
                          </a:solidFill>
                          <a:effectLst/>
                          <a:latin typeface="Calibri" panose="020F0502020204030204" pitchFamily="34" charset="0"/>
                          <a:ea typeface="Times New Roman" panose="02020603050405020304" pitchFamily="18" charset="0"/>
                        </a:rPr>
                        <a:t> </a:t>
                      </a:r>
                      <a:r>
                        <a:rPr lang="en-US" sz="1800" b="0" dirty="0" err="1" smtClean="0">
                          <a:solidFill>
                            <a:schemeClr val="bg1"/>
                          </a:solidFill>
                          <a:effectLst/>
                          <a:latin typeface="Calibri" panose="020F0502020204030204" pitchFamily="34" charset="0"/>
                          <a:ea typeface="Times New Roman" panose="02020603050405020304" pitchFamily="18" charset="0"/>
                        </a:rPr>
                        <a:t>godin</a:t>
                      </a:r>
                      <a:r>
                        <a:rPr lang="sr-Latn-RS" sz="1800" b="0" dirty="0" smtClean="0">
                          <a:solidFill>
                            <a:schemeClr val="bg1"/>
                          </a:solidFill>
                          <a:effectLst/>
                          <a:latin typeface="Calibri" panose="020F0502020204030204" pitchFamily="34" charset="0"/>
                          <a:ea typeface="Times New Roman" panose="02020603050405020304" pitchFamily="18" charset="0"/>
                        </a:rPr>
                        <a:t>e,</a:t>
                      </a:r>
                      <a:r>
                        <a:rPr lang="sr-Latn-RS" sz="1800" b="0" baseline="0" dirty="0" smtClean="0">
                          <a:solidFill>
                            <a:schemeClr val="bg1"/>
                          </a:solidFill>
                          <a:effectLst/>
                          <a:latin typeface="Calibri" panose="020F0502020204030204" pitchFamily="34" charset="0"/>
                          <a:ea typeface="Times New Roman" panose="02020603050405020304" pitchFamily="18" charset="0"/>
                        </a:rPr>
                        <a:t> </a:t>
                      </a:r>
                      <a:r>
                        <a:rPr lang="en-US" sz="1800" b="0" dirty="0" err="1" smtClean="0">
                          <a:solidFill>
                            <a:schemeClr val="bg1"/>
                          </a:solidFill>
                          <a:effectLst/>
                          <a:latin typeface="Calibri" panose="020F0502020204030204" pitchFamily="34" charset="0"/>
                          <a:ea typeface="Times New Roman" panose="02020603050405020304" pitchFamily="18" charset="0"/>
                        </a:rPr>
                        <a:t>čemu</a:t>
                      </a:r>
                      <a:r>
                        <a:rPr lang="en-US" sz="1800" b="0" dirty="0" smtClean="0">
                          <a:solidFill>
                            <a:schemeClr val="bg1"/>
                          </a:solidFill>
                          <a:effectLst/>
                          <a:latin typeface="Calibri" panose="020F0502020204030204" pitchFamily="34" charset="0"/>
                          <a:ea typeface="Times New Roman" panose="02020603050405020304" pitchFamily="18" charset="0"/>
                        </a:rPr>
                        <a:t> </a:t>
                      </a:r>
                      <a:r>
                        <a:rPr lang="en-US" sz="1800" b="0" dirty="0">
                          <a:solidFill>
                            <a:schemeClr val="bg1"/>
                          </a:solidFill>
                          <a:effectLst/>
                          <a:latin typeface="Calibri" panose="020F0502020204030204" pitchFamily="34" charset="0"/>
                          <a:ea typeface="Times New Roman" panose="02020603050405020304" pitchFamily="18" charset="0"/>
                        </a:rPr>
                        <a:t>je </a:t>
                      </a:r>
                      <a:r>
                        <a:rPr lang="en-US" sz="1800" b="0" dirty="0" err="1">
                          <a:solidFill>
                            <a:schemeClr val="bg1"/>
                          </a:solidFill>
                          <a:effectLst/>
                          <a:latin typeface="Calibri" panose="020F0502020204030204" pitchFamily="34" charset="0"/>
                          <a:ea typeface="Times New Roman" panose="02020603050405020304" pitchFamily="18" charset="0"/>
                        </a:rPr>
                        <a:t>moguće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doprinela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nagradna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smtClean="0">
                          <a:solidFill>
                            <a:schemeClr val="bg1"/>
                          </a:solidFill>
                          <a:effectLst/>
                          <a:latin typeface="Calibri" panose="020F0502020204030204" pitchFamily="34" charset="0"/>
                          <a:ea typeface="Times New Roman" panose="02020603050405020304" pitchFamily="18" charset="0"/>
                        </a:rPr>
                        <a:t>igra</a:t>
                      </a:r>
                      <a:r>
                        <a:rPr lang="en-US" sz="1800" b="0" dirty="0" smtClean="0">
                          <a:solidFill>
                            <a:schemeClr val="bg1"/>
                          </a:solidFill>
                          <a:effectLst/>
                          <a:latin typeface="Calibri" panose="020F0502020204030204" pitchFamily="34" charset="0"/>
                          <a:ea typeface="Times New Roman" panose="02020603050405020304" pitchFamily="18" charset="0"/>
                        </a:rPr>
                        <a:t>. </a:t>
                      </a:r>
                      <a:r>
                        <a:rPr lang="en-US" sz="1800" b="0" dirty="0">
                          <a:solidFill>
                            <a:schemeClr val="bg1"/>
                          </a:solidFill>
                          <a:effectLst/>
                          <a:latin typeface="Calibri" panose="020F0502020204030204" pitchFamily="34" charset="0"/>
                          <a:ea typeface="Times New Roman" panose="02020603050405020304" pitchFamily="18" charset="0"/>
                        </a:rPr>
                        <a:t>S </a:t>
                      </a:r>
                      <a:r>
                        <a:rPr lang="en-US" sz="1800" b="0" dirty="0" err="1">
                          <a:solidFill>
                            <a:schemeClr val="bg1"/>
                          </a:solidFill>
                          <a:effectLst/>
                          <a:latin typeface="Calibri" panose="020F0502020204030204" pitchFamily="34" charset="0"/>
                          <a:ea typeface="Times New Roman" panose="02020603050405020304" pitchFamily="18" charset="0"/>
                        </a:rPr>
                        <a:t>druge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strane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polovina</a:t>
                      </a:r>
                      <a:r>
                        <a:rPr lang="en-US" sz="1800" b="0" dirty="0">
                          <a:solidFill>
                            <a:schemeClr val="bg1"/>
                          </a:solidFill>
                          <a:effectLst/>
                          <a:latin typeface="Calibri" panose="020F0502020204030204" pitchFamily="34" charset="0"/>
                          <a:ea typeface="Times New Roman" panose="02020603050405020304" pitchFamily="18" charset="0"/>
                        </a:rPr>
                        <a:t> građana </a:t>
                      </a:r>
                      <a:r>
                        <a:rPr lang="en-US" sz="1800" b="0" dirty="0" err="1">
                          <a:solidFill>
                            <a:schemeClr val="bg1"/>
                          </a:solidFill>
                          <a:effectLst/>
                          <a:latin typeface="Calibri" panose="020F0502020204030204" pitchFamily="34" charset="0"/>
                          <a:ea typeface="Times New Roman" panose="02020603050405020304" pitchFamily="18" charset="0"/>
                        </a:rPr>
                        <a:t>navodi</a:t>
                      </a:r>
                      <a:r>
                        <a:rPr lang="en-US" sz="1800" b="0" dirty="0">
                          <a:solidFill>
                            <a:schemeClr val="bg1"/>
                          </a:solidFill>
                          <a:effectLst/>
                          <a:latin typeface="Calibri" panose="020F0502020204030204" pitchFamily="34" charset="0"/>
                          <a:ea typeface="Times New Roman" panose="02020603050405020304" pitchFamily="18" charset="0"/>
                        </a:rPr>
                        <a:t> da ne </a:t>
                      </a:r>
                      <a:r>
                        <a:rPr lang="en-US" sz="1800" b="0" dirty="0" err="1">
                          <a:solidFill>
                            <a:schemeClr val="bg1"/>
                          </a:solidFill>
                          <a:effectLst/>
                          <a:latin typeface="Calibri" panose="020F0502020204030204" pitchFamily="34" charset="0"/>
                          <a:ea typeface="Times New Roman" panose="02020603050405020304" pitchFamily="18" charset="0"/>
                        </a:rPr>
                        <a:t>traži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račun</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ukoliko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ga</a:t>
                      </a:r>
                      <a:r>
                        <a:rPr lang="en-US" sz="1800" b="0" dirty="0">
                          <a:solidFill>
                            <a:schemeClr val="bg1"/>
                          </a:solidFill>
                          <a:effectLst/>
                          <a:latin typeface="Calibri" panose="020F0502020204030204" pitchFamily="34" charset="0"/>
                          <a:ea typeface="Times New Roman" panose="02020603050405020304" pitchFamily="18" charset="0"/>
                        </a:rPr>
                        <a:t> ne </a:t>
                      </a:r>
                      <a:r>
                        <a:rPr lang="en-US" sz="1800" b="0" dirty="0" err="1">
                          <a:solidFill>
                            <a:schemeClr val="bg1"/>
                          </a:solidFill>
                          <a:effectLst/>
                          <a:latin typeface="Calibri" panose="020F0502020204030204" pitchFamily="34" charset="0"/>
                          <a:ea typeface="Times New Roman" panose="02020603050405020304" pitchFamily="18" charset="0"/>
                        </a:rPr>
                        <a:t>dobije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prilikom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kupovine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zato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što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im</a:t>
                      </a:r>
                      <a:r>
                        <a:rPr lang="en-US" sz="1800" b="0" dirty="0">
                          <a:solidFill>
                            <a:schemeClr val="bg1"/>
                          </a:solidFill>
                          <a:effectLst/>
                          <a:latin typeface="Calibri" panose="020F0502020204030204" pitchFamily="34" charset="0"/>
                          <a:ea typeface="Times New Roman" panose="02020603050405020304" pitchFamily="18" charset="0"/>
                        </a:rPr>
                        <a:t> ne </a:t>
                      </a:r>
                      <a:r>
                        <a:rPr lang="en-US" sz="1800" b="0" dirty="0" err="1">
                          <a:solidFill>
                            <a:schemeClr val="bg1"/>
                          </a:solidFill>
                          <a:effectLst/>
                          <a:latin typeface="Calibri" panose="020F0502020204030204" pitchFamily="34" charset="0"/>
                          <a:ea typeface="Times New Roman" panose="02020603050405020304" pitchFamily="18" charset="0"/>
                        </a:rPr>
                        <a:t>treba</a:t>
                      </a:r>
                      <a:r>
                        <a:rPr lang="en-US" sz="1800" b="0" dirty="0">
                          <a:solidFill>
                            <a:schemeClr val="bg1"/>
                          </a:solidFill>
                          <a:effectLst/>
                          <a:latin typeface="Calibri" panose="020F0502020204030204" pitchFamily="34" charset="0"/>
                          <a:ea typeface="Times New Roman" panose="02020603050405020304" pitchFamily="18" charset="0"/>
                        </a:rPr>
                        <a:t> (48% </a:t>
                      </a:r>
                      <a:r>
                        <a:rPr lang="en-US" sz="1800" b="0" dirty="0" err="1">
                          <a:solidFill>
                            <a:schemeClr val="bg1"/>
                          </a:solidFill>
                          <a:effectLst/>
                          <a:latin typeface="Calibri" panose="020F0502020204030204" pitchFamily="34" charset="0"/>
                          <a:ea typeface="Times New Roman" panose="02020603050405020304" pitchFamily="18" charset="0"/>
                        </a:rPr>
                        <a:t>onih</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koji</a:t>
                      </a:r>
                      <a:r>
                        <a:rPr lang="en-US" sz="1800" b="0" dirty="0">
                          <a:solidFill>
                            <a:schemeClr val="bg1"/>
                          </a:solidFill>
                          <a:effectLst/>
                          <a:latin typeface="Calibri" panose="020F0502020204030204" pitchFamily="34" charset="0"/>
                          <a:ea typeface="Times New Roman" panose="02020603050405020304" pitchFamily="18" charset="0"/>
                        </a:rPr>
                        <a:t> ne </a:t>
                      </a:r>
                      <a:r>
                        <a:rPr lang="en-US" sz="1800" b="0" dirty="0" err="1">
                          <a:solidFill>
                            <a:schemeClr val="bg1"/>
                          </a:solidFill>
                          <a:effectLst/>
                          <a:latin typeface="Calibri" panose="020F0502020204030204" pitchFamily="34" charset="0"/>
                          <a:ea typeface="Times New Roman" panose="02020603050405020304" pitchFamily="18" charset="0"/>
                        </a:rPr>
                        <a:t>traže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račun</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svim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prilikama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kada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nije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izdat</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čemu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ovakav</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stav</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znatno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zastupljeniji</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Beogradu</a:t>
                      </a:r>
                      <a:r>
                        <a:rPr lang="en-US" sz="1800" b="0" dirty="0">
                          <a:solidFill>
                            <a:schemeClr val="bg1"/>
                          </a:solidFill>
                          <a:effectLst/>
                          <a:latin typeface="Calibri" panose="020F0502020204030204" pitchFamily="34" charset="0"/>
                          <a:ea typeface="Times New Roman" panose="02020603050405020304" pitchFamily="18" charset="0"/>
                        </a:rPr>
                        <a:t> (58%). </a:t>
                      </a:r>
                    </a:p>
                    <a:p>
                      <a:pPr marL="285750" indent="-285750" algn="just">
                        <a:spcAft>
                          <a:spcPts val="0"/>
                        </a:spcAft>
                        <a:buFont typeface="Arial" panose="020B0604020202020204" pitchFamily="34" charset="0"/>
                        <a:buChar char="•"/>
                        <a:tabLst>
                          <a:tab pos="457200" algn="l"/>
                        </a:tabLst>
                      </a:pPr>
                      <a:r>
                        <a:rPr lang="en-US" sz="1800" b="0" dirty="0" err="1">
                          <a:solidFill>
                            <a:schemeClr val="bg1"/>
                          </a:solidFill>
                          <a:effectLst/>
                          <a:latin typeface="Calibri" panose="020F0502020204030204" pitchFamily="34" charset="0"/>
                          <a:ea typeface="Times New Roman" panose="02020603050405020304" pitchFamily="18" charset="0"/>
                        </a:rPr>
                        <a:t>Važno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napomenuti</a:t>
                      </a:r>
                      <a:r>
                        <a:rPr lang="en-US" sz="1800" b="0" dirty="0">
                          <a:solidFill>
                            <a:schemeClr val="bg1"/>
                          </a:solidFill>
                          <a:effectLst/>
                          <a:latin typeface="Calibri" panose="020F0502020204030204" pitchFamily="34" charset="0"/>
                          <a:ea typeface="Times New Roman" panose="02020603050405020304" pitchFamily="18" charset="0"/>
                        </a:rPr>
                        <a:t> da </a:t>
                      </a:r>
                      <a:r>
                        <a:rPr lang="en-US" sz="1800" b="0" dirty="0" err="1">
                          <a:solidFill>
                            <a:schemeClr val="bg1"/>
                          </a:solidFill>
                          <a:effectLst/>
                          <a:latin typeface="Calibri" panose="020F0502020204030204" pitchFamily="34" charset="0"/>
                          <a:ea typeface="Times New Roman" panose="02020603050405020304" pitchFamily="18" charset="0"/>
                        </a:rPr>
                        <a:t>svega</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četvrtina</a:t>
                      </a:r>
                      <a:r>
                        <a:rPr lang="en-US" sz="1800" b="0" dirty="0">
                          <a:solidFill>
                            <a:schemeClr val="bg1"/>
                          </a:solidFill>
                          <a:effectLst/>
                          <a:latin typeface="Calibri" panose="020F0502020204030204" pitchFamily="34" charset="0"/>
                          <a:ea typeface="Times New Roman" panose="02020603050405020304" pitchFamily="18" charset="0"/>
                        </a:rPr>
                        <a:t> građana </a:t>
                      </a:r>
                      <a:r>
                        <a:rPr lang="en-US" sz="1800" b="0" dirty="0" err="1">
                          <a:solidFill>
                            <a:schemeClr val="bg1"/>
                          </a:solidFill>
                          <a:effectLst/>
                          <a:latin typeface="Calibri" panose="020F0502020204030204" pitchFamily="34" charset="0"/>
                          <a:ea typeface="Times New Roman" panose="02020603050405020304" pitchFamily="18" charset="0"/>
                        </a:rPr>
                        <a:t>tvrdi</a:t>
                      </a:r>
                      <a:r>
                        <a:rPr lang="en-US" sz="1800" b="0" dirty="0">
                          <a:solidFill>
                            <a:schemeClr val="bg1"/>
                          </a:solidFill>
                          <a:effectLst/>
                          <a:latin typeface="Calibri" panose="020F0502020204030204" pitchFamily="34" charset="0"/>
                          <a:ea typeface="Times New Roman" panose="02020603050405020304" pitchFamily="18" charset="0"/>
                        </a:rPr>
                        <a:t> da bi </a:t>
                      </a:r>
                      <a:r>
                        <a:rPr lang="en-US" sz="1800" b="0" dirty="0" err="1">
                          <a:solidFill>
                            <a:schemeClr val="bg1"/>
                          </a:solidFill>
                          <a:effectLst/>
                          <a:latin typeface="Calibri" panose="020F0502020204030204" pitchFamily="34" charset="0"/>
                          <a:ea typeface="Times New Roman" panose="02020603050405020304" pitchFamily="18" charset="0"/>
                        </a:rPr>
                        <a:t>prijavili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objekat</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koji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im</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nije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izdao</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fiskalni</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račun</a:t>
                      </a:r>
                      <a:r>
                        <a:rPr lang="en-US" sz="1800" b="0" dirty="0">
                          <a:solidFill>
                            <a:schemeClr val="bg1"/>
                          </a:solidFill>
                          <a:effectLst/>
                          <a:latin typeface="Calibri" panose="020F0502020204030204" pitchFamily="34" charset="0"/>
                          <a:ea typeface="Times New Roman" panose="02020603050405020304" pitchFamily="18" charset="0"/>
                        </a:rPr>
                        <a:t> (26%), a da </a:t>
                      </a:r>
                      <a:r>
                        <a:rPr lang="en-US" sz="1800" b="0" dirty="0" err="1">
                          <a:solidFill>
                            <a:schemeClr val="bg1"/>
                          </a:solidFill>
                          <a:effectLst/>
                          <a:latin typeface="Calibri" panose="020F0502020204030204" pitchFamily="34" charset="0"/>
                          <a:ea typeface="Times New Roman" panose="02020603050405020304" pitchFamily="18" charset="0"/>
                        </a:rPr>
                        <a:t>je</a:t>
                      </a:r>
                      <a:r>
                        <a:rPr lang="en-US" sz="1800" b="0" dirty="0">
                          <a:solidFill>
                            <a:schemeClr val="bg1"/>
                          </a:solidFill>
                          <a:effectLst/>
                          <a:latin typeface="Calibri" panose="020F0502020204030204" pitchFamily="34" charset="0"/>
                          <a:ea typeface="Times New Roman" panose="02020603050405020304" pitchFamily="18" charset="0"/>
                        </a:rPr>
                        <a:t> u </a:t>
                      </a:r>
                      <a:r>
                        <a:rPr lang="en-US" sz="1800" b="0" dirty="0" err="1">
                          <a:solidFill>
                            <a:schemeClr val="bg1"/>
                          </a:solidFill>
                          <a:effectLst/>
                          <a:latin typeface="Calibri" panose="020F0502020204030204" pitchFamily="34" charset="0"/>
                          <a:ea typeface="Times New Roman" panose="02020603050405020304" pitchFamily="18" charset="0"/>
                        </a:rPr>
                        <a:t>septembru</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prošle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godine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ovaj</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procenat</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je</a:t>
                      </a:r>
                      <a:r>
                        <a:rPr lang="en-US" sz="1800" b="0" dirty="0">
                          <a:solidFill>
                            <a:schemeClr val="bg1"/>
                          </a:solidFill>
                          <a:effectLst/>
                          <a:latin typeface="Calibri" panose="020F0502020204030204" pitchFamily="34" charset="0"/>
                          <a:ea typeface="Times New Roman" panose="02020603050405020304" pitchFamily="18" charset="0"/>
                        </a:rPr>
                        <a:t> </a:t>
                      </a:r>
                      <a:r>
                        <a:rPr lang="en-US" sz="1800" b="0" dirty="0" err="1">
                          <a:solidFill>
                            <a:schemeClr val="bg1"/>
                          </a:solidFill>
                          <a:effectLst/>
                          <a:latin typeface="Calibri" panose="020F0502020204030204" pitchFamily="34" charset="0"/>
                          <a:ea typeface="Times New Roman" panose="02020603050405020304" pitchFamily="18" charset="0"/>
                        </a:rPr>
                        <a:t>iznosio</a:t>
                      </a:r>
                      <a:r>
                        <a:rPr lang="en-US" sz="1800" b="0" dirty="0">
                          <a:solidFill>
                            <a:schemeClr val="bg1"/>
                          </a:solidFill>
                          <a:effectLst/>
                          <a:latin typeface="Calibri" panose="020F0502020204030204" pitchFamily="34" charset="0"/>
                          <a:ea typeface="Times New Roman" panose="02020603050405020304" pitchFamily="18" charset="0"/>
                        </a:rPr>
                        <a:t> 22%.</a:t>
                      </a:r>
                    </a:p>
                  </a:txBody>
                  <a:tcPr marL="144000" marR="144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a16="http://schemas.microsoft.com/office/drawing/2014/main" xmlns="" val="1134639749"/>
                  </a:ext>
                </a:extLst>
              </a:tr>
            </a:tbl>
          </a:graphicData>
        </a:graphic>
      </p:graphicFrame>
    </p:spTree>
    <p:extLst>
      <p:ext uri="{BB962C8B-B14F-4D97-AF65-F5344CB8AC3E}">
        <p14:creationId xmlns:p14="http://schemas.microsoft.com/office/powerpoint/2010/main" val="3361059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8344" y="494969"/>
            <a:ext cx="11403280" cy="598488"/>
          </a:xfrm>
        </p:spPr>
        <p:txBody>
          <a:bodyPr/>
          <a:lstStyle/>
          <a:p>
            <a:pPr algn="l"/>
            <a:r>
              <a:rPr lang="sr-Latn-CS" dirty="0"/>
              <a:t>Ključni nalazi – </a:t>
            </a:r>
            <a:r>
              <a:rPr lang="sr-Latn-RS" dirty="0"/>
              <a:t>korišćenje kartica prilikom kupovine</a:t>
            </a:r>
            <a:endParaRPr lang="en-GB" dirty="0"/>
          </a:p>
        </p:txBody>
      </p:sp>
      <p:graphicFrame>
        <p:nvGraphicFramePr>
          <p:cNvPr id="19" name="Table 18">
            <a:extLst>
              <a:ext uri="{FF2B5EF4-FFF2-40B4-BE49-F238E27FC236}">
                <a16:creationId xmlns:a16="http://schemas.microsoft.com/office/drawing/2014/main" xmlns="" id="{6B3ABD8C-CADD-42F9-835B-4330EB2CCEB9}"/>
              </a:ext>
            </a:extLst>
          </p:cNvPr>
          <p:cNvGraphicFramePr>
            <a:graphicFrameLocks noGrp="1"/>
          </p:cNvGraphicFramePr>
          <p:nvPr>
            <p:extLst>
              <p:ext uri="{D42A27DB-BD31-4B8C-83A1-F6EECF244321}">
                <p14:modId xmlns:p14="http://schemas.microsoft.com/office/powerpoint/2010/main" val="2990157733"/>
              </p:ext>
            </p:extLst>
          </p:nvPr>
        </p:nvGraphicFramePr>
        <p:xfrm>
          <a:off x="478939" y="1260351"/>
          <a:ext cx="12433635" cy="5544615"/>
        </p:xfrm>
        <a:graphic>
          <a:graphicData uri="http://schemas.openxmlformats.org/drawingml/2006/table">
            <a:tbl>
              <a:tblPr firstRow="1" firstCol="1" bandRow="1">
                <a:tableStyleId>{5C22544A-7EE6-4342-B048-85BDC9FD1C3A}</a:tableStyleId>
              </a:tblPr>
              <a:tblGrid>
                <a:gridCol w="12433635">
                  <a:extLst>
                    <a:ext uri="{9D8B030D-6E8A-4147-A177-3AD203B41FA5}">
                      <a16:colId xmlns:a16="http://schemas.microsoft.com/office/drawing/2014/main" xmlns="" val="3874192623"/>
                    </a:ext>
                  </a:extLst>
                </a:gridCol>
              </a:tblGrid>
              <a:tr h="5544615">
                <a:tc>
                  <a:txBody>
                    <a:bodyPr/>
                    <a:lstStyle/>
                    <a:p>
                      <a:pPr marL="285750" indent="-285750" algn="just">
                        <a:spcAft>
                          <a:spcPts val="0"/>
                        </a:spcAft>
                        <a:buFont typeface="Arial" panose="020B0604020202020204" pitchFamily="34" charset="0"/>
                        <a:buChar char="•"/>
                        <a:tabLst>
                          <a:tab pos="457200" algn="l"/>
                        </a:tabLst>
                      </a:pPr>
                      <a:r>
                        <a:rPr lang="en-US" sz="1900" b="0" dirty="0" err="1">
                          <a:solidFill>
                            <a:schemeClr val="bg1"/>
                          </a:solidFill>
                          <a:effectLst/>
                          <a:latin typeface="Calibri" panose="020F0502020204030204" pitchFamily="34" charset="0"/>
                          <a:ea typeface="Times New Roman" panose="02020603050405020304" pitchFamily="18" charset="0"/>
                        </a:rPr>
                        <a:t>Kada</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je</a:t>
                      </a:r>
                      <a:r>
                        <a:rPr lang="en-US" sz="1900" b="0" dirty="0">
                          <a:solidFill>
                            <a:schemeClr val="bg1"/>
                          </a:solidFill>
                          <a:effectLst/>
                          <a:latin typeface="Calibri" panose="020F0502020204030204" pitchFamily="34" charset="0"/>
                          <a:ea typeface="Times New Roman" panose="02020603050405020304" pitchFamily="18" charset="0"/>
                        </a:rPr>
                        <a:t> u </a:t>
                      </a:r>
                      <a:r>
                        <a:rPr lang="en-US" sz="1900" b="0" dirty="0" err="1">
                          <a:solidFill>
                            <a:schemeClr val="bg1"/>
                          </a:solidFill>
                          <a:effectLst/>
                          <a:latin typeface="Calibri" panose="020F0502020204030204" pitchFamily="34" charset="0"/>
                          <a:ea typeface="Times New Roman" panose="02020603050405020304" pitchFamily="18" charset="0"/>
                        </a:rPr>
                        <a:t>pitanju</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plaćanje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karticama</a:t>
                      </a:r>
                      <a:r>
                        <a:rPr lang="en-US" sz="1900" b="0" dirty="0">
                          <a:solidFill>
                            <a:schemeClr val="bg1"/>
                          </a:solidFill>
                          <a:effectLst/>
                          <a:latin typeface="Calibri" panose="020F0502020204030204" pitchFamily="34" charset="0"/>
                          <a:ea typeface="Times New Roman" panose="02020603050405020304" pitchFamily="18" charset="0"/>
                        </a:rPr>
                        <a:t>, 6 od 10 građana </a:t>
                      </a:r>
                      <a:r>
                        <a:rPr lang="en-US" sz="1900" b="0" dirty="0" err="1">
                          <a:solidFill>
                            <a:schemeClr val="bg1"/>
                          </a:solidFill>
                          <a:effectLst/>
                          <a:latin typeface="Calibri" panose="020F0502020204030204" pitchFamily="34" charset="0"/>
                          <a:ea typeface="Times New Roman" panose="02020603050405020304" pitchFamily="18" charset="0"/>
                        </a:rPr>
                        <a:t>ističe</a:t>
                      </a:r>
                      <a:r>
                        <a:rPr lang="en-US" sz="1900" b="0" dirty="0">
                          <a:solidFill>
                            <a:schemeClr val="bg1"/>
                          </a:solidFill>
                          <a:effectLst/>
                          <a:latin typeface="Calibri" panose="020F0502020204030204" pitchFamily="34" charset="0"/>
                          <a:ea typeface="Times New Roman" panose="02020603050405020304" pitchFamily="18" charset="0"/>
                        </a:rPr>
                        <a:t> da ne </a:t>
                      </a:r>
                      <a:r>
                        <a:rPr lang="en-US" sz="1900" b="0" dirty="0" err="1">
                          <a:solidFill>
                            <a:schemeClr val="bg1"/>
                          </a:solidFill>
                          <a:effectLst/>
                          <a:latin typeface="Calibri" panose="020F0502020204030204" pitchFamily="34" charset="0"/>
                          <a:ea typeface="Times New Roman" panose="02020603050405020304" pitchFamily="18" charset="0"/>
                        </a:rPr>
                        <a:t>koristi</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kartice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prilikom</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kupovine</a:t>
                      </a:r>
                      <a:r>
                        <a:rPr lang="en-US" sz="1900" b="0" dirty="0">
                          <a:solidFill>
                            <a:schemeClr val="bg1"/>
                          </a:solidFill>
                          <a:effectLst/>
                          <a:latin typeface="Calibri" panose="020F0502020204030204" pitchFamily="34" charset="0"/>
                          <a:ea typeface="Times New Roman" panose="02020603050405020304" pitchFamily="18" charset="0"/>
                        </a:rPr>
                        <a:t> (58%), </a:t>
                      </a:r>
                      <a:r>
                        <a:rPr lang="en-US" sz="1900" b="0" dirty="0" err="1">
                          <a:solidFill>
                            <a:schemeClr val="bg1"/>
                          </a:solidFill>
                          <a:effectLst/>
                          <a:latin typeface="Calibri" panose="020F0502020204030204" pitchFamily="34" charset="0"/>
                          <a:ea typeface="Times New Roman" panose="02020603050405020304" pitchFamily="18" charset="0"/>
                        </a:rPr>
                        <a:t>dok</a:t>
                      </a:r>
                      <a:r>
                        <a:rPr lang="en-US" sz="1900" b="0" dirty="0">
                          <a:solidFill>
                            <a:schemeClr val="bg1"/>
                          </a:solidFill>
                          <a:effectLst/>
                          <a:latin typeface="Calibri" panose="020F0502020204030204" pitchFamily="34" charset="0"/>
                          <a:ea typeface="Times New Roman" panose="02020603050405020304" pitchFamily="18" charset="0"/>
                        </a:rPr>
                        <a:t> s </a:t>
                      </a:r>
                      <a:r>
                        <a:rPr lang="en-US" sz="1900" b="0" dirty="0" err="1">
                          <a:solidFill>
                            <a:schemeClr val="bg1"/>
                          </a:solidFill>
                          <a:effectLst/>
                          <a:latin typeface="Calibri" panose="020F0502020204030204" pitchFamily="34" charset="0"/>
                          <a:ea typeface="Times New Roman" panose="02020603050405020304" pitchFamily="18" charset="0"/>
                        </a:rPr>
                        <a:t>druge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strane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svaki</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deseti</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građanin</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kartice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koristi</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uvek</a:t>
                      </a:r>
                      <a:r>
                        <a:rPr lang="en-US" sz="1900" b="0" dirty="0">
                          <a:solidFill>
                            <a:schemeClr val="bg1"/>
                          </a:solidFill>
                          <a:effectLst/>
                          <a:latin typeface="Calibri" panose="020F0502020204030204" pitchFamily="34" charset="0"/>
                          <a:ea typeface="Times New Roman" panose="02020603050405020304" pitchFamily="18" charset="0"/>
                        </a:rPr>
                        <a:t> (9%). </a:t>
                      </a:r>
                      <a:r>
                        <a:rPr lang="en-US" sz="1900" b="0" dirty="0" err="1">
                          <a:solidFill>
                            <a:schemeClr val="bg1"/>
                          </a:solidFill>
                          <a:effectLst/>
                          <a:latin typeface="Calibri" panose="020F0502020204030204" pitchFamily="34" charset="0"/>
                          <a:ea typeface="Times New Roman" panose="02020603050405020304" pitchFamily="18" charset="0"/>
                        </a:rPr>
                        <a:t>Dodatno</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dobijene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su</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velike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razlike</a:t>
                      </a:r>
                      <a:r>
                        <a:rPr lang="en-US" sz="1900" b="0" dirty="0">
                          <a:solidFill>
                            <a:schemeClr val="bg1"/>
                          </a:solidFill>
                          <a:effectLst/>
                          <a:latin typeface="Calibri" panose="020F0502020204030204" pitchFamily="34" charset="0"/>
                          <a:ea typeface="Times New Roman" panose="02020603050405020304" pitchFamily="18" charset="0"/>
                        </a:rPr>
                        <a:t> u </a:t>
                      </a:r>
                      <a:r>
                        <a:rPr lang="en-US" sz="1900" b="0" dirty="0" err="1">
                          <a:solidFill>
                            <a:schemeClr val="bg1"/>
                          </a:solidFill>
                          <a:effectLst/>
                          <a:latin typeface="Calibri" panose="020F0502020204030204" pitchFamily="34" charset="0"/>
                          <a:ea typeface="Times New Roman" panose="02020603050405020304" pitchFamily="18" charset="0"/>
                        </a:rPr>
                        <a:t>pogledu</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učestalosti</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korišćenja</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kartica</a:t>
                      </a:r>
                      <a:r>
                        <a:rPr lang="en-US" sz="1900" b="0" dirty="0">
                          <a:solidFill>
                            <a:schemeClr val="bg1"/>
                          </a:solidFill>
                          <a:effectLst/>
                          <a:latin typeface="Calibri" panose="020F0502020204030204" pitchFamily="34" charset="0"/>
                          <a:ea typeface="Times New Roman" panose="02020603050405020304" pitchFamily="18" charset="0"/>
                        </a:rPr>
                        <a:t> s </a:t>
                      </a:r>
                      <a:r>
                        <a:rPr lang="en-US" sz="1900" b="0" dirty="0" err="1">
                          <a:solidFill>
                            <a:schemeClr val="bg1"/>
                          </a:solidFill>
                          <a:effectLst/>
                          <a:latin typeface="Calibri" panose="020F0502020204030204" pitchFamily="34" charset="0"/>
                          <a:ea typeface="Times New Roman" panose="02020603050405020304" pitchFamily="18" charset="0"/>
                        </a:rPr>
                        <a:t>obzirom</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na</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različite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demografske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karakteristike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Tako</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građani</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osnovnog</a:t>
                      </a:r>
                      <a:r>
                        <a:rPr lang="en-US" sz="1900" b="0" dirty="0">
                          <a:solidFill>
                            <a:schemeClr val="bg1"/>
                          </a:solidFill>
                          <a:effectLst/>
                          <a:latin typeface="Calibri" panose="020F0502020204030204" pitchFamily="34" charset="0"/>
                          <a:ea typeface="Times New Roman" panose="02020603050405020304" pitchFamily="18" charset="0"/>
                        </a:rPr>
                        <a:t> i </a:t>
                      </a:r>
                      <a:r>
                        <a:rPr lang="en-US" sz="1900" b="0" dirty="0" err="1">
                          <a:solidFill>
                            <a:schemeClr val="bg1"/>
                          </a:solidFill>
                          <a:effectLst/>
                          <a:latin typeface="Calibri" panose="020F0502020204030204" pitchFamily="34" charset="0"/>
                          <a:ea typeface="Times New Roman" panose="02020603050405020304" pitchFamily="18" charset="0"/>
                        </a:rPr>
                        <a:t>nižeg</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obrazovanja</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stariji</a:t>
                      </a:r>
                      <a:r>
                        <a:rPr lang="en-US" sz="1900" b="0" dirty="0">
                          <a:solidFill>
                            <a:schemeClr val="bg1"/>
                          </a:solidFill>
                          <a:effectLst/>
                          <a:latin typeface="Calibri" panose="020F0502020204030204" pitchFamily="34" charset="0"/>
                          <a:ea typeface="Times New Roman" panose="02020603050405020304" pitchFamily="18" charset="0"/>
                        </a:rPr>
                        <a:t> od 60 </a:t>
                      </a:r>
                      <a:r>
                        <a:rPr lang="en-US" sz="1900" b="0" dirty="0" err="1">
                          <a:solidFill>
                            <a:schemeClr val="bg1"/>
                          </a:solidFill>
                          <a:effectLst/>
                          <a:latin typeface="Calibri" panose="020F0502020204030204" pitchFamily="34" charset="0"/>
                          <a:ea typeface="Times New Roman" panose="02020603050405020304" pitchFamily="18" charset="0"/>
                        </a:rPr>
                        <a:t>godina</a:t>
                      </a:r>
                      <a:r>
                        <a:rPr lang="en-US" sz="1900" b="0" dirty="0">
                          <a:solidFill>
                            <a:schemeClr val="bg1"/>
                          </a:solidFill>
                          <a:effectLst/>
                          <a:latin typeface="Calibri" panose="020F0502020204030204" pitchFamily="34" charset="0"/>
                          <a:ea typeface="Times New Roman" panose="02020603050405020304" pitchFamily="18" charset="0"/>
                        </a:rPr>
                        <a:t>, bez </a:t>
                      </a:r>
                      <a:r>
                        <a:rPr lang="en-US" sz="1900" b="0" dirty="0" err="1">
                          <a:solidFill>
                            <a:schemeClr val="bg1"/>
                          </a:solidFill>
                          <a:effectLst/>
                          <a:latin typeface="Calibri" panose="020F0502020204030204" pitchFamily="34" charset="0"/>
                          <a:ea typeface="Times New Roman" panose="02020603050405020304" pitchFamily="18" charset="0"/>
                        </a:rPr>
                        <a:t>prihoda</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ili</a:t>
                      </a:r>
                      <a:r>
                        <a:rPr lang="en-US" sz="1900" b="0" dirty="0">
                          <a:solidFill>
                            <a:schemeClr val="bg1"/>
                          </a:solidFill>
                          <a:effectLst/>
                          <a:latin typeface="Calibri" panose="020F0502020204030204" pitchFamily="34" charset="0"/>
                          <a:ea typeface="Times New Roman" panose="02020603050405020304" pitchFamily="18" charset="0"/>
                        </a:rPr>
                        <a:t> sa </a:t>
                      </a:r>
                      <a:r>
                        <a:rPr lang="en-US" sz="1900" b="0" dirty="0" err="1">
                          <a:solidFill>
                            <a:schemeClr val="bg1"/>
                          </a:solidFill>
                          <a:effectLst/>
                          <a:latin typeface="Calibri" panose="020F0502020204030204" pitchFamily="34" charset="0"/>
                          <a:ea typeface="Times New Roman" panose="02020603050405020304" pitchFamily="18" charset="0"/>
                        </a:rPr>
                        <a:t>nižim</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mesečnim</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prihodima</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oni</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koji</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žive</a:t>
                      </a:r>
                      <a:r>
                        <a:rPr lang="en-US" sz="1900" b="0" dirty="0">
                          <a:solidFill>
                            <a:schemeClr val="bg1"/>
                          </a:solidFill>
                          <a:effectLst/>
                          <a:latin typeface="Calibri" panose="020F0502020204030204" pitchFamily="34" charset="0"/>
                          <a:ea typeface="Times New Roman" panose="02020603050405020304" pitchFamily="18" charset="0"/>
                        </a:rPr>
                        <a:t> u </a:t>
                      </a:r>
                      <a:r>
                        <a:rPr lang="en-US" sz="1900" b="0" dirty="0" err="1">
                          <a:solidFill>
                            <a:schemeClr val="bg1"/>
                          </a:solidFill>
                          <a:effectLst/>
                          <a:latin typeface="Calibri" panose="020F0502020204030204" pitchFamily="34" charset="0"/>
                          <a:ea typeface="Times New Roman" panose="02020603050405020304" pitchFamily="18" charset="0"/>
                        </a:rPr>
                        <a:t>ruralnim</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sredinama</a:t>
                      </a:r>
                      <a:r>
                        <a:rPr lang="en-US" sz="1900" b="0" dirty="0">
                          <a:solidFill>
                            <a:schemeClr val="bg1"/>
                          </a:solidFill>
                          <a:effectLst/>
                          <a:latin typeface="Calibri" panose="020F0502020204030204" pitchFamily="34" charset="0"/>
                          <a:ea typeface="Times New Roman" panose="02020603050405020304" pitchFamily="18" charset="0"/>
                        </a:rPr>
                        <a:t> i </a:t>
                      </a:r>
                      <a:r>
                        <a:rPr lang="en-US" sz="1900" b="0" dirty="0" err="1">
                          <a:solidFill>
                            <a:schemeClr val="bg1"/>
                          </a:solidFill>
                          <a:effectLst/>
                          <a:latin typeface="Calibri" panose="020F0502020204030204" pitchFamily="34" charset="0"/>
                          <a:ea typeface="Times New Roman" panose="02020603050405020304" pitchFamily="18" charset="0"/>
                        </a:rPr>
                        <a:t>Centralnoj</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Srbiji</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znatno</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ređe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koriste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kartice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prilikom</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plaćanja</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između</a:t>
                      </a:r>
                      <a:r>
                        <a:rPr lang="en-US" sz="1900" b="0" dirty="0">
                          <a:solidFill>
                            <a:schemeClr val="bg1"/>
                          </a:solidFill>
                          <a:effectLst/>
                          <a:latin typeface="Calibri" panose="020F0502020204030204" pitchFamily="34" charset="0"/>
                          <a:ea typeface="Times New Roman" panose="02020603050405020304" pitchFamily="18" charset="0"/>
                        </a:rPr>
                        <a:t> 85% i 69% </a:t>
                      </a:r>
                      <a:r>
                        <a:rPr lang="en-US" sz="1900" b="0" dirty="0" err="1">
                          <a:solidFill>
                            <a:schemeClr val="bg1"/>
                          </a:solidFill>
                          <a:effectLst/>
                          <a:latin typeface="Calibri" panose="020F0502020204030204" pitchFamily="34" charset="0"/>
                          <a:ea typeface="Times New Roman" panose="02020603050405020304" pitchFamily="18" charset="0"/>
                        </a:rPr>
                        <a:t>njih</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navodi</a:t>
                      </a:r>
                      <a:r>
                        <a:rPr lang="en-US" sz="1900" b="0" dirty="0">
                          <a:solidFill>
                            <a:schemeClr val="bg1"/>
                          </a:solidFill>
                          <a:effectLst/>
                          <a:latin typeface="Calibri" panose="020F0502020204030204" pitchFamily="34" charset="0"/>
                          <a:ea typeface="Times New Roman" panose="02020603050405020304" pitchFamily="18" charset="0"/>
                        </a:rPr>
                        <a:t> da </a:t>
                      </a:r>
                      <a:r>
                        <a:rPr lang="en-US" sz="1900" b="0" dirty="0" err="1">
                          <a:solidFill>
                            <a:schemeClr val="bg1"/>
                          </a:solidFill>
                          <a:effectLst/>
                          <a:latin typeface="Calibri" panose="020F0502020204030204" pitchFamily="34" charset="0"/>
                          <a:ea typeface="Times New Roman" panose="02020603050405020304" pitchFamily="18" charset="0"/>
                        </a:rPr>
                        <a:t>nikada</a:t>
                      </a:r>
                      <a:r>
                        <a:rPr lang="en-US" sz="1900" b="0" dirty="0">
                          <a:solidFill>
                            <a:schemeClr val="bg1"/>
                          </a:solidFill>
                          <a:effectLst/>
                          <a:latin typeface="Calibri" panose="020F0502020204030204" pitchFamily="34" charset="0"/>
                          <a:ea typeface="Times New Roman" panose="02020603050405020304" pitchFamily="18" charset="0"/>
                        </a:rPr>
                        <a:t> ne </a:t>
                      </a:r>
                      <a:r>
                        <a:rPr lang="en-US" sz="1900" b="0" dirty="0" err="1">
                          <a:solidFill>
                            <a:schemeClr val="bg1"/>
                          </a:solidFill>
                          <a:effectLst/>
                          <a:latin typeface="Calibri" panose="020F0502020204030204" pitchFamily="34" charset="0"/>
                          <a:ea typeface="Times New Roman" panose="02020603050405020304" pitchFamily="18" charset="0"/>
                        </a:rPr>
                        <a:t>plaća</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karticom</a:t>
                      </a:r>
                      <a:r>
                        <a:rPr lang="en-US" sz="1900" b="0" dirty="0">
                          <a:solidFill>
                            <a:schemeClr val="bg1"/>
                          </a:solidFill>
                          <a:effectLst/>
                          <a:latin typeface="Calibri" panose="020F0502020204030204" pitchFamily="34" charset="0"/>
                          <a:ea typeface="Times New Roman" panose="02020603050405020304" pitchFamily="18" charset="0"/>
                        </a:rPr>
                        <a:t>). </a:t>
                      </a:r>
                      <a:endParaRPr lang="sr-Latn-RS" sz="1900" b="0" dirty="0">
                        <a:solidFill>
                          <a:schemeClr val="bg1"/>
                        </a:solidFill>
                        <a:effectLst/>
                        <a:latin typeface="Calibri" panose="020F0502020204030204" pitchFamily="34" charset="0"/>
                        <a:ea typeface="Times New Roman" panose="02020603050405020304" pitchFamily="18" charset="0"/>
                      </a:endParaRPr>
                    </a:p>
                    <a:p>
                      <a:pPr marL="285750" indent="-285750" algn="just">
                        <a:spcAft>
                          <a:spcPts val="0"/>
                        </a:spcAft>
                        <a:buFont typeface="Arial" panose="020B0604020202020204" pitchFamily="34" charset="0"/>
                        <a:buChar char="•"/>
                        <a:tabLst>
                          <a:tab pos="457200" algn="l"/>
                        </a:tabLst>
                      </a:pPr>
                      <a:endParaRPr lang="en-US" sz="1900" b="0" dirty="0">
                        <a:solidFill>
                          <a:schemeClr val="bg1"/>
                        </a:solidFill>
                        <a:effectLst/>
                        <a:latin typeface="Calibri" panose="020F0502020204030204" pitchFamily="34" charset="0"/>
                        <a:ea typeface="Times New Roman" panose="02020603050405020304" pitchFamily="18" charset="0"/>
                      </a:endParaRPr>
                    </a:p>
                    <a:p>
                      <a:pPr marL="285750" indent="-285750" algn="just">
                        <a:spcAft>
                          <a:spcPts val="0"/>
                        </a:spcAft>
                        <a:buFont typeface="Arial" panose="020B0604020202020204" pitchFamily="34" charset="0"/>
                        <a:buChar char="•"/>
                        <a:tabLst>
                          <a:tab pos="457200" algn="l"/>
                        </a:tabLst>
                      </a:pPr>
                      <a:r>
                        <a:rPr lang="en-US" sz="1900" b="0" dirty="0">
                          <a:solidFill>
                            <a:schemeClr val="bg1"/>
                          </a:solidFill>
                          <a:effectLst/>
                          <a:latin typeface="Calibri" panose="020F0502020204030204" pitchFamily="34" charset="0"/>
                          <a:ea typeface="Times New Roman" panose="02020603050405020304" pitchFamily="18" charset="0"/>
                        </a:rPr>
                        <a:t>Kao </a:t>
                      </a:r>
                      <a:r>
                        <a:rPr lang="en-US" sz="1900" b="0" dirty="0" err="1">
                          <a:solidFill>
                            <a:schemeClr val="bg1"/>
                          </a:solidFill>
                          <a:effectLst/>
                          <a:latin typeface="Calibri" panose="020F0502020204030204" pitchFamily="34" charset="0"/>
                          <a:ea typeface="Times New Roman" panose="02020603050405020304" pitchFamily="18" charset="0"/>
                        </a:rPr>
                        <a:t>razlog</a:t>
                      </a:r>
                      <a:r>
                        <a:rPr lang="en-US" sz="1900" b="0" dirty="0">
                          <a:solidFill>
                            <a:schemeClr val="bg1"/>
                          </a:solidFill>
                          <a:effectLst/>
                          <a:latin typeface="Calibri" panose="020F0502020204030204" pitchFamily="34" charset="0"/>
                          <a:ea typeface="Times New Roman" panose="02020603050405020304" pitchFamily="18" charset="0"/>
                        </a:rPr>
                        <a:t> za </a:t>
                      </a:r>
                      <a:r>
                        <a:rPr lang="en-US" sz="1900" b="0" dirty="0" err="1">
                          <a:solidFill>
                            <a:schemeClr val="bg1"/>
                          </a:solidFill>
                          <a:effectLst/>
                          <a:latin typeface="Calibri" panose="020F0502020204030204" pitchFamily="34" charset="0"/>
                          <a:ea typeface="Times New Roman" panose="02020603050405020304" pitchFamily="18" charset="0"/>
                        </a:rPr>
                        <a:t>upotrebu</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kartica</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pri</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kupovini</a:t>
                      </a:r>
                      <a:r>
                        <a:rPr lang="en-US" sz="1900" b="0" dirty="0">
                          <a:solidFill>
                            <a:schemeClr val="bg1"/>
                          </a:solidFill>
                          <a:effectLst/>
                          <a:latin typeface="Calibri" panose="020F0502020204030204" pitchFamily="34" charset="0"/>
                          <a:ea typeface="Times New Roman" panose="02020603050405020304" pitchFamily="18" charset="0"/>
                        </a:rPr>
                        <a:t>, 7 od 10 </a:t>
                      </a:r>
                      <a:r>
                        <a:rPr lang="en-US" sz="1900" b="0" dirty="0" err="1">
                          <a:solidFill>
                            <a:schemeClr val="bg1"/>
                          </a:solidFill>
                          <a:effectLst/>
                          <a:latin typeface="Calibri" panose="020F0502020204030204" pitchFamily="34" charset="0"/>
                          <a:ea typeface="Times New Roman" panose="02020603050405020304" pitchFamily="18" charset="0"/>
                        </a:rPr>
                        <a:t>korisnika</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platnih</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kartica</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ističe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lakoću</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plaćanja</a:t>
                      </a:r>
                      <a:r>
                        <a:rPr lang="en-US" sz="1900" b="0" dirty="0">
                          <a:solidFill>
                            <a:schemeClr val="bg1"/>
                          </a:solidFill>
                          <a:effectLst/>
                          <a:latin typeface="Calibri" panose="020F0502020204030204" pitchFamily="34" charset="0"/>
                          <a:ea typeface="Times New Roman" panose="02020603050405020304" pitchFamily="18" charset="0"/>
                        </a:rPr>
                        <a:t> (70%), </a:t>
                      </a:r>
                      <a:r>
                        <a:rPr lang="en-US" sz="1900" b="0" dirty="0" err="1">
                          <a:solidFill>
                            <a:schemeClr val="bg1"/>
                          </a:solidFill>
                          <a:effectLst/>
                          <a:latin typeface="Calibri" panose="020F0502020204030204" pitchFamily="34" charset="0"/>
                          <a:ea typeface="Times New Roman" panose="02020603050405020304" pitchFamily="18" charset="0"/>
                        </a:rPr>
                        <a:t>dok</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blizu</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četvrtine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navodi</a:t>
                      </a:r>
                      <a:r>
                        <a:rPr lang="en-US" sz="1900" b="0" dirty="0">
                          <a:solidFill>
                            <a:schemeClr val="bg1"/>
                          </a:solidFill>
                          <a:effectLst/>
                          <a:latin typeface="Calibri" panose="020F0502020204030204" pitchFamily="34" charset="0"/>
                          <a:ea typeface="Times New Roman" panose="02020603050405020304" pitchFamily="18" charset="0"/>
                        </a:rPr>
                        <a:t> da </a:t>
                      </a:r>
                      <a:r>
                        <a:rPr lang="en-US" sz="1900" b="0" dirty="0" err="1">
                          <a:solidFill>
                            <a:schemeClr val="bg1"/>
                          </a:solidFill>
                          <a:effectLst/>
                          <a:latin typeface="Calibri" panose="020F0502020204030204" pitchFamily="34" charset="0"/>
                          <a:ea typeface="Times New Roman" panose="02020603050405020304" pitchFamily="18" charset="0"/>
                        </a:rPr>
                        <a:t>tako</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mogu</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koristiti</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pogodnost</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plaćanja</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na</a:t>
                      </a:r>
                      <a:r>
                        <a:rPr lang="en-US" sz="1900" b="0" dirty="0">
                          <a:solidFill>
                            <a:schemeClr val="bg1"/>
                          </a:solidFill>
                          <a:effectLst/>
                          <a:latin typeface="Calibri" panose="020F0502020204030204" pitchFamily="34" charset="0"/>
                          <a:ea typeface="Times New Roman" panose="02020603050405020304" pitchFamily="18" charset="0"/>
                        </a:rPr>
                        <a:t> rate </a:t>
                      </a:r>
                      <a:r>
                        <a:rPr lang="en-US" sz="1900" b="0" dirty="0" err="1">
                          <a:solidFill>
                            <a:schemeClr val="bg1"/>
                          </a:solidFill>
                          <a:effectLst/>
                          <a:latin typeface="Calibri" panose="020F0502020204030204" pitchFamily="34" charset="0"/>
                          <a:ea typeface="Times New Roman" panose="02020603050405020304" pitchFamily="18" charset="0"/>
                        </a:rPr>
                        <a:t>ili</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na</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kredit</a:t>
                      </a:r>
                      <a:r>
                        <a:rPr lang="en-US" sz="1900" b="0" dirty="0">
                          <a:solidFill>
                            <a:schemeClr val="bg1"/>
                          </a:solidFill>
                          <a:effectLst/>
                          <a:latin typeface="Calibri" panose="020F0502020204030204" pitchFamily="34" charset="0"/>
                          <a:ea typeface="Times New Roman" panose="02020603050405020304" pitchFamily="18" charset="0"/>
                        </a:rPr>
                        <a:t> (25%). </a:t>
                      </a:r>
                      <a:r>
                        <a:rPr lang="en-US" sz="1900" b="0" dirty="0" err="1">
                          <a:solidFill>
                            <a:schemeClr val="bg1"/>
                          </a:solidFill>
                          <a:effectLst/>
                          <a:latin typeface="Calibri" panose="020F0502020204030204" pitchFamily="34" charset="0"/>
                          <a:ea typeface="Times New Roman" panose="02020603050405020304" pitchFamily="18" charset="0"/>
                        </a:rPr>
                        <a:t>Žene</a:t>
                      </a:r>
                      <a:r>
                        <a:rPr lang="en-US" sz="1900" b="0" dirty="0">
                          <a:solidFill>
                            <a:schemeClr val="bg1"/>
                          </a:solidFill>
                          <a:effectLst/>
                          <a:latin typeface="Calibri" panose="020F0502020204030204" pitchFamily="34" charset="0"/>
                          <a:ea typeface="Times New Roman" panose="02020603050405020304" pitchFamily="18" charset="0"/>
                        </a:rPr>
                        <a:t> u </a:t>
                      </a:r>
                      <a:r>
                        <a:rPr lang="en-US" sz="1900" b="0" dirty="0" err="1">
                          <a:solidFill>
                            <a:schemeClr val="bg1"/>
                          </a:solidFill>
                          <a:effectLst/>
                          <a:latin typeface="Calibri" panose="020F0502020204030204" pitchFamily="34" charset="0"/>
                          <a:ea typeface="Times New Roman" panose="02020603050405020304" pitchFamily="18" charset="0"/>
                        </a:rPr>
                        <a:t>nešto</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većem</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procentu</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navode</a:t>
                      </a:r>
                      <a:r>
                        <a:rPr lang="en-US" sz="1900" b="0" dirty="0">
                          <a:solidFill>
                            <a:schemeClr val="bg1"/>
                          </a:solidFill>
                          <a:effectLst/>
                          <a:latin typeface="Calibri" panose="020F0502020204030204" pitchFamily="34" charset="0"/>
                          <a:ea typeface="Times New Roman" panose="02020603050405020304" pitchFamily="18" charset="0"/>
                        </a:rPr>
                        <a:t> da </a:t>
                      </a:r>
                      <a:r>
                        <a:rPr lang="en-US" sz="1900" b="0" dirty="0" err="1">
                          <a:solidFill>
                            <a:schemeClr val="bg1"/>
                          </a:solidFill>
                          <a:effectLst/>
                          <a:latin typeface="Calibri" panose="020F0502020204030204" pitchFamily="34" charset="0"/>
                          <a:ea typeface="Times New Roman" panose="02020603050405020304" pitchFamily="18" charset="0"/>
                        </a:rPr>
                        <a:t>upotrebljavaju</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kartice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zbog</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mogućnosti</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plaćanja</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na</a:t>
                      </a:r>
                      <a:r>
                        <a:rPr lang="en-US" sz="1900" b="0" dirty="0">
                          <a:solidFill>
                            <a:schemeClr val="bg1"/>
                          </a:solidFill>
                          <a:effectLst/>
                          <a:latin typeface="Calibri" panose="020F0502020204030204" pitchFamily="34" charset="0"/>
                          <a:ea typeface="Times New Roman" panose="02020603050405020304" pitchFamily="18" charset="0"/>
                        </a:rPr>
                        <a:t> rate </a:t>
                      </a:r>
                      <a:r>
                        <a:rPr lang="en-US" sz="1900" b="0" dirty="0" err="1">
                          <a:solidFill>
                            <a:schemeClr val="bg1"/>
                          </a:solidFill>
                          <a:effectLst/>
                          <a:latin typeface="Calibri" panose="020F0502020204030204" pitchFamily="34" charset="0"/>
                          <a:ea typeface="Times New Roman" panose="02020603050405020304" pitchFamily="18" charset="0"/>
                        </a:rPr>
                        <a:t>ili</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na</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kredit</a:t>
                      </a:r>
                      <a:r>
                        <a:rPr lang="en-US" sz="1900" b="0" dirty="0">
                          <a:solidFill>
                            <a:schemeClr val="bg1"/>
                          </a:solidFill>
                          <a:effectLst/>
                          <a:latin typeface="Calibri" panose="020F0502020204030204" pitchFamily="34" charset="0"/>
                          <a:ea typeface="Times New Roman" panose="02020603050405020304" pitchFamily="18" charset="0"/>
                        </a:rPr>
                        <a:t> (30%), </a:t>
                      </a:r>
                      <a:r>
                        <a:rPr lang="en-US" sz="1900" b="0" dirty="0" err="1">
                          <a:solidFill>
                            <a:schemeClr val="bg1"/>
                          </a:solidFill>
                          <a:effectLst/>
                          <a:latin typeface="Calibri" panose="020F0502020204030204" pitchFamily="34" charset="0"/>
                          <a:ea typeface="Times New Roman" panose="02020603050405020304" pitchFamily="18" charset="0"/>
                        </a:rPr>
                        <a:t>mladi</a:t>
                      </a:r>
                      <a:r>
                        <a:rPr lang="en-US" sz="1900" b="0" dirty="0">
                          <a:solidFill>
                            <a:schemeClr val="bg1"/>
                          </a:solidFill>
                          <a:effectLst/>
                          <a:latin typeface="Calibri" panose="020F0502020204030204" pitchFamily="34" charset="0"/>
                          <a:ea typeface="Times New Roman" panose="02020603050405020304" pitchFamily="18" charset="0"/>
                        </a:rPr>
                        <a:t> (18 do 25 </a:t>
                      </a:r>
                      <a:r>
                        <a:rPr lang="en-US" sz="1900" b="0" dirty="0" err="1">
                          <a:solidFill>
                            <a:schemeClr val="bg1"/>
                          </a:solidFill>
                          <a:effectLst/>
                          <a:latin typeface="Calibri" panose="020F0502020204030204" pitchFamily="34" charset="0"/>
                          <a:ea typeface="Times New Roman" panose="02020603050405020304" pitchFamily="18" charset="0"/>
                        </a:rPr>
                        <a:t>godina</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nešto</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češće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navode</a:t>
                      </a:r>
                      <a:r>
                        <a:rPr lang="en-US" sz="1900" b="0" dirty="0">
                          <a:solidFill>
                            <a:schemeClr val="bg1"/>
                          </a:solidFill>
                          <a:effectLst/>
                          <a:latin typeface="Calibri" panose="020F0502020204030204" pitchFamily="34" charset="0"/>
                          <a:ea typeface="Times New Roman" panose="02020603050405020304" pitchFamily="18" charset="0"/>
                        </a:rPr>
                        <a:t> da </a:t>
                      </a:r>
                      <a:r>
                        <a:rPr lang="en-US" sz="1900" b="0" dirty="0" err="1">
                          <a:solidFill>
                            <a:schemeClr val="bg1"/>
                          </a:solidFill>
                          <a:effectLst/>
                          <a:latin typeface="Calibri" panose="020F0502020204030204" pitchFamily="34" charset="0"/>
                          <a:ea typeface="Times New Roman" panose="02020603050405020304" pitchFamily="18" charset="0"/>
                        </a:rPr>
                        <a:t>im</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kartica</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omogućava</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plaćanje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preko</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interneta</a:t>
                      </a:r>
                      <a:r>
                        <a:rPr lang="en-US" sz="1900" b="0" dirty="0">
                          <a:solidFill>
                            <a:schemeClr val="bg1"/>
                          </a:solidFill>
                          <a:effectLst/>
                          <a:latin typeface="Calibri" panose="020F0502020204030204" pitchFamily="34" charset="0"/>
                          <a:ea typeface="Times New Roman" panose="02020603050405020304" pitchFamily="18" charset="0"/>
                        </a:rPr>
                        <a:t> (20%), a </a:t>
                      </a:r>
                      <a:r>
                        <a:rPr lang="en-US" sz="1900" b="0" dirty="0" err="1">
                          <a:solidFill>
                            <a:schemeClr val="bg1"/>
                          </a:solidFill>
                          <a:effectLst/>
                          <a:latin typeface="Calibri" panose="020F0502020204030204" pitchFamily="34" charset="0"/>
                          <a:ea typeface="Times New Roman" panose="02020603050405020304" pitchFamily="18" charset="0"/>
                        </a:rPr>
                        <a:t>stariji</a:t>
                      </a:r>
                      <a:r>
                        <a:rPr lang="en-US" sz="1900" b="0" dirty="0">
                          <a:solidFill>
                            <a:schemeClr val="bg1"/>
                          </a:solidFill>
                          <a:effectLst/>
                          <a:latin typeface="Calibri" panose="020F0502020204030204" pitchFamily="34" charset="0"/>
                          <a:ea typeface="Times New Roman" panose="02020603050405020304" pitchFamily="18" charset="0"/>
                        </a:rPr>
                        <a:t> (45 do 60 </a:t>
                      </a:r>
                      <a:r>
                        <a:rPr lang="en-US" sz="1900" b="0" dirty="0" err="1">
                          <a:solidFill>
                            <a:schemeClr val="bg1"/>
                          </a:solidFill>
                          <a:effectLst/>
                          <a:latin typeface="Calibri" panose="020F0502020204030204" pitchFamily="34" charset="0"/>
                          <a:ea typeface="Times New Roman" panose="02020603050405020304" pitchFamily="18" charset="0"/>
                        </a:rPr>
                        <a:t>godina</a:t>
                      </a:r>
                      <a:r>
                        <a:rPr lang="en-US" sz="1900" b="0" dirty="0">
                          <a:solidFill>
                            <a:schemeClr val="bg1"/>
                          </a:solidFill>
                          <a:effectLst/>
                          <a:latin typeface="Calibri" panose="020F0502020204030204" pitchFamily="34" charset="0"/>
                          <a:ea typeface="Times New Roman" panose="02020603050405020304" pitchFamily="18" charset="0"/>
                        </a:rPr>
                        <a:t>) da </a:t>
                      </a:r>
                      <a:r>
                        <a:rPr lang="en-US" sz="1900" b="0" dirty="0" err="1">
                          <a:solidFill>
                            <a:schemeClr val="bg1"/>
                          </a:solidFill>
                          <a:effectLst/>
                          <a:latin typeface="Calibri" panose="020F0502020204030204" pitchFamily="34" charset="0"/>
                          <a:ea typeface="Times New Roman" panose="02020603050405020304" pitchFamily="18" charset="0"/>
                        </a:rPr>
                        <a:t>plaćaju</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karticom</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kada</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nemaju</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dovoljno</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keš</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novca</a:t>
                      </a:r>
                      <a:r>
                        <a:rPr lang="en-US" sz="1900" b="0" dirty="0">
                          <a:solidFill>
                            <a:schemeClr val="bg1"/>
                          </a:solidFill>
                          <a:effectLst/>
                          <a:latin typeface="Calibri" panose="020F0502020204030204" pitchFamily="34" charset="0"/>
                          <a:ea typeface="Times New Roman" panose="02020603050405020304" pitchFamily="18" charset="0"/>
                        </a:rPr>
                        <a:t> (10%). </a:t>
                      </a:r>
                      <a:endParaRPr lang="sr-Latn-RS" sz="1900" b="0" dirty="0">
                        <a:solidFill>
                          <a:schemeClr val="bg1"/>
                        </a:solidFill>
                        <a:effectLst/>
                        <a:latin typeface="Calibri" panose="020F0502020204030204" pitchFamily="34" charset="0"/>
                        <a:ea typeface="Times New Roman" panose="02020603050405020304" pitchFamily="18" charset="0"/>
                      </a:endParaRPr>
                    </a:p>
                    <a:p>
                      <a:pPr marL="285750" indent="-285750" algn="just">
                        <a:spcAft>
                          <a:spcPts val="0"/>
                        </a:spcAft>
                        <a:buFont typeface="Arial" panose="020B0604020202020204" pitchFamily="34" charset="0"/>
                        <a:buChar char="•"/>
                        <a:tabLst>
                          <a:tab pos="457200" algn="l"/>
                        </a:tabLst>
                      </a:pPr>
                      <a:endParaRPr lang="en-US" sz="1900" b="0" dirty="0">
                        <a:solidFill>
                          <a:schemeClr val="bg1"/>
                        </a:solidFill>
                        <a:effectLst/>
                        <a:latin typeface="Calibri" panose="020F0502020204030204" pitchFamily="34" charset="0"/>
                        <a:ea typeface="Times New Roman" panose="02020603050405020304" pitchFamily="18" charset="0"/>
                      </a:endParaRPr>
                    </a:p>
                    <a:p>
                      <a:pPr marL="285750" indent="-285750" algn="just">
                        <a:spcAft>
                          <a:spcPts val="0"/>
                        </a:spcAft>
                        <a:buFont typeface="Arial" panose="020B0604020202020204" pitchFamily="34" charset="0"/>
                        <a:buChar char="•"/>
                        <a:tabLst>
                          <a:tab pos="457200" algn="l"/>
                        </a:tabLst>
                      </a:pPr>
                      <a:r>
                        <a:rPr lang="en-US" sz="1900" b="0" dirty="0">
                          <a:solidFill>
                            <a:schemeClr val="bg1"/>
                          </a:solidFill>
                          <a:effectLst/>
                          <a:latin typeface="Calibri" panose="020F0502020204030204" pitchFamily="34" charset="0"/>
                          <a:ea typeface="Times New Roman" panose="02020603050405020304" pitchFamily="18" charset="0"/>
                        </a:rPr>
                        <a:t>S </a:t>
                      </a:r>
                      <a:r>
                        <a:rPr lang="en-US" sz="1900" b="0" dirty="0" err="1">
                          <a:solidFill>
                            <a:schemeClr val="bg1"/>
                          </a:solidFill>
                          <a:effectLst/>
                          <a:latin typeface="Calibri" panose="020F0502020204030204" pitchFamily="34" charset="0"/>
                          <a:ea typeface="Times New Roman" panose="02020603050405020304" pitchFamily="18" charset="0"/>
                        </a:rPr>
                        <a:t>druge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strane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neposedovanje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računa</a:t>
                      </a:r>
                      <a:r>
                        <a:rPr lang="en-US" sz="1900" b="0" dirty="0">
                          <a:solidFill>
                            <a:schemeClr val="bg1"/>
                          </a:solidFill>
                          <a:effectLst/>
                          <a:latin typeface="Calibri" panose="020F0502020204030204" pitchFamily="34" charset="0"/>
                          <a:ea typeface="Times New Roman" panose="02020603050405020304" pitchFamily="18" charset="0"/>
                        </a:rPr>
                        <a:t> u </a:t>
                      </a:r>
                      <a:r>
                        <a:rPr lang="en-US" sz="1900" b="0" dirty="0" err="1">
                          <a:solidFill>
                            <a:schemeClr val="bg1"/>
                          </a:solidFill>
                          <a:effectLst/>
                          <a:latin typeface="Calibri" panose="020F0502020204030204" pitchFamily="34" charset="0"/>
                          <a:ea typeface="Times New Roman" panose="02020603050405020304" pitchFamily="18" charset="0"/>
                        </a:rPr>
                        <a:t>banci</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kao</a:t>
                      </a:r>
                      <a:r>
                        <a:rPr lang="en-US" sz="1900" b="0" dirty="0">
                          <a:solidFill>
                            <a:schemeClr val="bg1"/>
                          </a:solidFill>
                          <a:effectLst/>
                          <a:latin typeface="Calibri" panose="020F0502020204030204" pitchFamily="34" charset="0"/>
                          <a:ea typeface="Times New Roman" panose="02020603050405020304" pitchFamily="18" charset="0"/>
                        </a:rPr>
                        <a:t> i </a:t>
                      </a:r>
                      <a:r>
                        <a:rPr lang="en-US" sz="1900" b="0" dirty="0" err="1">
                          <a:solidFill>
                            <a:schemeClr val="bg1"/>
                          </a:solidFill>
                          <a:effectLst/>
                          <a:latin typeface="Calibri" panose="020F0502020204030204" pitchFamily="34" charset="0"/>
                          <a:ea typeface="Times New Roman" panose="02020603050405020304" pitchFamily="18" charset="0"/>
                        </a:rPr>
                        <a:t>strah</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zbog</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nedovoljne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bezbednosti</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navode</a:t>
                      </a:r>
                      <a:r>
                        <a:rPr lang="en-US" sz="1900" b="0" dirty="0">
                          <a:solidFill>
                            <a:schemeClr val="bg1"/>
                          </a:solidFill>
                          <a:effectLst/>
                          <a:latin typeface="Calibri" panose="020F0502020204030204" pitchFamily="34" charset="0"/>
                          <a:ea typeface="Times New Roman" panose="02020603050405020304" pitchFamily="18" charset="0"/>
                        </a:rPr>
                        <a:t> se </a:t>
                      </a:r>
                      <a:r>
                        <a:rPr lang="en-US" sz="1900" b="0" dirty="0" err="1">
                          <a:solidFill>
                            <a:schemeClr val="bg1"/>
                          </a:solidFill>
                          <a:effectLst/>
                          <a:latin typeface="Calibri" panose="020F0502020204030204" pitchFamily="34" charset="0"/>
                          <a:ea typeface="Times New Roman" panose="02020603050405020304" pitchFamily="18" charset="0"/>
                        </a:rPr>
                        <a:t>kao</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glavni</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razlozi</a:t>
                      </a:r>
                      <a:r>
                        <a:rPr lang="en-US" sz="1900" b="0" dirty="0">
                          <a:solidFill>
                            <a:schemeClr val="bg1"/>
                          </a:solidFill>
                          <a:effectLst/>
                          <a:latin typeface="Calibri" panose="020F0502020204030204" pitchFamily="34" charset="0"/>
                          <a:ea typeface="Times New Roman" panose="02020603050405020304" pitchFamily="18" charset="0"/>
                        </a:rPr>
                        <a:t> za </a:t>
                      </a:r>
                      <a:r>
                        <a:rPr lang="en-US" sz="1900" b="0" dirty="0" err="1">
                          <a:solidFill>
                            <a:schemeClr val="bg1"/>
                          </a:solidFill>
                          <a:effectLst/>
                          <a:latin typeface="Calibri" panose="020F0502020204030204" pitchFamily="34" charset="0"/>
                          <a:ea typeface="Times New Roman" panose="02020603050405020304" pitchFamily="18" charset="0"/>
                        </a:rPr>
                        <a:t>nekorišćenje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kartice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prilikom</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plaćanja</a:t>
                      </a:r>
                      <a:r>
                        <a:rPr lang="en-US" sz="1900" b="0" dirty="0">
                          <a:solidFill>
                            <a:schemeClr val="bg1"/>
                          </a:solidFill>
                          <a:effectLst/>
                          <a:latin typeface="Calibri" panose="020F0502020204030204" pitchFamily="34" charset="0"/>
                          <a:ea typeface="Times New Roman" panose="02020603050405020304" pitchFamily="18" charset="0"/>
                        </a:rPr>
                        <a:t> (37% i 22% </a:t>
                      </a:r>
                      <a:r>
                        <a:rPr lang="en-US" sz="1900" b="0" dirty="0" err="1">
                          <a:solidFill>
                            <a:schemeClr val="bg1"/>
                          </a:solidFill>
                          <a:effectLst/>
                          <a:latin typeface="Calibri" panose="020F0502020204030204" pitchFamily="34" charset="0"/>
                          <a:ea typeface="Times New Roman" panose="02020603050405020304" pitchFamily="18" charset="0"/>
                        </a:rPr>
                        <a:t>nekorisnika</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respektivno</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Primetno</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je</a:t>
                      </a:r>
                      <a:r>
                        <a:rPr lang="en-US" sz="1900" b="0" dirty="0">
                          <a:solidFill>
                            <a:schemeClr val="bg1"/>
                          </a:solidFill>
                          <a:effectLst/>
                          <a:latin typeface="Calibri" panose="020F0502020204030204" pitchFamily="34" charset="0"/>
                          <a:ea typeface="Times New Roman" panose="02020603050405020304" pitchFamily="18" charset="0"/>
                        </a:rPr>
                        <a:t> da </a:t>
                      </a:r>
                      <a:r>
                        <a:rPr lang="en-US" sz="1900" b="0" dirty="0" err="1">
                          <a:solidFill>
                            <a:schemeClr val="bg1"/>
                          </a:solidFill>
                          <a:effectLst/>
                          <a:latin typeface="Calibri" panose="020F0502020204030204" pitchFamily="34" charset="0"/>
                          <a:ea typeface="Times New Roman" panose="02020603050405020304" pitchFamily="18" charset="0"/>
                        </a:rPr>
                        <a:t>procenat</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onih</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koji</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navode</a:t>
                      </a:r>
                      <a:r>
                        <a:rPr lang="en-US" sz="1900" b="0" dirty="0">
                          <a:solidFill>
                            <a:schemeClr val="bg1"/>
                          </a:solidFill>
                          <a:effectLst/>
                          <a:latin typeface="Calibri" panose="020F0502020204030204" pitchFamily="34" charset="0"/>
                          <a:ea typeface="Times New Roman" panose="02020603050405020304" pitchFamily="18" charset="0"/>
                        </a:rPr>
                        <a:t> da ne </a:t>
                      </a:r>
                      <a:r>
                        <a:rPr lang="en-US" sz="1900" b="0" dirty="0" err="1">
                          <a:solidFill>
                            <a:schemeClr val="bg1"/>
                          </a:solidFill>
                          <a:effectLst/>
                          <a:latin typeface="Calibri" panose="020F0502020204030204" pitchFamily="34" charset="0"/>
                          <a:ea typeface="Times New Roman" panose="02020603050405020304" pitchFamily="18" charset="0"/>
                        </a:rPr>
                        <a:t>plaćaju</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karticama</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jer</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nemaju</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račun</a:t>
                      </a:r>
                      <a:r>
                        <a:rPr lang="en-US" sz="1900" b="0" dirty="0">
                          <a:solidFill>
                            <a:schemeClr val="bg1"/>
                          </a:solidFill>
                          <a:effectLst/>
                          <a:latin typeface="Calibri" panose="020F0502020204030204" pitchFamily="34" charset="0"/>
                          <a:ea typeface="Times New Roman" panose="02020603050405020304" pitchFamily="18" charset="0"/>
                        </a:rPr>
                        <a:t> u </a:t>
                      </a:r>
                      <a:r>
                        <a:rPr lang="en-US" sz="1900" b="0" dirty="0" err="1">
                          <a:solidFill>
                            <a:schemeClr val="bg1"/>
                          </a:solidFill>
                          <a:effectLst/>
                          <a:latin typeface="Calibri" panose="020F0502020204030204" pitchFamily="34" charset="0"/>
                          <a:ea typeface="Times New Roman" panose="02020603050405020304" pitchFamily="18" charset="0"/>
                        </a:rPr>
                        <a:t>banci</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raste</a:t>
                      </a:r>
                      <a:r>
                        <a:rPr lang="en-US" sz="1900" b="0" dirty="0">
                          <a:solidFill>
                            <a:schemeClr val="bg1"/>
                          </a:solidFill>
                          <a:effectLst/>
                          <a:latin typeface="Calibri" panose="020F0502020204030204" pitchFamily="34" charset="0"/>
                          <a:ea typeface="Times New Roman" panose="02020603050405020304" pitchFamily="18" charset="0"/>
                        </a:rPr>
                        <a:t> do 79% </a:t>
                      </a:r>
                      <a:r>
                        <a:rPr lang="en-US" sz="1900" b="0" dirty="0" err="1">
                          <a:solidFill>
                            <a:schemeClr val="bg1"/>
                          </a:solidFill>
                          <a:effectLst/>
                          <a:latin typeface="Calibri" panose="020F0502020204030204" pitchFamily="34" charset="0"/>
                          <a:ea typeface="Times New Roman" panose="02020603050405020304" pitchFamily="18" charset="0"/>
                        </a:rPr>
                        <a:t>među</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građanima</a:t>
                      </a:r>
                      <a:r>
                        <a:rPr lang="en-US" sz="1900" b="0" dirty="0">
                          <a:solidFill>
                            <a:schemeClr val="bg1"/>
                          </a:solidFill>
                          <a:effectLst/>
                          <a:latin typeface="Calibri" panose="020F0502020204030204" pitchFamily="34" charset="0"/>
                          <a:ea typeface="Times New Roman" panose="02020603050405020304" pitchFamily="18" charset="0"/>
                        </a:rPr>
                        <a:t> bez </a:t>
                      </a:r>
                      <a:r>
                        <a:rPr lang="en-US" sz="1900" b="0" dirty="0" err="1">
                          <a:solidFill>
                            <a:schemeClr val="bg1"/>
                          </a:solidFill>
                          <a:effectLst/>
                          <a:latin typeface="Calibri" panose="020F0502020204030204" pitchFamily="34" charset="0"/>
                          <a:ea typeface="Times New Roman" panose="02020603050405020304" pitchFamily="18" charset="0"/>
                        </a:rPr>
                        <a:t>sopstvenih</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mesečnih</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prihoda</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Takođe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ovaj</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razlog</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češće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navode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oni</a:t>
                      </a:r>
                      <a:r>
                        <a:rPr lang="en-US" sz="1900" b="0" dirty="0">
                          <a:solidFill>
                            <a:schemeClr val="bg1"/>
                          </a:solidFill>
                          <a:effectLst/>
                          <a:latin typeface="Calibri" panose="020F0502020204030204" pitchFamily="34" charset="0"/>
                          <a:ea typeface="Times New Roman" panose="02020603050405020304" pitchFamily="18" charset="0"/>
                        </a:rPr>
                        <a:t> do 30 </a:t>
                      </a:r>
                      <a:r>
                        <a:rPr lang="en-US" sz="1900" b="0" dirty="0" err="1">
                          <a:solidFill>
                            <a:schemeClr val="bg1"/>
                          </a:solidFill>
                          <a:effectLst/>
                          <a:latin typeface="Calibri" panose="020F0502020204030204" pitchFamily="34" charset="0"/>
                          <a:ea typeface="Times New Roman" panose="02020603050405020304" pitchFamily="18" charset="0"/>
                        </a:rPr>
                        <a:t>godina</a:t>
                      </a:r>
                      <a:r>
                        <a:rPr lang="en-US" sz="1900" b="0" dirty="0">
                          <a:solidFill>
                            <a:schemeClr val="bg1"/>
                          </a:solidFill>
                          <a:effectLst/>
                          <a:latin typeface="Calibri" panose="020F0502020204030204" pitchFamily="34" charset="0"/>
                          <a:ea typeface="Times New Roman" panose="02020603050405020304" pitchFamily="18" charset="0"/>
                        </a:rPr>
                        <a:t> (70%), </a:t>
                      </a:r>
                      <a:r>
                        <a:rPr lang="en-US" sz="1900" b="0" dirty="0" err="1">
                          <a:solidFill>
                            <a:schemeClr val="bg1"/>
                          </a:solidFill>
                          <a:effectLst/>
                          <a:latin typeface="Calibri" panose="020F0502020204030204" pitchFamily="34" charset="0"/>
                          <a:ea typeface="Times New Roman" panose="02020603050405020304" pitchFamily="18" charset="0"/>
                        </a:rPr>
                        <a:t>kao</a:t>
                      </a:r>
                      <a:r>
                        <a:rPr lang="en-US" sz="1900" b="0" dirty="0">
                          <a:solidFill>
                            <a:schemeClr val="bg1"/>
                          </a:solidFill>
                          <a:effectLst/>
                          <a:latin typeface="Calibri" panose="020F0502020204030204" pitchFamily="34" charset="0"/>
                          <a:ea typeface="Times New Roman" panose="02020603050405020304" pitchFamily="18" charset="0"/>
                        </a:rPr>
                        <a:t> i </a:t>
                      </a:r>
                      <a:r>
                        <a:rPr lang="en-US" sz="1900" b="0" dirty="0" err="1">
                          <a:solidFill>
                            <a:schemeClr val="bg1"/>
                          </a:solidFill>
                          <a:effectLst/>
                          <a:latin typeface="Calibri" panose="020F0502020204030204" pitchFamily="34" charset="0"/>
                          <a:ea typeface="Times New Roman" panose="02020603050405020304" pitchFamily="18" charset="0"/>
                        </a:rPr>
                        <a:t>oni</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koji</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žive</a:t>
                      </a:r>
                      <a:r>
                        <a:rPr lang="en-US" sz="1900" b="0" dirty="0">
                          <a:solidFill>
                            <a:schemeClr val="bg1"/>
                          </a:solidFill>
                          <a:effectLst/>
                          <a:latin typeface="Calibri" panose="020F0502020204030204" pitchFamily="34" charset="0"/>
                          <a:ea typeface="Times New Roman" panose="02020603050405020304" pitchFamily="18" charset="0"/>
                        </a:rPr>
                        <a:t> u </a:t>
                      </a:r>
                      <a:r>
                        <a:rPr lang="en-US" sz="1900" b="0" dirty="0" err="1">
                          <a:solidFill>
                            <a:schemeClr val="bg1"/>
                          </a:solidFill>
                          <a:effectLst/>
                          <a:latin typeface="Calibri" panose="020F0502020204030204" pitchFamily="34" charset="0"/>
                          <a:ea typeface="Times New Roman" panose="02020603050405020304" pitchFamily="18" charset="0"/>
                        </a:rPr>
                        <a:t>ruralnim</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sredinama</a:t>
                      </a:r>
                      <a:r>
                        <a:rPr lang="en-US" sz="1900" b="0" dirty="0">
                          <a:solidFill>
                            <a:schemeClr val="bg1"/>
                          </a:solidFill>
                          <a:effectLst/>
                          <a:latin typeface="Calibri" panose="020F0502020204030204" pitchFamily="34" charset="0"/>
                          <a:ea typeface="Times New Roman" panose="02020603050405020304" pitchFamily="18" charset="0"/>
                        </a:rPr>
                        <a:t> (45%). S </a:t>
                      </a:r>
                      <a:r>
                        <a:rPr lang="en-US" sz="1900" b="0" dirty="0" err="1">
                          <a:solidFill>
                            <a:schemeClr val="bg1"/>
                          </a:solidFill>
                          <a:effectLst/>
                          <a:latin typeface="Calibri" panose="020F0502020204030204" pitchFamily="34" charset="0"/>
                          <a:ea typeface="Times New Roman" panose="02020603050405020304" pitchFamily="18" charset="0"/>
                        </a:rPr>
                        <a:t>druge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strane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građani</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preko</a:t>
                      </a:r>
                      <a:r>
                        <a:rPr lang="en-US" sz="1900" b="0" dirty="0">
                          <a:solidFill>
                            <a:schemeClr val="bg1"/>
                          </a:solidFill>
                          <a:effectLst/>
                          <a:latin typeface="Calibri" panose="020F0502020204030204" pitchFamily="34" charset="0"/>
                          <a:ea typeface="Times New Roman" panose="02020603050405020304" pitchFamily="18" charset="0"/>
                        </a:rPr>
                        <a:t> 60 </a:t>
                      </a:r>
                      <a:r>
                        <a:rPr lang="en-US" sz="1900" b="0" dirty="0" err="1">
                          <a:solidFill>
                            <a:schemeClr val="bg1"/>
                          </a:solidFill>
                          <a:effectLst/>
                          <a:latin typeface="Calibri" panose="020F0502020204030204" pitchFamily="34" charset="0"/>
                          <a:ea typeface="Times New Roman" panose="02020603050405020304" pitchFamily="18" charset="0"/>
                        </a:rPr>
                        <a:t>godina</a:t>
                      </a:r>
                      <a:r>
                        <a:rPr lang="en-US" sz="1900" b="0" dirty="0">
                          <a:solidFill>
                            <a:schemeClr val="bg1"/>
                          </a:solidFill>
                          <a:effectLst/>
                          <a:latin typeface="Calibri" panose="020F0502020204030204" pitchFamily="34" charset="0"/>
                          <a:ea typeface="Times New Roman" panose="02020603050405020304" pitchFamily="18" charset="0"/>
                        </a:rPr>
                        <a:t> (32%), </a:t>
                      </a:r>
                      <a:r>
                        <a:rPr lang="en-US" sz="1900" b="0" dirty="0" err="1">
                          <a:solidFill>
                            <a:schemeClr val="bg1"/>
                          </a:solidFill>
                          <a:effectLst/>
                          <a:latin typeface="Calibri" panose="020F0502020204030204" pitchFamily="34" charset="0"/>
                          <a:ea typeface="Times New Roman" panose="02020603050405020304" pitchFamily="18" charset="0"/>
                        </a:rPr>
                        <a:t>kao</a:t>
                      </a:r>
                      <a:r>
                        <a:rPr lang="en-US" sz="1900" b="0" dirty="0">
                          <a:solidFill>
                            <a:schemeClr val="bg1"/>
                          </a:solidFill>
                          <a:effectLst/>
                          <a:latin typeface="Calibri" panose="020F0502020204030204" pitchFamily="34" charset="0"/>
                          <a:ea typeface="Times New Roman" panose="02020603050405020304" pitchFamily="18" charset="0"/>
                        </a:rPr>
                        <a:t> i </a:t>
                      </a:r>
                      <a:r>
                        <a:rPr lang="en-US" sz="1900" b="0" dirty="0" err="1">
                          <a:solidFill>
                            <a:schemeClr val="bg1"/>
                          </a:solidFill>
                          <a:effectLst/>
                          <a:latin typeface="Calibri" panose="020F0502020204030204" pitchFamily="34" charset="0"/>
                          <a:ea typeface="Times New Roman" panose="02020603050405020304" pitchFamily="18" charset="0"/>
                        </a:rPr>
                        <a:t>oni</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iz</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Beograda</a:t>
                      </a:r>
                      <a:r>
                        <a:rPr lang="en-US" sz="1900" b="0" dirty="0">
                          <a:solidFill>
                            <a:schemeClr val="bg1"/>
                          </a:solidFill>
                          <a:effectLst/>
                          <a:latin typeface="Calibri" panose="020F0502020204030204" pitchFamily="34" charset="0"/>
                          <a:ea typeface="Times New Roman" panose="02020603050405020304" pitchFamily="18" charset="0"/>
                        </a:rPr>
                        <a:t> (35%) </a:t>
                      </a:r>
                      <a:r>
                        <a:rPr lang="en-US" sz="1900" b="0" dirty="0" err="1">
                          <a:solidFill>
                            <a:schemeClr val="bg1"/>
                          </a:solidFill>
                          <a:effectLst/>
                          <a:latin typeface="Calibri" panose="020F0502020204030204" pitchFamily="34" charset="0"/>
                          <a:ea typeface="Times New Roman" panose="02020603050405020304" pitchFamily="18" charset="0"/>
                        </a:rPr>
                        <a:t>češće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navode</a:t>
                      </a:r>
                      <a:r>
                        <a:rPr lang="en-US" sz="1900" b="0" dirty="0">
                          <a:solidFill>
                            <a:schemeClr val="bg1"/>
                          </a:solidFill>
                          <a:effectLst/>
                          <a:latin typeface="Calibri" panose="020F0502020204030204" pitchFamily="34" charset="0"/>
                          <a:ea typeface="Times New Roman" panose="02020603050405020304" pitchFamily="18" charset="0"/>
                        </a:rPr>
                        <a:t> da ne </a:t>
                      </a:r>
                      <a:r>
                        <a:rPr lang="en-US" sz="1900" b="0" dirty="0" err="1">
                          <a:solidFill>
                            <a:schemeClr val="bg1"/>
                          </a:solidFill>
                          <a:effectLst/>
                          <a:latin typeface="Calibri" panose="020F0502020204030204" pitchFamily="34" charset="0"/>
                          <a:ea typeface="Times New Roman" panose="02020603050405020304" pitchFamily="18" charset="0"/>
                        </a:rPr>
                        <a:t>plaćaju</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karticama</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jer</a:t>
                      </a:r>
                      <a:r>
                        <a:rPr lang="en-US" sz="1900" b="0" dirty="0">
                          <a:solidFill>
                            <a:schemeClr val="bg1"/>
                          </a:solidFill>
                          <a:effectLst/>
                          <a:latin typeface="Calibri" panose="020F0502020204030204" pitchFamily="34" charset="0"/>
                          <a:ea typeface="Times New Roman" panose="02020603050405020304" pitchFamily="18" charset="0"/>
                        </a:rPr>
                        <a:t> se </a:t>
                      </a:r>
                      <a:r>
                        <a:rPr lang="en-US" sz="1900" b="0" dirty="0" err="1">
                          <a:solidFill>
                            <a:schemeClr val="bg1"/>
                          </a:solidFill>
                          <a:effectLst/>
                          <a:latin typeface="Calibri" panose="020F0502020204030204" pitchFamily="34" charset="0"/>
                          <a:ea typeface="Times New Roman" panose="02020603050405020304" pitchFamily="18" charset="0"/>
                        </a:rPr>
                        <a:t>plaše</a:t>
                      </a:r>
                      <a:r>
                        <a:rPr lang="en-US" sz="1900" b="0" dirty="0">
                          <a:solidFill>
                            <a:schemeClr val="bg1"/>
                          </a:solidFill>
                          <a:effectLst/>
                          <a:latin typeface="Calibri" panose="020F0502020204030204" pitchFamily="34" charset="0"/>
                          <a:ea typeface="Times New Roman" panose="02020603050405020304" pitchFamily="18" charset="0"/>
                        </a:rPr>
                        <a:t> da to </a:t>
                      </a:r>
                      <a:r>
                        <a:rPr lang="en-US" sz="1900" b="0" dirty="0" err="1">
                          <a:solidFill>
                            <a:schemeClr val="bg1"/>
                          </a:solidFill>
                          <a:effectLst/>
                          <a:latin typeface="Calibri" panose="020F0502020204030204" pitchFamily="34" charset="0"/>
                          <a:ea typeface="Times New Roman" panose="02020603050405020304" pitchFamily="18" charset="0"/>
                        </a:rPr>
                        <a:t>nije</a:t>
                      </a:r>
                      <a:r>
                        <a:rPr lang="en-US" sz="1900" b="0" dirty="0">
                          <a:solidFill>
                            <a:schemeClr val="bg1"/>
                          </a:solidFill>
                          <a:effectLst/>
                          <a:latin typeface="Calibri" panose="020F0502020204030204" pitchFamily="34" charset="0"/>
                          <a:ea typeface="Times New Roman" panose="02020603050405020304" pitchFamily="18" charset="0"/>
                        </a:rPr>
                        <a:t> </a:t>
                      </a:r>
                      <a:r>
                        <a:rPr lang="en-US" sz="1900" b="0" dirty="0" err="1">
                          <a:solidFill>
                            <a:schemeClr val="bg1"/>
                          </a:solidFill>
                          <a:effectLst/>
                          <a:latin typeface="Calibri" panose="020F0502020204030204" pitchFamily="34" charset="0"/>
                          <a:ea typeface="Times New Roman" panose="02020603050405020304" pitchFamily="18" charset="0"/>
                        </a:rPr>
                        <a:t>bezbedno</a:t>
                      </a:r>
                      <a:r>
                        <a:rPr lang="en-US" sz="1900" b="0" dirty="0">
                          <a:solidFill>
                            <a:schemeClr val="bg1"/>
                          </a:solidFill>
                          <a:effectLst/>
                          <a:latin typeface="Calibri" panose="020F0502020204030204" pitchFamily="34" charset="0"/>
                          <a:ea typeface="Times New Roman" panose="02020603050405020304" pitchFamily="18" charset="0"/>
                        </a:rPr>
                        <a:t>.</a:t>
                      </a:r>
                    </a:p>
                  </a:txBody>
                  <a:tcPr marL="144000" marR="144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a16="http://schemas.microsoft.com/office/drawing/2014/main" xmlns="" val="1134639749"/>
                  </a:ext>
                </a:extLst>
              </a:tr>
            </a:tbl>
          </a:graphicData>
        </a:graphic>
      </p:graphicFrame>
    </p:spTree>
    <p:extLst>
      <p:ext uri="{BB962C8B-B14F-4D97-AF65-F5344CB8AC3E}">
        <p14:creationId xmlns:p14="http://schemas.microsoft.com/office/powerpoint/2010/main" val="190962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8344" y="494969"/>
            <a:ext cx="11428352" cy="598488"/>
          </a:xfrm>
        </p:spPr>
        <p:txBody>
          <a:bodyPr/>
          <a:lstStyle/>
          <a:p>
            <a:pPr algn="l"/>
            <a:r>
              <a:rPr lang="sr-Latn-CS" dirty="0"/>
              <a:t>Ključni nalazi – </a:t>
            </a:r>
            <a:r>
              <a:rPr lang="pl-PL" dirty="0"/>
              <a:t>nagradna igra „Uzmi račun i pobedi“</a:t>
            </a:r>
            <a:endParaRPr lang="en-GB" dirty="0"/>
          </a:p>
        </p:txBody>
      </p:sp>
      <p:graphicFrame>
        <p:nvGraphicFramePr>
          <p:cNvPr id="19" name="Table 18">
            <a:extLst>
              <a:ext uri="{FF2B5EF4-FFF2-40B4-BE49-F238E27FC236}">
                <a16:creationId xmlns:a16="http://schemas.microsoft.com/office/drawing/2014/main" xmlns="" id="{6B3ABD8C-CADD-42F9-835B-4330EB2CCEB9}"/>
              </a:ext>
            </a:extLst>
          </p:cNvPr>
          <p:cNvGraphicFramePr>
            <a:graphicFrameLocks noGrp="1"/>
          </p:cNvGraphicFramePr>
          <p:nvPr>
            <p:extLst>
              <p:ext uri="{D42A27DB-BD31-4B8C-83A1-F6EECF244321}">
                <p14:modId xmlns:p14="http://schemas.microsoft.com/office/powerpoint/2010/main" val="486167861"/>
              </p:ext>
            </p:extLst>
          </p:nvPr>
        </p:nvGraphicFramePr>
        <p:xfrm>
          <a:off x="478939" y="1260351"/>
          <a:ext cx="12433635" cy="5544615"/>
        </p:xfrm>
        <a:graphic>
          <a:graphicData uri="http://schemas.openxmlformats.org/drawingml/2006/table">
            <a:tbl>
              <a:tblPr firstRow="1" firstCol="1" bandRow="1">
                <a:tableStyleId>{5C22544A-7EE6-4342-B048-85BDC9FD1C3A}</a:tableStyleId>
              </a:tblPr>
              <a:tblGrid>
                <a:gridCol w="12433635">
                  <a:extLst>
                    <a:ext uri="{9D8B030D-6E8A-4147-A177-3AD203B41FA5}">
                      <a16:colId xmlns:a16="http://schemas.microsoft.com/office/drawing/2014/main" xmlns="" val="3874192623"/>
                    </a:ext>
                  </a:extLst>
                </a:gridCol>
              </a:tblGrid>
              <a:tr h="5544615">
                <a:tc>
                  <a:txBody>
                    <a:bodyPr/>
                    <a:lstStyle/>
                    <a:p>
                      <a:pPr marL="285750" indent="-285750" algn="just">
                        <a:spcAft>
                          <a:spcPts val="0"/>
                        </a:spcAft>
                        <a:buFont typeface="Arial" panose="020B0604020202020204" pitchFamily="34" charset="0"/>
                        <a:buChar char="•"/>
                        <a:tabLst>
                          <a:tab pos="457200" algn="l"/>
                        </a:tabLst>
                      </a:pPr>
                      <a:r>
                        <a:rPr lang="en-US" sz="2000" b="0" dirty="0" err="1">
                          <a:solidFill>
                            <a:schemeClr val="bg1"/>
                          </a:solidFill>
                          <a:effectLst/>
                          <a:latin typeface="Calibri" panose="020F0502020204030204" pitchFamily="34" charset="0"/>
                          <a:ea typeface="Times New Roman" panose="02020603050405020304" pitchFamily="18" charset="0"/>
                        </a:rPr>
                        <a:t>Više</a:t>
                      </a:r>
                      <a:r>
                        <a:rPr lang="en-US" sz="2000" b="0" dirty="0">
                          <a:solidFill>
                            <a:schemeClr val="bg1"/>
                          </a:solidFill>
                          <a:effectLst/>
                          <a:latin typeface="Calibri" panose="020F0502020204030204" pitchFamily="34" charset="0"/>
                          <a:ea typeface="Times New Roman" panose="02020603050405020304" pitchFamily="18" charset="0"/>
                        </a:rPr>
                        <a:t> od </a:t>
                      </a:r>
                      <a:r>
                        <a:rPr lang="en-US" sz="2000" b="0" dirty="0" err="1">
                          <a:solidFill>
                            <a:schemeClr val="bg1"/>
                          </a:solidFill>
                          <a:effectLst/>
                          <a:latin typeface="Calibri" panose="020F0502020204030204" pitchFamily="34" charset="0"/>
                          <a:ea typeface="Times New Roman" panose="02020603050405020304" pitchFamily="18" charset="0"/>
                        </a:rPr>
                        <a:t>dve</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petine</a:t>
                      </a:r>
                      <a:r>
                        <a:rPr lang="en-US" sz="2000" b="0" dirty="0">
                          <a:solidFill>
                            <a:schemeClr val="bg1"/>
                          </a:solidFill>
                          <a:effectLst/>
                          <a:latin typeface="Calibri" panose="020F0502020204030204" pitchFamily="34" charset="0"/>
                          <a:ea typeface="Times New Roman" panose="02020603050405020304" pitchFamily="18" charset="0"/>
                        </a:rPr>
                        <a:t> građana </a:t>
                      </a:r>
                      <a:r>
                        <a:rPr lang="en-US" sz="2000" b="0" dirty="0" err="1">
                          <a:solidFill>
                            <a:schemeClr val="bg1"/>
                          </a:solidFill>
                          <a:effectLst/>
                          <a:latin typeface="Calibri" panose="020F0502020204030204" pitchFamily="34" charset="0"/>
                          <a:ea typeface="Times New Roman" panose="02020603050405020304" pitchFamily="18" charset="0"/>
                        </a:rPr>
                        <a:t>je</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direktno</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ili</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indirektno</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učestvovalo</a:t>
                      </a:r>
                      <a:r>
                        <a:rPr lang="en-US" sz="2000" b="0" dirty="0">
                          <a:solidFill>
                            <a:schemeClr val="bg1"/>
                          </a:solidFill>
                          <a:effectLst/>
                          <a:latin typeface="Calibri" panose="020F0502020204030204" pitchFamily="34" charset="0"/>
                          <a:ea typeface="Times New Roman" panose="02020603050405020304" pitchFamily="18" charset="0"/>
                        </a:rPr>
                        <a:t> u </a:t>
                      </a:r>
                      <a:r>
                        <a:rPr lang="en-US" sz="2000" b="0" dirty="0" err="1">
                          <a:solidFill>
                            <a:schemeClr val="bg1"/>
                          </a:solidFill>
                          <a:effectLst/>
                          <a:latin typeface="Calibri" panose="020F0502020204030204" pitchFamily="34" charset="0"/>
                          <a:ea typeface="Times New Roman" panose="02020603050405020304" pitchFamily="18" charset="0"/>
                        </a:rPr>
                        <a:t>nagradnoj</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igri</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Uzmi</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račun</a:t>
                      </a:r>
                      <a:r>
                        <a:rPr lang="en-US" sz="2000" b="0" dirty="0">
                          <a:solidFill>
                            <a:schemeClr val="bg1"/>
                          </a:solidFill>
                          <a:effectLst/>
                          <a:latin typeface="Calibri" panose="020F0502020204030204" pitchFamily="34" charset="0"/>
                          <a:ea typeface="Times New Roman" panose="02020603050405020304" pitchFamily="18" charset="0"/>
                        </a:rPr>
                        <a:t> i </a:t>
                      </a:r>
                      <a:r>
                        <a:rPr lang="en-US" sz="2000" b="0" dirty="0" err="1">
                          <a:solidFill>
                            <a:schemeClr val="bg1"/>
                          </a:solidFill>
                          <a:effectLst/>
                          <a:latin typeface="Calibri" panose="020F0502020204030204" pitchFamily="34" charset="0"/>
                          <a:ea typeface="Times New Roman" panose="02020603050405020304" pitchFamily="18" charset="0"/>
                        </a:rPr>
                        <a:t>pobedi</a:t>
                      </a:r>
                      <a:r>
                        <a:rPr lang="en-US" sz="2000" b="0" dirty="0">
                          <a:solidFill>
                            <a:schemeClr val="bg1"/>
                          </a:solidFill>
                          <a:effectLst/>
                          <a:latin typeface="Calibri" panose="020F0502020204030204" pitchFamily="34" charset="0"/>
                          <a:ea typeface="Times New Roman" panose="02020603050405020304" pitchFamily="18" charset="0"/>
                        </a:rPr>
                        <a:t>“ (24% </a:t>
                      </a:r>
                      <a:r>
                        <a:rPr lang="en-US" sz="2000" b="0" dirty="0" err="1">
                          <a:solidFill>
                            <a:schemeClr val="bg1"/>
                          </a:solidFill>
                          <a:effectLst/>
                          <a:latin typeface="Calibri" panose="020F0502020204030204" pitchFamily="34" charset="0"/>
                          <a:ea typeface="Times New Roman" panose="02020603050405020304" pitchFamily="18" charset="0"/>
                        </a:rPr>
                        <a:t>lično</a:t>
                      </a:r>
                      <a:r>
                        <a:rPr lang="en-US" sz="2000" b="0" dirty="0">
                          <a:solidFill>
                            <a:schemeClr val="bg1"/>
                          </a:solidFill>
                          <a:effectLst/>
                          <a:latin typeface="Calibri" panose="020F0502020204030204" pitchFamily="34" charset="0"/>
                          <a:ea typeface="Times New Roman" panose="02020603050405020304" pitchFamily="18" charset="0"/>
                        </a:rPr>
                        <a:t> i 17% </a:t>
                      </a:r>
                      <a:r>
                        <a:rPr lang="en-US" sz="2000" b="0" dirty="0" err="1">
                          <a:solidFill>
                            <a:schemeClr val="bg1"/>
                          </a:solidFill>
                          <a:effectLst/>
                          <a:latin typeface="Calibri" panose="020F0502020204030204" pitchFamily="34" charset="0"/>
                          <a:ea typeface="Times New Roman" panose="02020603050405020304" pitchFamily="18" charset="0"/>
                        </a:rPr>
                        <a:t>preko</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članova</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porodice</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što</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je</a:t>
                      </a:r>
                      <a:r>
                        <a:rPr lang="en-US" sz="2000" b="0" dirty="0">
                          <a:solidFill>
                            <a:schemeClr val="bg1"/>
                          </a:solidFill>
                          <a:effectLst/>
                          <a:latin typeface="Calibri" panose="020F0502020204030204" pitchFamily="34" charset="0"/>
                          <a:ea typeface="Times New Roman" panose="02020603050405020304" pitchFamily="18" charset="0"/>
                        </a:rPr>
                        <a:t> za </a:t>
                      </a:r>
                      <a:r>
                        <a:rPr lang="en-US" sz="2000" b="0" dirty="0" err="1">
                          <a:solidFill>
                            <a:schemeClr val="bg1"/>
                          </a:solidFill>
                          <a:effectLst/>
                          <a:latin typeface="Calibri" panose="020F0502020204030204" pitchFamily="34" charset="0"/>
                          <a:ea typeface="Times New Roman" panose="02020603050405020304" pitchFamily="18" charset="0"/>
                        </a:rPr>
                        <a:t>četiri</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procentna</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poena</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više</a:t>
                      </a:r>
                      <a:r>
                        <a:rPr lang="en-US" sz="2000" b="0" dirty="0">
                          <a:solidFill>
                            <a:schemeClr val="bg1"/>
                          </a:solidFill>
                          <a:effectLst/>
                          <a:latin typeface="Calibri" panose="020F0502020204030204" pitchFamily="34" charset="0"/>
                          <a:ea typeface="Times New Roman" panose="02020603050405020304" pitchFamily="18" charset="0"/>
                        </a:rPr>
                        <a:t> u </a:t>
                      </a:r>
                      <a:r>
                        <a:rPr lang="en-US" sz="2000" b="0" dirty="0" err="1">
                          <a:solidFill>
                            <a:schemeClr val="bg1"/>
                          </a:solidFill>
                          <a:effectLst/>
                          <a:latin typeface="Calibri" panose="020F0502020204030204" pitchFamily="34" charset="0"/>
                          <a:ea typeface="Times New Roman" panose="02020603050405020304" pitchFamily="18" charset="0"/>
                        </a:rPr>
                        <a:t>odnosu</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na</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septembar</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prethodne</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godine</a:t>
                      </a:r>
                      <a:r>
                        <a:rPr lang="en-US" sz="2000" b="0" dirty="0">
                          <a:solidFill>
                            <a:schemeClr val="bg1"/>
                          </a:solidFill>
                          <a:effectLst/>
                          <a:latin typeface="Calibri" panose="020F0502020204030204" pitchFamily="34" charset="0"/>
                          <a:ea typeface="Times New Roman" panose="02020603050405020304" pitchFamily="18" charset="0"/>
                        </a:rPr>
                        <a:t> (37%). </a:t>
                      </a:r>
                      <a:r>
                        <a:rPr lang="en-US" sz="2000" b="0" dirty="0" err="1">
                          <a:solidFill>
                            <a:schemeClr val="bg1"/>
                          </a:solidFill>
                          <a:effectLst/>
                          <a:latin typeface="Calibri" panose="020F0502020204030204" pitchFamily="34" charset="0"/>
                          <a:ea typeface="Times New Roman" panose="02020603050405020304" pitchFamily="18" charset="0"/>
                        </a:rPr>
                        <a:t>Korisnici</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kartica</a:t>
                      </a:r>
                      <a:r>
                        <a:rPr lang="en-US" sz="2000" b="0" dirty="0">
                          <a:solidFill>
                            <a:schemeClr val="bg1"/>
                          </a:solidFill>
                          <a:effectLst/>
                          <a:latin typeface="Calibri" panose="020F0502020204030204" pitchFamily="34" charset="0"/>
                          <a:ea typeface="Times New Roman" panose="02020603050405020304" pitchFamily="18" charset="0"/>
                        </a:rPr>
                        <a:t> u </a:t>
                      </a:r>
                      <a:r>
                        <a:rPr lang="en-US" sz="2000" b="0" dirty="0" err="1">
                          <a:solidFill>
                            <a:schemeClr val="bg1"/>
                          </a:solidFill>
                          <a:effectLst/>
                          <a:latin typeface="Calibri" panose="020F0502020204030204" pitchFamily="34" charset="0"/>
                          <a:ea typeface="Times New Roman" panose="02020603050405020304" pitchFamily="18" charset="0"/>
                        </a:rPr>
                        <a:t>nešto</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većem</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procentu</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navode</a:t>
                      </a:r>
                      <a:r>
                        <a:rPr lang="en-US" sz="2000" b="0" dirty="0">
                          <a:solidFill>
                            <a:schemeClr val="bg1"/>
                          </a:solidFill>
                          <a:effectLst/>
                          <a:latin typeface="Calibri" panose="020F0502020204030204" pitchFamily="34" charset="0"/>
                          <a:ea typeface="Times New Roman" panose="02020603050405020304" pitchFamily="18" charset="0"/>
                        </a:rPr>
                        <a:t> da </a:t>
                      </a:r>
                      <a:r>
                        <a:rPr lang="en-US" sz="2000" b="0" dirty="0" err="1">
                          <a:solidFill>
                            <a:schemeClr val="bg1"/>
                          </a:solidFill>
                          <a:effectLst/>
                          <a:latin typeface="Calibri" panose="020F0502020204030204" pitchFamily="34" charset="0"/>
                          <a:ea typeface="Times New Roman" panose="02020603050405020304" pitchFamily="18" charset="0"/>
                        </a:rPr>
                        <a:t>su</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na</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neki</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način</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učestvovali</a:t>
                      </a:r>
                      <a:r>
                        <a:rPr lang="en-US" sz="2000" b="0" dirty="0">
                          <a:solidFill>
                            <a:schemeClr val="bg1"/>
                          </a:solidFill>
                          <a:effectLst/>
                          <a:latin typeface="Calibri" panose="020F0502020204030204" pitchFamily="34" charset="0"/>
                          <a:ea typeface="Times New Roman" panose="02020603050405020304" pitchFamily="18" charset="0"/>
                        </a:rPr>
                        <a:t> u </a:t>
                      </a:r>
                      <a:r>
                        <a:rPr lang="en-US" sz="2000" b="0" dirty="0" err="1">
                          <a:solidFill>
                            <a:schemeClr val="bg1"/>
                          </a:solidFill>
                          <a:effectLst/>
                          <a:latin typeface="Calibri" panose="020F0502020204030204" pitchFamily="34" charset="0"/>
                          <a:ea typeface="Times New Roman" panose="02020603050405020304" pitchFamily="18" charset="0"/>
                        </a:rPr>
                        <a:t>nagradnoj</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igri</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Takođe</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važno</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je</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napomenuti</a:t>
                      </a:r>
                      <a:r>
                        <a:rPr lang="en-US" sz="2000" b="0" dirty="0">
                          <a:solidFill>
                            <a:schemeClr val="bg1"/>
                          </a:solidFill>
                          <a:effectLst/>
                          <a:latin typeface="Calibri" panose="020F0502020204030204" pitchFamily="34" charset="0"/>
                          <a:ea typeface="Times New Roman" panose="02020603050405020304" pitchFamily="18" charset="0"/>
                        </a:rPr>
                        <a:t> da </a:t>
                      </a:r>
                      <a:r>
                        <a:rPr lang="en-US" sz="2000" b="0" dirty="0" err="1">
                          <a:solidFill>
                            <a:schemeClr val="bg1"/>
                          </a:solidFill>
                          <a:effectLst/>
                          <a:latin typeface="Calibri" panose="020F0502020204030204" pitchFamily="34" charset="0"/>
                          <a:ea typeface="Times New Roman" panose="02020603050405020304" pitchFamily="18" charset="0"/>
                        </a:rPr>
                        <a:t>su</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skoro</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svi</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građani</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čuli</a:t>
                      </a:r>
                      <a:r>
                        <a:rPr lang="en-US" sz="2000" b="0" dirty="0">
                          <a:solidFill>
                            <a:schemeClr val="bg1"/>
                          </a:solidFill>
                          <a:effectLst/>
                          <a:latin typeface="Calibri" panose="020F0502020204030204" pitchFamily="34" charset="0"/>
                          <a:ea typeface="Times New Roman" panose="02020603050405020304" pitchFamily="18" charset="0"/>
                        </a:rPr>
                        <a:t> za </a:t>
                      </a:r>
                      <a:r>
                        <a:rPr lang="en-US" sz="2000" b="0" dirty="0" err="1">
                          <a:solidFill>
                            <a:schemeClr val="bg1"/>
                          </a:solidFill>
                          <a:effectLst/>
                          <a:latin typeface="Calibri" panose="020F0502020204030204" pitchFamily="34" charset="0"/>
                          <a:ea typeface="Times New Roman" panose="02020603050405020304" pitchFamily="18" charset="0"/>
                        </a:rPr>
                        <a:t>pomenutu</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nagradnu</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igru</a:t>
                      </a:r>
                      <a:r>
                        <a:rPr lang="en-US" sz="2000" b="0" dirty="0">
                          <a:solidFill>
                            <a:schemeClr val="bg1"/>
                          </a:solidFill>
                          <a:effectLst/>
                          <a:latin typeface="Calibri" panose="020F0502020204030204" pitchFamily="34" charset="0"/>
                          <a:ea typeface="Times New Roman" panose="02020603050405020304" pitchFamily="18" charset="0"/>
                        </a:rPr>
                        <a:t> (99%). </a:t>
                      </a:r>
                      <a:endParaRPr lang="sr-Latn-RS" sz="2000" b="0" dirty="0">
                        <a:solidFill>
                          <a:schemeClr val="bg1"/>
                        </a:solidFill>
                        <a:effectLst/>
                        <a:latin typeface="Calibri" panose="020F0502020204030204" pitchFamily="34" charset="0"/>
                        <a:ea typeface="Times New Roman" panose="02020603050405020304" pitchFamily="18" charset="0"/>
                      </a:endParaRPr>
                    </a:p>
                    <a:p>
                      <a:pPr marL="285750" indent="-285750" algn="just">
                        <a:spcAft>
                          <a:spcPts val="0"/>
                        </a:spcAft>
                        <a:buFont typeface="Arial" panose="020B0604020202020204" pitchFamily="34" charset="0"/>
                        <a:buChar char="•"/>
                        <a:tabLst>
                          <a:tab pos="457200" algn="l"/>
                        </a:tabLst>
                      </a:pPr>
                      <a:endParaRPr lang="en-US" sz="2000" b="0" dirty="0">
                        <a:solidFill>
                          <a:schemeClr val="bg1"/>
                        </a:solidFill>
                        <a:effectLst/>
                        <a:latin typeface="Calibri" panose="020F0502020204030204" pitchFamily="34" charset="0"/>
                        <a:ea typeface="Times New Roman" panose="02020603050405020304" pitchFamily="18" charset="0"/>
                      </a:endParaRPr>
                    </a:p>
                    <a:p>
                      <a:pPr marL="285750" indent="-285750" algn="just">
                        <a:spcAft>
                          <a:spcPts val="0"/>
                        </a:spcAft>
                        <a:buFont typeface="Arial" panose="020B0604020202020204" pitchFamily="34" charset="0"/>
                        <a:buChar char="•"/>
                        <a:tabLst>
                          <a:tab pos="457200" algn="l"/>
                        </a:tabLst>
                      </a:pPr>
                      <a:r>
                        <a:rPr lang="en-US" sz="2000" b="0" dirty="0" err="1">
                          <a:solidFill>
                            <a:schemeClr val="bg1"/>
                          </a:solidFill>
                          <a:effectLst/>
                          <a:latin typeface="Calibri" panose="020F0502020204030204" pitchFamily="34" charset="0"/>
                          <a:ea typeface="Times New Roman" panose="02020603050405020304" pitchFamily="18" charset="0"/>
                        </a:rPr>
                        <a:t>Preko</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trećine</a:t>
                      </a:r>
                      <a:r>
                        <a:rPr lang="en-US" sz="2000" b="0" dirty="0">
                          <a:solidFill>
                            <a:schemeClr val="bg1"/>
                          </a:solidFill>
                          <a:effectLst/>
                          <a:latin typeface="Calibri" panose="020F0502020204030204" pitchFamily="34" charset="0"/>
                          <a:ea typeface="Times New Roman" panose="02020603050405020304" pitchFamily="18" charset="0"/>
                        </a:rPr>
                        <a:t> građana </a:t>
                      </a:r>
                      <a:r>
                        <a:rPr lang="en-US" sz="2000" b="0" dirty="0" err="1">
                          <a:solidFill>
                            <a:schemeClr val="bg1"/>
                          </a:solidFill>
                          <a:effectLst/>
                          <a:latin typeface="Calibri" panose="020F0502020204030204" pitchFamily="34" charset="0"/>
                          <a:ea typeface="Times New Roman" panose="02020603050405020304" pitchFamily="18" charset="0"/>
                        </a:rPr>
                        <a:t>koji</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su</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čuli</a:t>
                      </a:r>
                      <a:r>
                        <a:rPr lang="en-US" sz="2000" b="0" dirty="0">
                          <a:solidFill>
                            <a:schemeClr val="bg1"/>
                          </a:solidFill>
                          <a:effectLst/>
                          <a:latin typeface="Calibri" panose="020F0502020204030204" pitchFamily="34" charset="0"/>
                          <a:ea typeface="Times New Roman" panose="02020603050405020304" pitchFamily="18" charset="0"/>
                        </a:rPr>
                        <a:t> za </a:t>
                      </a:r>
                      <a:r>
                        <a:rPr lang="en-US" sz="2000" b="0" dirty="0" err="1">
                          <a:solidFill>
                            <a:schemeClr val="bg1"/>
                          </a:solidFill>
                          <a:effectLst/>
                          <a:latin typeface="Calibri" panose="020F0502020204030204" pitchFamily="34" charset="0"/>
                          <a:ea typeface="Times New Roman" panose="02020603050405020304" pitchFamily="18" charset="0"/>
                        </a:rPr>
                        <a:t>nagradnu</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igru</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ističe</a:t>
                      </a:r>
                      <a:r>
                        <a:rPr lang="en-US" sz="2000" b="0" dirty="0">
                          <a:solidFill>
                            <a:schemeClr val="bg1"/>
                          </a:solidFill>
                          <a:effectLst/>
                          <a:latin typeface="Calibri" panose="020F0502020204030204" pitchFamily="34" charset="0"/>
                          <a:ea typeface="Times New Roman" panose="02020603050405020304" pitchFamily="18" charset="0"/>
                        </a:rPr>
                        <a:t> da </a:t>
                      </a:r>
                      <a:r>
                        <a:rPr lang="en-US" sz="2000" b="0" dirty="0" err="1">
                          <a:solidFill>
                            <a:schemeClr val="bg1"/>
                          </a:solidFill>
                          <a:effectLst/>
                          <a:latin typeface="Calibri" panose="020F0502020204030204" pitchFamily="34" charset="0"/>
                          <a:ea typeface="Times New Roman" panose="02020603050405020304" pitchFamily="18" charset="0"/>
                        </a:rPr>
                        <a:t>ih</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je</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ona</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podstakla</a:t>
                      </a:r>
                      <a:r>
                        <a:rPr lang="en-US" sz="2000" b="0" dirty="0">
                          <a:solidFill>
                            <a:schemeClr val="bg1"/>
                          </a:solidFill>
                          <a:effectLst/>
                          <a:latin typeface="Calibri" panose="020F0502020204030204" pitchFamily="34" charset="0"/>
                          <a:ea typeface="Times New Roman" panose="02020603050405020304" pitchFamily="18" charset="0"/>
                        </a:rPr>
                        <a:t> da </a:t>
                      </a:r>
                      <a:r>
                        <a:rPr lang="en-US" sz="2000" b="0" dirty="0" err="1">
                          <a:solidFill>
                            <a:schemeClr val="bg1"/>
                          </a:solidFill>
                          <a:effectLst/>
                          <a:latin typeface="Calibri" panose="020F0502020204030204" pitchFamily="34" charset="0"/>
                          <a:ea typeface="Times New Roman" panose="02020603050405020304" pitchFamily="18" charset="0"/>
                        </a:rPr>
                        <a:t>uzimaju</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fiskalne</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račune</a:t>
                      </a:r>
                      <a:r>
                        <a:rPr lang="en-US" sz="2000" b="0" dirty="0">
                          <a:solidFill>
                            <a:schemeClr val="bg1"/>
                          </a:solidFill>
                          <a:effectLst/>
                          <a:latin typeface="Calibri" panose="020F0502020204030204" pitchFamily="34" charset="0"/>
                          <a:ea typeface="Times New Roman" panose="02020603050405020304" pitchFamily="18" charset="0"/>
                        </a:rPr>
                        <a:t> (35%), </a:t>
                      </a:r>
                      <a:r>
                        <a:rPr lang="en-US" sz="2000" b="0" dirty="0" err="1">
                          <a:solidFill>
                            <a:schemeClr val="bg1"/>
                          </a:solidFill>
                          <a:effectLst/>
                          <a:latin typeface="Calibri" panose="020F0502020204030204" pitchFamily="34" charset="0"/>
                          <a:ea typeface="Times New Roman" panose="02020603050405020304" pitchFamily="18" charset="0"/>
                        </a:rPr>
                        <a:t>dok</a:t>
                      </a:r>
                      <a:r>
                        <a:rPr lang="en-US" sz="2000" b="0" dirty="0">
                          <a:solidFill>
                            <a:schemeClr val="bg1"/>
                          </a:solidFill>
                          <a:effectLst/>
                          <a:latin typeface="Calibri" panose="020F0502020204030204" pitchFamily="34" charset="0"/>
                          <a:ea typeface="Times New Roman" panose="02020603050405020304" pitchFamily="18" charset="0"/>
                        </a:rPr>
                        <a:t> 13% </a:t>
                      </a:r>
                      <a:r>
                        <a:rPr lang="en-US" sz="2000" b="0" dirty="0" err="1">
                          <a:solidFill>
                            <a:schemeClr val="bg1"/>
                          </a:solidFill>
                          <a:effectLst/>
                          <a:latin typeface="Calibri" panose="020F0502020204030204" pitchFamily="34" charset="0"/>
                          <a:ea typeface="Times New Roman" panose="02020603050405020304" pitchFamily="18" charset="0"/>
                        </a:rPr>
                        <a:t>njih</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navodi</a:t>
                      </a:r>
                      <a:r>
                        <a:rPr lang="en-US" sz="2000" b="0" dirty="0">
                          <a:solidFill>
                            <a:schemeClr val="bg1"/>
                          </a:solidFill>
                          <a:effectLst/>
                          <a:latin typeface="Calibri" panose="020F0502020204030204" pitchFamily="34" charset="0"/>
                          <a:ea typeface="Times New Roman" panose="02020603050405020304" pitchFamily="18" charset="0"/>
                        </a:rPr>
                        <a:t> da </a:t>
                      </a:r>
                      <a:r>
                        <a:rPr lang="en-US" sz="2000" b="0" dirty="0" err="1">
                          <a:solidFill>
                            <a:schemeClr val="bg1"/>
                          </a:solidFill>
                          <a:effectLst/>
                          <a:latin typeface="Calibri" panose="020F0502020204030204" pitchFamily="34" charset="0"/>
                          <a:ea typeface="Times New Roman" panose="02020603050405020304" pitchFamily="18" charset="0"/>
                        </a:rPr>
                        <a:t>ih</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je</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motivisala</a:t>
                      </a:r>
                      <a:r>
                        <a:rPr lang="en-US" sz="2000" b="0" dirty="0">
                          <a:solidFill>
                            <a:schemeClr val="bg1"/>
                          </a:solidFill>
                          <a:effectLst/>
                          <a:latin typeface="Calibri" panose="020F0502020204030204" pitchFamily="34" charset="0"/>
                          <a:ea typeface="Times New Roman" panose="02020603050405020304" pitchFamily="18" charset="0"/>
                        </a:rPr>
                        <a:t> da </a:t>
                      </a:r>
                      <a:r>
                        <a:rPr lang="en-US" sz="2000" b="0" dirty="0" err="1">
                          <a:solidFill>
                            <a:schemeClr val="bg1"/>
                          </a:solidFill>
                          <a:effectLst/>
                          <a:latin typeface="Calibri" panose="020F0502020204030204" pitchFamily="34" charset="0"/>
                          <a:ea typeface="Times New Roman" panose="02020603050405020304" pitchFamily="18" charset="0"/>
                        </a:rPr>
                        <a:t>plaćaju</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karticom</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Isti</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procenat</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je</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naveo</a:t>
                      </a:r>
                      <a:r>
                        <a:rPr lang="en-US" sz="2000" b="0" dirty="0">
                          <a:solidFill>
                            <a:schemeClr val="bg1"/>
                          </a:solidFill>
                          <a:effectLst/>
                          <a:latin typeface="Calibri" panose="020F0502020204030204" pitchFamily="34" charset="0"/>
                          <a:ea typeface="Times New Roman" panose="02020603050405020304" pitchFamily="18" charset="0"/>
                        </a:rPr>
                        <a:t> da </a:t>
                      </a:r>
                      <a:r>
                        <a:rPr lang="en-US" sz="2000" b="0" dirty="0" err="1">
                          <a:solidFill>
                            <a:schemeClr val="bg1"/>
                          </a:solidFill>
                          <a:effectLst/>
                          <a:latin typeface="Calibri" panose="020F0502020204030204" pitchFamily="34" charset="0"/>
                          <a:ea typeface="Times New Roman" panose="02020603050405020304" pitchFamily="18" charset="0"/>
                        </a:rPr>
                        <a:t>je</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upoznat</a:t>
                      </a:r>
                      <a:r>
                        <a:rPr lang="en-US" sz="2000" b="0" dirty="0">
                          <a:solidFill>
                            <a:schemeClr val="bg1"/>
                          </a:solidFill>
                          <a:effectLst/>
                          <a:latin typeface="Calibri" panose="020F0502020204030204" pitchFamily="34" charset="0"/>
                          <a:ea typeface="Times New Roman" panose="02020603050405020304" pitchFamily="18" charset="0"/>
                        </a:rPr>
                        <a:t> sa </a:t>
                      </a:r>
                      <a:r>
                        <a:rPr lang="en-US" sz="2000" b="0" dirty="0" err="1">
                          <a:solidFill>
                            <a:schemeClr val="bg1"/>
                          </a:solidFill>
                          <a:effectLst/>
                          <a:latin typeface="Calibri" panose="020F0502020204030204" pitchFamily="34" charset="0"/>
                          <a:ea typeface="Times New Roman" panose="02020603050405020304" pitchFamily="18" charset="0"/>
                        </a:rPr>
                        <a:t>činjenicom</a:t>
                      </a:r>
                      <a:r>
                        <a:rPr lang="en-US" sz="2000" b="0" dirty="0">
                          <a:solidFill>
                            <a:schemeClr val="bg1"/>
                          </a:solidFill>
                          <a:effectLst/>
                          <a:latin typeface="Calibri" panose="020F0502020204030204" pitchFamily="34" charset="0"/>
                          <a:ea typeface="Times New Roman" panose="02020603050405020304" pitchFamily="18" charset="0"/>
                        </a:rPr>
                        <a:t> da </a:t>
                      </a:r>
                      <a:r>
                        <a:rPr lang="en-US" sz="2000" b="0" dirty="0" err="1">
                          <a:solidFill>
                            <a:schemeClr val="bg1"/>
                          </a:solidFill>
                          <a:effectLst/>
                          <a:latin typeface="Calibri" panose="020F0502020204030204" pitchFamily="34" charset="0"/>
                          <a:ea typeface="Times New Roman" panose="02020603050405020304" pitchFamily="18" charset="0"/>
                        </a:rPr>
                        <a:t>su</a:t>
                      </a:r>
                      <a:r>
                        <a:rPr lang="en-US" sz="2000" b="0" dirty="0">
                          <a:solidFill>
                            <a:schemeClr val="bg1"/>
                          </a:solidFill>
                          <a:effectLst/>
                          <a:latin typeface="Calibri" panose="020F0502020204030204" pitchFamily="34" charset="0"/>
                          <a:ea typeface="Times New Roman" panose="02020603050405020304" pitchFamily="18" charset="0"/>
                        </a:rPr>
                        <a:t> NALED i </a:t>
                      </a:r>
                      <a:r>
                        <a:rPr lang="en-US" sz="2000" b="0" dirty="0" err="1">
                          <a:solidFill>
                            <a:schemeClr val="bg1"/>
                          </a:solidFill>
                          <a:effectLst/>
                          <a:latin typeface="Calibri" panose="020F0502020204030204" pitchFamily="34" charset="0"/>
                          <a:ea typeface="Times New Roman" panose="02020603050405020304" pitchFamily="18" charset="0"/>
                        </a:rPr>
                        <a:t>privreda</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okupljena</a:t>
                      </a:r>
                      <a:r>
                        <a:rPr lang="en-US" sz="2000" b="0" dirty="0">
                          <a:solidFill>
                            <a:schemeClr val="bg1"/>
                          </a:solidFill>
                          <a:effectLst/>
                          <a:latin typeface="Calibri" panose="020F0502020204030204" pitchFamily="34" charset="0"/>
                          <a:ea typeface="Times New Roman" panose="02020603050405020304" pitchFamily="18" charset="0"/>
                        </a:rPr>
                        <a:t> u Savez za </a:t>
                      </a:r>
                      <a:r>
                        <a:rPr lang="en-US" sz="2000" b="0" dirty="0" err="1">
                          <a:solidFill>
                            <a:schemeClr val="bg1"/>
                          </a:solidFill>
                          <a:effectLst/>
                          <a:latin typeface="Calibri" panose="020F0502020204030204" pitchFamily="34" charset="0"/>
                          <a:ea typeface="Times New Roman" panose="02020603050405020304" pitchFamily="18" charset="0"/>
                        </a:rPr>
                        <a:t>fer</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konkurenciju</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obezbedili</a:t>
                      </a:r>
                      <a:r>
                        <a:rPr lang="en-US" sz="2000" b="0" dirty="0">
                          <a:solidFill>
                            <a:schemeClr val="bg1"/>
                          </a:solidFill>
                          <a:effectLst/>
                          <a:latin typeface="Calibri" panose="020F0502020204030204" pitchFamily="34" charset="0"/>
                          <a:ea typeface="Times New Roman" panose="02020603050405020304" pitchFamily="18" charset="0"/>
                        </a:rPr>
                        <a:t> deo </a:t>
                      </a:r>
                      <a:r>
                        <a:rPr lang="en-US" sz="2000" b="0" dirty="0" err="1">
                          <a:solidFill>
                            <a:schemeClr val="bg1"/>
                          </a:solidFill>
                          <a:effectLst/>
                          <a:latin typeface="Calibri" panose="020F0502020204030204" pitchFamily="34" charset="0"/>
                          <a:ea typeface="Times New Roman" panose="02020603050405020304" pitchFamily="18" charset="0"/>
                        </a:rPr>
                        <a:t>nagradnog</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fonda</a:t>
                      </a:r>
                      <a:r>
                        <a:rPr lang="en-US" sz="2000" b="0" dirty="0">
                          <a:solidFill>
                            <a:schemeClr val="bg1"/>
                          </a:solidFill>
                          <a:effectLst/>
                          <a:latin typeface="Calibri" panose="020F0502020204030204" pitchFamily="34" charset="0"/>
                          <a:ea typeface="Times New Roman" panose="02020603050405020304" pitchFamily="18" charset="0"/>
                        </a:rPr>
                        <a:t> i </a:t>
                      </a:r>
                      <a:r>
                        <a:rPr lang="en-US" sz="2000" b="0" dirty="0" err="1">
                          <a:solidFill>
                            <a:schemeClr val="bg1"/>
                          </a:solidFill>
                          <a:effectLst/>
                          <a:latin typeface="Calibri" panose="020F0502020204030204" pitchFamily="34" charset="0"/>
                          <a:ea typeface="Times New Roman" panose="02020603050405020304" pitchFamily="18" charset="0"/>
                        </a:rPr>
                        <a:t>podržali</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organizaciju</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nagradne</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igre</a:t>
                      </a:r>
                      <a:r>
                        <a:rPr lang="en-US" sz="2000" b="0" dirty="0">
                          <a:solidFill>
                            <a:schemeClr val="bg1"/>
                          </a:solidFill>
                          <a:effectLst/>
                          <a:latin typeface="Calibri" panose="020F0502020204030204" pitchFamily="34" charset="0"/>
                          <a:ea typeface="Times New Roman" panose="02020603050405020304" pitchFamily="18" charset="0"/>
                        </a:rPr>
                        <a:t>.   </a:t>
                      </a:r>
                      <a:endParaRPr lang="sr-Latn-RS" sz="2000" b="0" dirty="0">
                        <a:solidFill>
                          <a:schemeClr val="bg1"/>
                        </a:solidFill>
                        <a:effectLst/>
                        <a:latin typeface="Calibri" panose="020F0502020204030204" pitchFamily="34" charset="0"/>
                        <a:ea typeface="Times New Roman" panose="02020603050405020304" pitchFamily="18" charset="0"/>
                      </a:endParaRPr>
                    </a:p>
                    <a:p>
                      <a:pPr marL="285750" indent="-285750" algn="just">
                        <a:spcAft>
                          <a:spcPts val="0"/>
                        </a:spcAft>
                        <a:buFont typeface="Arial" panose="020B0604020202020204" pitchFamily="34" charset="0"/>
                        <a:buChar char="•"/>
                        <a:tabLst>
                          <a:tab pos="457200" algn="l"/>
                        </a:tabLst>
                      </a:pPr>
                      <a:endParaRPr lang="en-US" sz="2000" b="0" dirty="0">
                        <a:solidFill>
                          <a:schemeClr val="bg1"/>
                        </a:solidFill>
                        <a:effectLst/>
                        <a:latin typeface="Calibri" panose="020F0502020204030204" pitchFamily="34" charset="0"/>
                        <a:ea typeface="Times New Roman" panose="02020603050405020304" pitchFamily="18" charset="0"/>
                      </a:endParaRPr>
                    </a:p>
                    <a:p>
                      <a:pPr marL="285750" indent="-285750" algn="just">
                        <a:spcAft>
                          <a:spcPts val="0"/>
                        </a:spcAft>
                        <a:buFont typeface="Arial" panose="020B0604020202020204" pitchFamily="34" charset="0"/>
                        <a:buChar char="•"/>
                        <a:tabLst>
                          <a:tab pos="457200" algn="l"/>
                        </a:tabLst>
                      </a:pPr>
                      <a:r>
                        <a:rPr lang="en-US" sz="2000" b="0" dirty="0" err="1">
                          <a:solidFill>
                            <a:schemeClr val="bg1"/>
                          </a:solidFill>
                          <a:effectLst/>
                          <a:latin typeface="Calibri" panose="020F0502020204030204" pitchFamily="34" charset="0"/>
                          <a:ea typeface="Times New Roman" panose="02020603050405020304" pitchFamily="18" charset="0"/>
                        </a:rPr>
                        <a:t>Preko</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dve</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petine</a:t>
                      </a:r>
                      <a:r>
                        <a:rPr lang="en-US" sz="2000" b="0" dirty="0">
                          <a:solidFill>
                            <a:schemeClr val="bg1"/>
                          </a:solidFill>
                          <a:effectLst/>
                          <a:latin typeface="Calibri" panose="020F0502020204030204" pitchFamily="34" charset="0"/>
                          <a:ea typeface="Times New Roman" panose="02020603050405020304" pitchFamily="18" charset="0"/>
                        </a:rPr>
                        <a:t> građana </a:t>
                      </a:r>
                      <a:r>
                        <a:rPr lang="en-US" sz="2000" b="0" dirty="0" err="1">
                          <a:solidFill>
                            <a:schemeClr val="bg1"/>
                          </a:solidFill>
                          <a:effectLst/>
                          <a:latin typeface="Calibri" panose="020F0502020204030204" pitchFamily="34" charset="0"/>
                          <a:ea typeface="Times New Roman" panose="02020603050405020304" pitchFamily="18" charset="0"/>
                        </a:rPr>
                        <a:t>je</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istaklo</a:t>
                      </a:r>
                      <a:r>
                        <a:rPr lang="en-US" sz="2000" b="0" dirty="0">
                          <a:solidFill>
                            <a:schemeClr val="bg1"/>
                          </a:solidFill>
                          <a:effectLst/>
                          <a:latin typeface="Calibri" panose="020F0502020204030204" pitchFamily="34" charset="0"/>
                          <a:ea typeface="Times New Roman" panose="02020603050405020304" pitchFamily="18" charset="0"/>
                        </a:rPr>
                        <a:t> da bi </a:t>
                      </a:r>
                      <a:r>
                        <a:rPr lang="en-US" sz="2000" b="0" dirty="0" err="1">
                          <a:solidFill>
                            <a:schemeClr val="bg1"/>
                          </a:solidFill>
                          <a:effectLst/>
                          <a:latin typeface="Calibri" panose="020F0502020204030204" pitchFamily="34" charset="0"/>
                          <a:ea typeface="Times New Roman" panose="02020603050405020304" pitchFamily="18" charset="0"/>
                        </a:rPr>
                        <a:t>učestvovalo</a:t>
                      </a:r>
                      <a:r>
                        <a:rPr lang="en-US" sz="2000" b="0" dirty="0">
                          <a:solidFill>
                            <a:schemeClr val="bg1"/>
                          </a:solidFill>
                          <a:effectLst/>
                          <a:latin typeface="Calibri" panose="020F0502020204030204" pitchFamily="34" charset="0"/>
                          <a:ea typeface="Times New Roman" panose="02020603050405020304" pitchFamily="18" charset="0"/>
                        </a:rPr>
                        <a:t> u </a:t>
                      </a:r>
                      <a:r>
                        <a:rPr lang="en-US" sz="2000" b="0" dirty="0" err="1">
                          <a:solidFill>
                            <a:schemeClr val="bg1"/>
                          </a:solidFill>
                          <a:effectLst/>
                          <a:latin typeface="Calibri" panose="020F0502020204030204" pitchFamily="34" charset="0"/>
                          <a:ea typeface="Times New Roman" panose="02020603050405020304" pitchFamily="18" charset="0"/>
                        </a:rPr>
                        <a:t>ovakvoj</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ili</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sličnoj</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nagradnoj</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igri</a:t>
                      </a:r>
                      <a:r>
                        <a:rPr lang="en-US" sz="2000" b="0" dirty="0">
                          <a:solidFill>
                            <a:schemeClr val="bg1"/>
                          </a:solidFill>
                          <a:effectLst/>
                          <a:latin typeface="Calibri" panose="020F0502020204030204" pitchFamily="34" charset="0"/>
                          <a:ea typeface="Times New Roman" panose="02020603050405020304" pitchFamily="18" charset="0"/>
                        </a:rPr>
                        <a:t> u </a:t>
                      </a:r>
                      <a:r>
                        <a:rPr lang="en-US" sz="2000" b="0" dirty="0" err="1">
                          <a:solidFill>
                            <a:schemeClr val="bg1"/>
                          </a:solidFill>
                          <a:effectLst/>
                          <a:latin typeface="Calibri" panose="020F0502020204030204" pitchFamily="34" charset="0"/>
                          <a:ea typeface="Times New Roman" panose="02020603050405020304" pitchFamily="18" charset="0"/>
                        </a:rPr>
                        <a:t>budućnosti</a:t>
                      </a:r>
                      <a:r>
                        <a:rPr lang="en-US" sz="2000" b="0" dirty="0">
                          <a:solidFill>
                            <a:schemeClr val="bg1"/>
                          </a:solidFill>
                          <a:effectLst/>
                          <a:latin typeface="Calibri" panose="020F0502020204030204" pitchFamily="34" charset="0"/>
                          <a:ea typeface="Times New Roman" panose="02020603050405020304" pitchFamily="18" charset="0"/>
                        </a:rPr>
                        <a:t> (42%), </a:t>
                      </a:r>
                      <a:r>
                        <a:rPr lang="en-US" sz="2000" b="0" dirty="0" err="1">
                          <a:solidFill>
                            <a:schemeClr val="bg1"/>
                          </a:solidFill>
                          <a:effectLst/>
                          <a:latin typeface="Calibri" panose="020F0502020204030204" pitchFamily="34" charset="0"/>
                          <a:ea typeface="Times New Roman" panose="02020603050405020304" pitchFamily="18" charset="0"/>
                        </a:rPr>
                        <a:t>pri</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čemu</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je</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važno</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imati</a:t>
                      </a:r>
                      <a:r>
                        <a:rPr lang="en-US" sz="2000" b="0" dirty="0">
                          <a:solidFill>
                            <a:schemeClr val="bg1"/>
                          </a:solidFill>
                          <a:effectLst/>
                          <a:latin typeface="Calibri" panose="020F0502020204030204" pitchFamily="34" charset="0"/>
                          <a:ea typeface="Times New Roman" panose="02020603050405020304" pitchFamily="18" charset="0"/>
                        </a:rPr>
                        <a:t> u </a:t>
                      </a:r>
                      <a:r>
                        <a:rPr lang="en-US" sz="2000" b="0" dirty="0" err="1">
                          <a:solidFill>
                            <a:schemeClr val="bg1"/>
                          </a:solidFill>
                          <a:effectLst/>
                          <a:latin typeface="Calibri" panose="020F0502020204030204" pitchFamily="34" charset="0"/>
                          <a:ea typeface="Times New Roman" panose="02020603050405020304" pitchFamily="18" charset="0"/>
                        </a:rPr>
                        <a:t>vidu</a:t>
                      </a:r>
                      <a:r>
                        <a:rPr lang="en-US" sz="2000" b="0" dirty="0">
                          <a:solidFill>
                            <a:schemeClr val="bg1"/>
                          </a:solidFill>
                          <a:effectLst/>
                          <a:latin typeface="Calibri" panose="020F0502020204030204" pitchFamily="34" charset="0"/>
                          <a:ea typeface="Times New Roman" panose="02020603050405020304" pitchFamily="18" charset="0"/>
                        </a:rPr>
                        <a:t> da </a:t>
                      </a:r>
                      <a:r>
                        <a:rPr lang="en-US" sz="2000" b="0" dirty="0" err="1">
                          <a:solidFill>
                            <a:schemeClr val="bg1"/>
                          </a:solidFill>
                          <a:effectLst/>
                          <a:latin typeface="Calibri" panose="020F0502020204030204" pitchFamily="34" charset="0"/>
                          <a:ea typeface="Times New Roman" panose="02020603050405020304" pitchFamily="18" charset="0"/>
                        </a:rPr>
                        <a:t>je</a:t>
                      </a:r>
                      <a:r>
                        <a:rPr lang="en-US" sz="2000" b="0" dirty="0">
                          <a:solidFill>
                            <a:schemeClr val="bg1"/>
                          </a:solidFill>
                          <a:effectLst/>
                          <a:latin typeface="Calibri" panose="020F0502020204030204" pitchFamily="34" charset="0"/>
                          <a:ea typeface="Times New Roman" panose="02020603050405020304" pitchFamily="18" charset="0"/>
                        </a:rPr>
                        <a:t> u </a:t>
                      </a:r>
                      <a:r>
                        <a:rPr lang="en-US" sz="2000" b="0" dirty="0" err="1">
                          <a:solidFill>
                            <a:schemeClr val="bg1"/>
                          </a:solidFill>
                          <a:effectLst/>
                          <a:latin typeface="Calibri" panose="020F0502020204030204" pitchFamily="34" charset="0"/>
                          <a:ea typeface="Times New Roman" panose="02020603050405020304" pitchFamily="18" charset="0"/>
                        </a:rPr>
                        <a:t>septembru</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prošle</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godine</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je</a:t>
                      </a:r>
                      <a:r>
                        <a:rPr lang="en-US" sz="2000" b="0" dirty="0">
                          <a:solidFill>
                            <a:schemeClr val="bg1"/>
                          </a:solidFill>
                          <a:effectLst/>
                          <a:latin typeface="Calibri" panose="020F0502020204030204" pitchFamily="34" charset="0"/>
                          <a:ea typeface="Times New Roman" panose="02020603050405020304" pitchFamily="18" charset="0"/>
                        </a:rPr>
                        <a:t> 35% </a:t>
                      </a:r>
                      <a:r>
                        <a:rPr lang="en-US" sz="2000" b="0" dirty="0" err="1">
                          <a:solidFill>
                            <a:schemeClr val="bg1"/>
                          </a:solidFill>
                          <a:effectLst/>
                          <a:latin typeface="Calibri" panose="020F0502020204030204" pitchFamily="34" charset="0"/>
                          <a:ea typeface="Times New Roman" panose="02020603050405020304" pitchFamily="18" charset="0"/>
                        </a:rPr>
                        <a:t>navelo</a:t>
                      </a:r>
                      <a:r>
                        <a:rPr lang="en-US" sz="2000" b="0" dirty="0">
                          <a:solidFill>
                            <a:schemeClr val="bg1"/>
                          </a:solidFill>
                          <a:effectLst/>
                          <a:latin typeface="Calibri" panose="020F0502020204030204" pitchFamily="34" charset="0"/>
                          <a:ea typeface="Times New Roman" panose="02020603050405020304" pitchFamily="18" charset="0"/>
                        </a:rPr>
                        <a:t> da bi </a:t>
                      </a:r>
                      <a:r>
                        <a:rPr lang="en-US" sz="2000" b="0" dirty="0" err="1">
                          <a:solidFill>
                            <a:schemeClr val="bg1"/>
                          </a:solidFill>
                          <a:effectLst/>
                          <a:latin typeface="Calibri" panose="020F0502020204030204" pitchFamily="34" charset="0"/>
                          <a:ea typeface="Times New Roman" panose="02020603050405020304" pitchFamily="18" charset="0"/>
                        </a:rPr>
                        <a:t>učestvovalo</a:t>
                      </a:r>
                      <a:r>
                        <a:rPr lang="en-US" sz="2000" b="0" dirty="0">
                          <a:solidFill>
                            <a:schemeClr val="bg1"/>
                          </a:solidFill>
                          <a:effectLst/>
                          <a:latin typeface="Calibri" panose="020F0502020204030204" pitchFamily="34" charset="0"/>
                          <a:ea typeface="Times New Roman" panose="02020603050405020304" pitchFamily="18" charset="0"/>
                        </a:rPr>
                        <a:t> u </a:t>
                      </a:r>
                      <a:r>
                        <a:rPr lang="en-US" sz="2000" b="0" dirty="0" err="1">
                          <a:solidFill>
                            <a:schemeClr val="bg1"/>
                          </a:solidFill>
                          <a:effectLst/>
                          <a:latin typeface="Calibri" panose="020F0502020204030204" pitchFamily="34" charset="0"/>
                          <a:ea typeface="Times New Roman" panose="02020603050405020304" pitchFamily="18" charset="0"/>
                        </a:rPr>
                        <a:t>narednom</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ciklusu</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nagradne</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igre</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Uzmi</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račun</a:t>
                      </a:r>
                      <a:r>
                        <a:rPr lang="en-US" sz="2000" b="0" dirty="0">
                          <a:solidFill>
                            <a:schemeClr val="bg1"/>
                          </a:solidFill>
                          <a:effectLst/>
                          <a:latin typeface="Calibri" panose="020F0502020204030204" pitchFamily="34" charset="0"/>
                          <a:ea typeface="Times New Roman" panose="02020603050405020304" pitchFamily="18" charset="0"/>
                        </a:rPr>
                        <a:t> i </a:t>
                      </a:r>
                      <a:r>
                        <a:rPr lang="en-US" sz="2000" b="0" dirty="0" err="1">
                          <a:solidFill>
                            <a:schemeClr val="bg1"/>
                          </a:solidFill>
                          <a:effectLst/>
                          <a:latin typeface="Calibri" panose="020F0502020204030204" pitchFamily="34" charset="0"/>
                          <a:ea typeface="Times New Roman" panose="02020603050405020304" pitchFamily="18" charset="0"/>
                        </a:rPr>
                        <a:t>pobedi</a:t>
                      </a:r>
                      <a:r>
                        <a:rPr lang="en-US" sz="2000" b="0" dirty="0">
                          <a:solidFill>
                            <a:schemeClr val="bg1"/>
                          </a:solidFill>
                          <a:effectLst/>
                          <a:latin typeface="Calibri" panose="020F0502020204030204" pitchFamily="34" charset="0"/>
                          <a:ea typeface="Times New Roman" panose="02020603050405020304" pitchFamily="18" charset="0"/>
                        </a:rPr>
                        <a:t>“.</a:t>
                      </a:r>
                      <a:endParaRPr lang="sr-Latn-RS" sz="2000" b="0" dirty="0">
                        <a:solidFill>
                          <a:schemeClr val="bg1"/>
                        </a:solidFill>
                        <a:effectLst/>
                        <a:latin typeface="Calibri" panose="020F0502020204030204" pitchFamily="34" charset="0"/>
                        <a:ea typeface="Times New Roman" panose="02020603050405020304" pitchFamily="18" charset="0"/>
                      </a:endParaRPr>
                    </a:p>
                    <a:p>
                      <a:pPr marL="285750" indent="-285750" algn="just">
                        <a:spcAft>
                          <a:spcPts val="0"/>
                        </a:spcAft>
                        <a:buFont typeface="Arial" panose="020B0604020202020204" pitchFamily="34" charset="0"/>
                        <a:buChar char="•"/>
                        <a:tabLst>
                          <a:tab pos="457200" algn="l"/>
                        </a:tabLst>
                      </a:pPr>
                      <a:endParaRPr lang="en-US" sz="2000" b="0" dirty="0">
                        <a:solidFill>
                          <a:schemeClr val="bg1"/>
                        </a:solidFill>
                        <a:effectLst/>
                        <a:latin typeface="Calibri" panose="020F0502020204030204" pitchFamily="34" charset="0"/>
                        <a:ea typeface="Times New Roman" panose="02020603050405020304" pitchFamily="18" charset="0"/>
                      </a:endParaRPr>
                    </a:p>
                    <a:p>
                      <a:pPr marL="285750" indent="-285750" algn="just">
                        <a:spcAft>
                          <a:spcPts val="0"/>
                        </a:spcAft>
                        <a:buFont typeface="Arial" panose="020B0604020202020204" pitchFamily="34" charset="0"/>
                        <a:buChar char="•"/>
                        <a:tabLst>
                          <a:tab pos="457200" algn="l"/>
                        </a:tabLst>
                      </a:pPr>
                      <a:r>
                        <a:rPr lang="en-US" sz="2000" b="0" dirty="0" err="1">
                          <a:solidFill>
                            <a:schemeClr val="bg1"/>
                          </a:solidFill>
                          <a:effectLst/>
                          <a:latin typeface="Calibri" panose="020F0502020204030204" pitchFamily="34" charset="0"/>
                          <a:ea typeface="Times New Roman" panose="02020603050405020304" pitchFamily="18" charset="0"/>
                        </a:rPr>
                        <a:t>Naposletku</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preko</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polovine</a:t>
                      </a:r>
                      <a:r>
                        <a:rPr lang="en-US" sz="2000" b="0" dirty="0">
                          <a:solidFill>
                            <a:schemeClr val="bg1"/>
                          </a:solidFill>
                          <a:effectLst/>
                          <a:latin typeface="Calibri" panose="020F0502020204030204" pitchFamily="34" charset="0"/>
                          <a:ea typeface="Times New Roman" panose="02020603050405020304" pitchFamily="18" charset="0"/>
                        </a:rPr>
                        <a:t> građana </a:t>
                      </a:r>
                      <a:r>
                        <a:rPr lang="en-US" sz="2000" b="0" dirty="0" err="1">
                          <a:solidFill>
                            <a:schemeClr val="bg1"/>
                          </a:solidFill>
                          <a:effectLst/>
                          <a:latin typeface="Calibri" panose="020F0502020204030204" pitchFamily="34" charset="0"/>
                          <a:ea typeface="Times New Roman" panose="02020603050405020304" pitchFamily="18" charset="0"/>
                        </a:rPr>
                        <a:t>smatra</a:t>
                      </a:r>
                      <a:r>
                        <a:rPr lang="en-US" sz="2000" b="0" dirty="0">
                          <a:solidFill>
                            <a:schemeClr val="bg1"/>
                          </a:solidFill>
                          <a:effectLst/>
                          <a:latin typeface="Calibri" panose="020F0502020204030204" pitchFamily="34" charset="0"/>
                          <a:ea typeface="Times New Roman" panose="02020603050405020304" pitchFamily="18" charset="0"/>
                        </a:rPr>
                        <a:t> da bi </a:t>
                      </a:r>
                      <a:r>
                        <a:rPr lang="en-US" sz="2000" b="0" dirty="0" err="1">
                          <a:solidFill>
                            <a:schemeClr val="bg1"/>
                          </a:solidFill>
                          <a:effectLst/>
                          <a:latin typeface="Calibri" panose="020F0502020204030204" pitchFamily="34" charset="0"/>
                          <a:ea typeface="Times New Roman" panose="02020603050405020304" pitchFamily="18" charset="0"/>
                        </a:rPr>
                        <a:t>traženje</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fiskalnog</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računa</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prilikom</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svake</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kupovine</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ili</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izvršene</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usluge</a:t>
                      </a:r>
                      <a:r>
                        <a:rPr lang="en-US" sz="2000" b="0" dirty="0">
                          <a:solidFill>
                            <a:schemeClr val="bg1"/>
                          </a:solidFill>
                          <a:effectLst/>
                          <a:latin typeface="Calibri" panose="020F0502020204030204" pitchFamily="34" charset="0"/>
                          <a:ea typeface="Times New Roman" panose="02020603050405020304" pitchFamily="18" charset="0"/>
                        </a:rPr>
                        <a:t> bio </a:t>
                      </a:r>
                      <a:r>
                        <a:rPr lang="en-US" sz="2000" b="0" dirty="0" err="1">
                          <a:solidFill>
                            <a:schemeClr val="bg1"/>
                          </a:solidFill>
                          <a:effectLst/>
                          <a:latin typeface="Calibri" panose="020F0502020204030204" pitchFamily="34" charset="0"/>
                          <a:ea typeface="Times New Roman" panose="02020603050405020304" pitchFamily="18" charset="0"/>
                        </a:rPr>
                        <a:t>najefikasniji</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način</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na</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koji</a:t>
                      </a:r>
                      <a:r>
                        <a:rPr lang="en-US" sz="2000" b="0" dirty="0">
                          <a:solidFill>
                            <a:schemeClr val="bg1"/>
                          </a:solidFill>
                          <a:effectLst/>
                          <a:latin typeface="Calibri" panose="020F0502020204030204" pitchFamily="34" charset="0"/>
                          <a:ea typeface="Times New Roman" panose="02020603050405020304" pitchFamily="18" charset="0"/>
                        </a:rPr>
                        <a:t> bi </a:t>
                      </a:r>
                      <a:r>
                        <a:rPr lang="en-US" sz="2000" b="0" dirty="0" err="1">
                          <a:solidFill>
                            <a:schemeClr val="bg1"/>
                          </a:solidFill>
                          <a:effectLst/>
                          <a:latin typeface="Calibri" panose="020F0502020204030204" pitchFamily="34" charset="0"/>
                          <a:ea typeface="Times New Roman" panose="02020603050405020304" pitchFamily="18" charset="0"/>
                        </a:rPr>
                        <a:t>građani</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generalno</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mogli</a:t>
                      </a:r>
                      <a:r>
                        <a:rPr lang="en-US" sz="2000" b="0" dirty="0">
                          <a:solidFill>
                            <a:schemeClr val="bg1"/>
                          </a:solidFill>
                          <a:effectLst/>
                          <a:latin typeface="Calibri" panose="020F0502020204030204" pitchFamily="34" charset="0"/>
                          <a:ea typeface="Times New Roman" panose="02020603050405020304" pitchFamily="18" charset="0"/>
                        </a:rPr>
                        <a:t> da </a:t>
                      </a:r>
                      <a:r>
                        <a:rPr lang="en-US" sz="2000" b="0" dirty="0" err="1">
                          <a:solidFill>
                            <a:schemeClr val="bg1"/>
                          </a:solidFill>
                          <a:effectLst/>
                          <a:latin typeface="Calibri" panose="020F0502020204030204" pitchFamily="34" charset="0"/>
                          <a:ea typeface="Times New Roman" panose="02020603050405020304" pitchFamily="18" charset="0"/>
                        </a:rPr>
                        <a:t>doprinesu</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smanjenju</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obima</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sive</a:t>
                      </a:r>
                      <a:r>
                        <a:rPr lang="en-US" sz="2000" b="0" dirty="0">
                          <a:solidFill>
                            <a:schemeClr val="bg1"/>
                          </a:solidFill>
                          <a:effectLst/>
                          <a:latin typeface="Calibri" panose="020F0502020204030204" pitchFamily="34" charset="0"/>
                          <a:ea typeface="Times New Roman" panose="02020603050405020304" pitchFamily="18" charset="0"/>
                        </a:rPr>
                        <a:t> </a:t>
                      </a:r>
                      <a:r>
                        <a:rPr lang="en-US" sz="2000" b="0" dirty="0" err="1">
                          <a:solidFill>
                            <a:schemeClr val="bg1"/>
                          </a:solidFill>
                          <a:effectLst/>
                          <a:latin typeface="Calibri" panose="020F0502020204030204" pitchFamily="34" charset="0"/>
                          <a:ea typeface="Times New Roman" panose="02020603050405020304" pitchFamily="18" charset="0"/>
                        </a:rPr>
                        <a:t>ekonomije</a:t>
                      </a:r>
                      <a:r>
                        <a:rPr lang="en-US" sz="2000" b="0" dirty="0">
                          <a:solidFill>
                            <a:schemeClr val="bg1"/>
                          </a:solidFill>
                          <a:effectLst/>
                          <a:latin typeface="Calibri" panose="020F0502020204030204" pitchFamily="34" charset="0"/>
                          <a:ea typeface="Times New Roman" panose="02020603050405020304" pitchFamily="18" charset="0"/>
                        </a:rPr>
                        <a:t> (54%).</a:t>
                      </a:r>
                    </a:p>
                  </a:txBody>
                  <a:tcPr marL="144000" marR="144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a16="http://schemas.microsoft.com/office/drawing/2014/main" xmlns="" val="1134639749"/>
                  </a:ext>
                </a:extLst>
              </a:tr>
            </a:tbl>
          </a:graphicData>
        </a:graphic>
      </p:graphicFrame>
    </p:spTree>
    <p:extLst>
      <p:ext uri="{BB962C8B-B14F-4D97-AF65-F5344CB8AC3E}">
        <p14:creationId xmlns:p14="http://schemas.microsoft.com/office/powerpoint/2010/main" val="628047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809" y="3179493"/>
            <a:ext cx="4008435" cy="598488"/>
          </a:xfrm>
        </p:spPr>
        <p:txBody>
          <a:bodyPr/>
          <a:lstStyle/>
          <a:p>
            <a:r>
              <a:rPr lang="en-GB" dirty="0"/>
              <a:t>SIVA EKONOMIJA</a:t>
            </a:r>
          </a:p>
        </p:txBody>
      </p:sp>
      <p:pic>
        <p:nvPicPr>
          <p:cNvPr id="11" name="Picture Placeholder 10">
            <a:extLst>
              <a:ext uri="{FF2B5EF4-FFF2-40B4-BE49-F238E27FC236}">
                <a16:creationId xmlns="" xmlns:a16="http://schemas.microsoft.com/office/drawing/2014/main" id="{CE626BDB-0EDA-460D-8389-916ABEB829DA}"/>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0359" r="10359"/>
          <a:stretch>
            <a:fillRect/>
          </a:stretch>
        </p:blipFill>
        <p:spPr/>
      </p:pic>
    </p:spTree>
    <p:extLst>
      <p:ext uri="{BB962C8B-B14F-4D97-AF65-F5344CB8AC3E}">
        <p14:creationId xmlns:p14="http://schemas.microsoft.com/office/powerpoint/2010/main" val="128849672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8456191" cy="598488"/>
          </a:xfrm>
        </p:spPr>
        <p:txBody>
          <a:bodyPr/>
          <a:lstStyle/>
          <a:p>
            <a:r>
              <a:rPr lang="pl-PL" sz="3200" dirty="0"/>
              <a:t>Šta je, po </a:t>
            </a:r>
            <a:r>
              <a:rPr lang="pl-PL" sz="3200" dirty="0" smtClean="0"/>
              <a:t>Vašem </a:t>
            </a:r>
            <a:r>
              <a:rPr lang="pl-PL" sz="3200" dirty="0"/>
              <a:t>mišljenju, siva ekonomija?</a:t>
            </a:r>
          </a:p>
        </p:txBody>
      </p:sp>
      <p:sp>
        <p:nvSpPr>
          <p:cNvPr id="14" name="Content Placeholder 13"/>
          <p:cNvSpPr>
            <a:spLocks noGrp="1"/>
          </p:cNvSpPr>
          <p:nvPr>
            <p:ph type="body" sz="quarter" idx="14"/>
          </p:nvPr>
        </p:nvSpPr>
        <p:spPr>
          <a:xfrm>
            <a:off x="383183" y="6954723"/>
            <a:ext cx="6912768" cy="306883"/>
          </a:xfrm>
        </p:spPr>
        <p:txBody>
          <a:bodyPr>
            <a:normAutofit/>
          </a:bodyPr>
          <a:lstStyle/>
          <a:p>
            <a:r>
              <a:rPr lang="sr-Latn-RS" sz="1600" i="1" dirty="0">
                <a:latin typeface="Calibri" panose="020F0502020204030204" pitchFamily="34" charset="0"/>
              </a:rPr>
              <a:t>Baza: Oni koji su naveli da znaju šta je siva ekonomija (80% ciljne populacije)</a:t>
            </a:r>
            <a:endParaRPr lang="en-GB" sz="1600" i="1" dirty="0">
              <a:latin typeface="Calibri" panose="020F0502020204030204" pitchFamily="34" charset="0"/>
            </a:endParaRPr>
          </a:p>
        </p:txBody>
      </p:sp>
      <p:graphicFrame>
        <p:nvGraphicFramePr>
          <p:cNvPr id="6" name="Chart 5">
            <a:extLst>
              <a:ext uri="{FF2B5EF4-FFF2-40B4-BE49-F238E27FC236}">
                <a16:creationId xmlns="" xmlns:a16="http://schemas.microsoft.com/office/drawing/2014/main" id="{19C9A07C-09EF-4A1E-B348-C4A7A702AF92}"/>
              </a:ext>
            </a:extLst>
          </p:cNvPr>
          <p:cNvGraphicFramePr/>
          <p:nvPr>
            <p:extLst>
              <p:ext uri="{D42A27DB-BD31-4B8C-83A1-F6EECF244321}">
                <p14:modId xmlns:p14="http://schemas.microsoft.com/office/powerpoint/2010/main" val="1689632070"/>
              </p:ext>
            </p:extLst>
          </p:nvPr>
        </p:nvGraphicFramePr>
        <p:xfrm>
          <a:off x="599207" y="1947297"/>
          <a:ext cx="12097344"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432048"/>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Najčešće asocijacije na sivu ekonomiju jesu rad na crno (u smislu neprijavljivanja radnika i/ili njihovih doprinosa) i izbegavanje plaćanja poreza državi. </a:t>
            </a:r>
          </a:p>
        </p:txBody>
      </p:sp>
    </p:spTree>
    <p:extLst>
      <p:ext uri="{BB962C8B-B14F-4D97-AF65-F5344CB8AC3E}">
        <p14:creationId xmlns:p14="http://schemas.microsoft.com/office/powerpoint/2010/main" val="100840974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eta_16-9_UK Ipsos componenets">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a:noFill/>
        </a:ln>
      </a:spPr>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lnSpc>
            <a:spcPct val="110000"/>
          </a:lnSpc>
          <a:spcBef>
            <a:spcPts val="2400"/>
          </a:spcBef>
          <a:buClr>
            <a:schemeClr val="bg2"/>
          </a:buClr>
          <a:defRPr sz="20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25000"/>
              <a:lumOff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spAutoFit/>
      </a:bodyPr>
      <a:lstStyle>
        <a:defPPr>
          <a:lnSpc>
            <a:spcPct val="110000"/>
          </a:lnSpc>
          <a:spcBef>
            <a:spcPts val="2400"/>
          </a:spcBef>
          <a:buClr>
            <a:schemeClr val="bg2"/>
          </a:buClr>
          <a:defRPr sz="2400" dirty="0" smtClean="0"/>
        </a:defPPr>
      </a:lstStyle>
    </a:txDef>
  </a:objectDefaults>
  <a:extraClrSchemeLst/>
</a:theme>
</file>

<file path=ppt/theme/theme2.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4382</TotalTime>
  <Words>5367</Words>
  <Application>Microsoft Office PowerPoint</Application>
  <PresentationFormat>Custom</PresentationFormat>
  <Paragraphs>308</Paragraphs>
  <Slides>39</Slides>
  <Notes>37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Beta_16-9_UK Ipsos componenets</vt:lpstr>
      <vt:lpstr>ISTRAŽIVANJE STAVOVA  GRAĐANA O SIVOJ  EKONOMIJI</vt:lpstr>
      <vt:lpstr>Metodološke napomene</vt:lpstr>
      <vt:lpstr>Ključni nalazi – siva ekonomija</vt:lpstr>
      <vt:lpstr>Ključni nalazi – mere borbe protiv sive ekonomije </vt:lpstr>
      <vt:lpstr>Ključni nalazi – fiskalni računi</vt:lpstr>
      <vt:lpstr>Ključni nalazi – korišćenje kartica prilikom kupovine</vt:lpstr>
      <vt:lpstr>Ključni nalazi – nagradna igra „Uzmi račun i pobedi“</vt:lpstr>
      <vt:lpstr>SIVA EKONOMIJA</vt:lpstr>
      <vt:lpstr>Šta je, po Vašem mišljenju, siva ekonomija?</vt:lpstr>
      <vt:lpstr>Šta je, po Vašem mišljenju, siva ekonomija?</vt:lpstr>
      <vt:lpstr>Kakav je Vaš stav u pogledu opravdanosti sive ekonomije u Srbiji?</vt:lpstr>
      <vt:lpstr>Kakav je Vaš stav u pogledu opravdanosti sive ekonomije u Srbiji?</vt:lpstr>
      <vt:lpstr>Po Vašem mišljenju, obim sive ekonomije se kod nas u prethodnih godinu dana…</vt:lpstr>
      <vt:lpstr>Po Vašem mišljenju, obim sive ekonomije se kod nas u prethodnih godinu dana…</vt:lpstr>
      <vt:lpstr>Optimalan način ulaganja povećanih prihoda državnog budžeta usled smanjenja sive ekonomije</vt:lpstr>
      <vt:lpstr>MERE BORBE  PROTIV SIVE EKONOMIJE </vt:lpstr>
      <vt:lpstr>Da li Vi lično podržavate borbu protiv sive ekonomije?</vt:lpstr>
      <vt:lpstr>Prijavljivanje poslodavaca koji zapošljavaju na crno</vt:lpstr>
      <vt:lpstr>Radno-pravni status i rad bez ugovora</vt:lpstr>
      <vt:lpstr>Način primanja mesečne zarade ili naknade za rad</vt:lpstr>
      <vt:lpstr>Gde najčešće kupujete kafu, alkohol, ili cigarete?</vt:lpstr>
      <vt:lpstr>FISKALNI RAČUNI</vt:lpstr>
      <vt:lpstr>IZDAVANJE FISKALNIH RAČUNA</vt:lpstr>
      <vt:lpstr>Da li umete da prepoznate ispravan fiskalni račun?</vt:lpstr>
      <vt:lpstr>Ukoliko se desi da Vam ne izdaju fiskalni račun, da li ga Vi u tom slučaju tražite?</vt:lpstr>
      <vt:lpstr>Traženje fiskalnog računa</vt:lpstr>
      <vt:lpstr>KORIŠĆENJE KARTICA  PRILIKOM KUPOVINE</vt:lpstr>
      <vt:lpstr>Da li koristite karticu prilikom kupovine?</vt:lpstr>
      <vt:lpstr>Da li koristite karticu prilikom kupovine?</vt:lpstr>
      <vt:lpstr>Da li koristite karticu prilikom kupovine?</vt:lpstr>
      <vt:lpstr>Zašto (ne) plaćate karticom?</vt:lpstr>
      <vt:lpstr>Ne plaćam karticom – jer nemam račun u banci</vt:lpstr>
      <vt:lpstr>Ne plaćam karticom – jer se plašim da nije bezbedno</vt:lpstr>
      <vt:lpstr>NAGRADNA IGRA „UZMI RAČUN I POBEDI“</vt:lpstr>
      <vt:lpstr>Da li ste učestvovali u Vladinoj nagradnoj igri „Uzmi račun i pobedi 2018“?</vt:lpstr>
      <vt:lpstr>Vladina nagradna igra „Uzmi račun i pobedi 2018“</vt:lpstr>
      <vt:lpstr>Da li biste učestvovali u ovakvoj ili sličnoj nagradnoj igri u budućnosti?</vt:lpstr>
      <vt:lpstr>Kako građani najefikasnije mogu da doprinesu smanjenju obima sive ekonomije?</vt:lpstr>
      <vt:lpstr>ABOUT IPSOS</vt:lpstr>
    </vt:vector>
  </TitlesOfParts>
  <Company>Ipsos-Mori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Nurse</dc:creator>
  <cp:lastModifiedBy>MilicaS</cp:lastModifiedBy>
  <cp:revision>423</cp:revision>
  <cp:lastPrinted>2018-06-13T10:03:49Z</cp:lastPrinted>
  <dcterms:created xsi:type="dcterms:W3CDTF">2015-11-12T13:27:05Z</dcterms:created>
  <dcterms:modified xsi:type="dcterms:W3CDTF">2018-07-01T11:24:03Z</dcterms:modified>
</cp:coreProperties>
</file>