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5" r:id="rId1"/>
  </p:sldMasterIdLst>
  <p:sldIdLst>
    <p:sldId id="343" r:id="rId2"/>
    <p:sldId id="257" r:id="rId3"/>
    <p:sldId id="259" r:id="rId4"/>
    <p:sldId id="351" r:id="rId5"/>
    <p:sldId id="350" r:id="rId6"/>
    <p:sldId id="284" r:id="rId7"/>
    <p:sldId id="352" r:id="rId8"/>
    <p:sldId id="283" r:id="rId9"/>
    <p:sldId id="354" r:id="rId10"/>
    <p:sldId id="353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F7"/>
    <a:srgbClr val="D0D1D9"/>
    <a:srgbClr val="F6F9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34" autoAdjust="0"/>
  </p:normalViewPr>
  <p:slideViewPr>
    <p:cSldViewPr snapToGrid="0">
      <p:cViewPr varScale="1">
        <p:scale>
          <a:sx n="83" d="100"/>
          <a:sy n="83" d="100"/>
        </p:scale>
        <p:origin x="7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53AF44-C00C-4336-A8A7-B1EE885B790C}" type="doc">
      <dgm:prSet loTypeId="urn:microsoft.com/office/officeart/2005/8/layout/process1" loCatId="process" qsTypeId="urn:microsoft.com/office/officeart/2005/8/quickstyle/simple4" qsCatId="simple" csTypeId="urn:microsoft.com/office/officeart/2005/8/colors/colorful3" csCatId="colorful" phldr="1"/>
      <dgm:spPr/>
    </dgm:pt>
    <dgm:pt modelId="{180DC8E5-D7C9-4B40-B565-28367B24C9DF}">
      <dgm:prSet phldrT="[Text]"/>
      <dgm:spPr/>
      <dgm:t>
        <a:bodyPr/>
        <a:lstStyle/>
        <a:p>
          <a:r>
            <a:rPr lang="hr-HR" dirty="0"/>
            <a:t>Novi postupak</a:t>
          </a:r>
        </a:p>
      </dgm:t>
    </dgm:pt>
    <dgm:pt modelId="{80E7D39A-B4DF-4177-A604-5480617ABA03}" type="parTrans" cxnId="{76AEA374-B327-47A6-9F06-EDB98A2991C9}">
      <dgm:prSet/>
      <dgm:spPr/>
      <dgm:t>
        <a:bodyPr/>
        <a:lstStyle/>
        <a:p>
          <a:endParaRPr lang="hr-HR"/>
        </a:p>
      </dgm:t>
    </dgm:pt>
    <dgm:pt modelId="{5ABEA629-F7BD-490A-AD9D-97B1F1BE4991}" type="sibTrans" cxnId="{76AEA374-B327-47A6-9F06-EDB98A2991C9}">
      <dgm:prSet/>
      <dgm:spPr/>
      <dgm:t>
        <a:bodyPr/>
        <a:lstStyle/>
        <a:p>
          <a:endParaRPr lang="hr-HR"/>
        </a:p>
      </dgm:t>
    </dgm:pt>
    <dgm:pt modelId="{38B918CC-4C7E-428F-86A5-C8ADCF9254F2}">
      <dgm:prSet phldrT="[Text]"/>
      <dgm:spPr/>
      <dgm:t>
        <a:bodyPr/>
        <a:lstStyle/>
        <a:p>
          <a:r>
            <a:rPr lang="hr-HR" dirty="0"/>
            <a:t>Upis podataka, </a:t>
          </a:r>
          <a:r>
            <a:rPr lang="hr-HR" dirty="0" err="1"/>
            <a:t>generisanje</a:t>
          </a:r>
          <a:r>
            <a:rPr lang="hr-HR" dirty="0"/>
            <a:t> i učitavanje  delova konkursne dokumentacije</a:t>
          </a:r>
        </a:p>
      </dgm:t>
    </dgm:pt>
    <dgm:pt modelId="{91880EF4-9443-47C1-8CEF-681157205FE0}" type="parTrans" cxnId="{7EBCB429-471F-4E04-8DA1-5598299725D6}">
      <dgm:prSet/>
      <dgm:spPr/>
      <dgm:t>
        <a:bodyPr/>
        <a:lstStyle/>
        <a:p>
          <a:endParaRPr lang="hr-HR"/>
        </a:p>
      </dgm:t>
    </dgm:pt>
    <dgm:pt modelId="{F944C497-CD4B-449B-BDEB-92D8A7AA7D09}" type="sibTrans" cxnId="{7EBCB429-471F-4E04-8DA1-5598299725D6}">
      <dgm:prSet/>
      <dgm:spPr/>
      <dgm:t>
        <a:bodyPr/>
        <a:lstStyle/>
        <a:p>
          <a:endParaRPr lang="hr-HR"/>
        </a:p>
      </dgm:t>
    </dgm:pt>
    <dgm:pt modelId="{178EA5DD-DFD6-4DFF-8CCC-7099AE934698}">
      <dgm:prSet phldrT="[Text]"/>
      <dgm:spPr/>
      <dgm:t>
        <a:bodyPr/>
        <a:lstStyle/>
        <a:p>
          <a:r>
            <a:rPr lang="hr-HR" dirty="0"/>
            <a:t>Kreiranje javnog poziva</a:t>
          </a:r>
        </a:p>
      </dgm:t>
    </dgm:pt>
    <dgm:pt modelId="{6530A73B-D5EB-48AE-B445-6280AE3874EF}" type="parTrans" cxnId="{9F045E6D-2C6D-4290-8475-EAF19C68F0BF}">
      <dgm:prSet/>
      <dgm:spPr/>
      <dgm:t>
        <a:bodyPr/>
        <a:lstStyle/>
        <a:p>
          <a:endParaRPr lang="hr-HR"/>
        </a:p>
      </dgm:t>
    </dgm:pt>
    <dgm:pt modelId="{99BD0D3F-FAAF-4DD8-8BCB-A06099F11D36}" type="sibTrans" cxnId="{9F045E6D-2C6D-4290-8475-EAF19C68F0BF}">
      <dgm:prSet/>
      <dgm:spPr/>
      <dgm:t>
        <a:bodyPr/>
        <a:lstStyle/>
        <a:p>
          <a:endParaRPr lang="hr-HR"/>
        </a:p>
      </dgm:t>
    </dgm:pt>
    <dgm:pt modelId="{D68FB46C-29B7-45F8-8C8D-EB448E88EC57}">
      <dgm:prSet phldrT="[Text]"/>
      <dgm:spPr/>
      <dgm:t>
        <a:bodyPr/>
        <a:lstStyle/>
        <a:p>
          <a:r>
            <a:rPr lang="hr-HR" dirty="0"/>
            <a:t>Slanje javnog poziva na objavljivanje</a:t>
          </a:r>
        </a:p>
      </dgm:t>
    </dgm:pt>
    <dgm:pt modelId="{4E13495B-984A-4A90-88E6-CB60EA900FD3}" type="parTrans" cxnId="{86AACA6C-8162-41F7-AA4F-4AF20BB00F9C}">
      <dgm:prSet/>
      <dgm:spPr/>
      <dgm:t>
        <a:bodyPr/>
        <a:lstStyle/>
        <a:p>
          <a:endParaRPr lang="hr-HR"/>
        </a:p>
      </dgm:t>
    </dgm:pt>
    <dgm:pt modelId="{1B80869D-9E35-4582-A8B3-BE1EB0C43CC5}" type="sibTrans" cxnId="{86AACA6C-8162-41F7-AA4F-4AF20BB00F9C}">
      <dgm:prSet/>
      <dgm:spPr/>
      <dgm:t>
        <a:bodyPr/>
        <a:lstStyle/>
        <a:p>
          <a:endParaRPr lang="hr-HR"/>
        </a:p>
      </dgm:t>
    </dgm:pt>
    <dgm:pt modelId="{FA0068C9-A29A-4B1C-934D-AFF556980495}">
      <dgm:prSet phldrT="[Text]"/>
      <dgm:spPr/>
      <dgm:t>
        <a:bodyPr/>
        <a:lstStyle/>
        <a:p>
          <a:r>
            <a:rPr lang="hr-HR" dirty="0"/>
            <a:t>Objavljivanje</a:t>
          </a:r>
        </a:p>
      </dgm:t>
    </dgm:pt>
    <dgm:pt modelId="{7ADB9476-51A5-43E2-A31F-4AC8245AC7A8}" type="parTrans" cxnId="{A817D101-EAE5-47AC-97D9-D423C2F5214B}">
      <dgm:prSet/>
      <dgm:spPr/>
      <dgm:t>
        <a:bodyPr/>
        <a:lstStyle/>
        <a:p>
          <a:endParaRPr lang="hr-HR"/>
        </a:p>
      </dgm:t>
    </dgm:pt>
    <dgm:pt modelId="{6F5B4E5F-E2F7-4581-93A5-683E6EA9C2E9}" type="sibTrans" cxnId="{A817D101-EAE5-47AC-97D9-D423C2F5214B}">
      <dgm:prSet/>
      <dgm:spPr/>
      <dgm:t>
        <a:bodyPr/>
        <a:lstStyle/>
        <a:p>
          <a:endParaRPr lang="hr-HR"/>
        </a:p>
      </dgm:t>
    </dgm:pt>
    <dgm:pt modelId="{0781436A-052D-4450-B671-119422E98ECB}" type="pres">
      <dgm:prSet presAssocID="{7553AF44-C00C-4336-A8A7-B1EE885B790C}" presName="Name0" presStyleCnt="0">
        <dgm:presLayoutVars>
          <dgm:dir/>
          <dgm:resizeHandles val="exact"/>
        </dgm:presLayoutVars>
      </dgm:prSet>
      <dgm:spPr/>
    </dgm:pt>
    <dgm:pt modelId="{2B48A300-55CC-4886-BD25-835BB62216D9}" type="pres">
      <dgm:prSet presAssocID="{180DC8E5-D7C9-4B40-B565-28367B24C9DF}" presName="node" presStyleLbl="node1" presStyleIdx="0" presStyleCnt="5">
        <dgm:presLayoutVars>
          <dgm:bulletEnabled val="1"/>
        </dgm:presLayoutVars>
      </dgm:prSet>
      <dgm:spPr/>
    </dgm:pt>
    <dgm:pt modelId="{6788C71F-3679-4B29-92F1-6D30C8BB1388}" type="pres">
      <dgm:prSet presAssocID="{5ABEA629-F7BD-490A-AD9D-97B1F1BE4991}" presName="sibTrans" presStyleLbl="sibTrans2D1" presStyleIdx="0" presStyleCnt="4"/>
      <dgm:spPr/>
    </dgm:pt>
    <dgm:pt modelId="{FC2AC0D2-00AD-42EC-A0EA-EB51BCC9554B}" type="pres">
      <dgm:prSet presAssocID="{5ABEA629-F7BD-490A-AD9D-97B1F1BE4991}" presName="connectorText" presStyleLbl="sibTrans2D1" presStyleIdx="0" presStyleCnt="4"/>
      <dgm:spPr/>
    </dgm:pt>
    <dgm:pt modelId="{7F004FDE-025F-458E-9750-A13F1A82CE3A}" type="pres">
      <dgm:prSet presAssocID="{38B918CC-4C7E-428F-86A5-C8ADCF9254F2}" presName="node" presStyleLbl="node1" presStyleIdx="1" presStyleCnt="5">
        <dgm:presLayoutVars>
          <dgm:bulletEnabled val="1"/>
        </dgm:presLayoutVars>
      </dgm:prSet>
      <dgm:spPr/>
    </dgm:pt>
    <dgm:pt modelId="{A7F477E9-91D3-4626-A48D-FF96FE5342D6}" type="pres">
      <dgm:prSet presAssocID="{F944C497-CD4B-449B-BDEB-92D8A7AA7D09}" presName="sibTrans" presStyleLbl="sibTrans2D1" presStyleIdx="1" presStyleCnt="4"/>
      <dgm:spPr/>
    </dgm:pt>
    <dgm:pt modelId="{4FB3C71B-3BF7-4917-8188-A4CEC6EE638D}" type="pres">
      <dgm:prSet presAssocID="{F944C497-CD4B-449B-BDEB-92D8A7AA7D09}" presName="connectorText" presStyleLbl="sibTrans2D1" presStyleIdx="1" presStyleCnt="4"/>
      <dgm:spPr/>
    </dgm:pt>
    <dgm:pt modelId="{C03B31C1-6867-4DB4-8491-3C3450528F36}" type="pres">
      <dgm:prSet presAssocID="{178EA5DD-DFD6-4DFF-8CCC-7099AE934698}" presName="node" presStyleLbl="node1" presStyleIdx="2" presStyleCnt="5">
        <dgm:presLayoutVars>
          <dgm:bulletEnabled val="1"/>
        </dgm:presLayoutVars>
      </dgm:prSet>
      <dgm:spPr/>
    </dgm:pt>
    <dgm:pt modelId="{A1DF26F7-D87D-4213-813E-897426E7D2BD}" type="pres">
      <dgm:prSet presAssocID="{99BD0D3F-FAAF-4DD8-8BCB-A06099F11D36}" presName="sibTrans" presStyleLbl="sibTrans2D1" presStyleIdx="2" presStyleCnt="4"/>
      <dgm:spPr/>
    </dgm:pt>
    <dgm:pt modelId="{F39BC6AF-CBF4-45AD-8A3D-DAB4C51D8123}" type="pres">
      <dgm:prSet presAssocID="{99BD0D3F-FAAF-4DD8-8BCB-A06099F11D36}" presName="connectorText" presStyleLbl="sibTrans2D1" presStyleIdx="2" presStyleCnt="4"/>
      <dgm:spPr/>
    </dgm:pt>
    <dgm:pt modelId="{238865BE-03E1-4776-B494-35E9FC864CD0}" type="pres">
      <dgm:prSet presAssocID="{D68FB46C-29B7-45F8-8C8D-EB448E88EC57}" presName="node" presStyleLbl="node1" presStyleIdx="3" presStyleCnt="5">
        <dgm:presLayoutVars>
          <dgm:bulletEnabled val="1"/>
        </dgm:presLayoutVars>
      </dgm:prSet>
      <dgm:spPr/>
    </dgm:pt>
    <dgm:pt modelId="{AA9FBB45-2B5A-42DD-B1C9-19451F774CAD}" type="pres">
      <dgm:prSet presAssocID="{1B80869D-9E35-4582-A8B3-BE1EB0C43CC5}" presName="sibTrans" presStyleLbl="sibTrans2D1" presStyleIdx="3" presStyleCnt="4"/>
      <dgm:spPr/>
    </dgm:pt>
    <dgm:pt modelId="{40430265-B9EF-4FDE-8319-E295F745FB39}" type="pres">
      <dgm:prSet presAssocID="{1B80869D-9E35-4582-A8B3-BE1EB0C43CC5}" presName="connectorText" presStyleLbl="sibTrans2D1" presStyleIdx="3" presStyleCnt="4"/>
      <dgm:spPr/>
    </dgm:pt>
    <dgm:pt modelId="{D9A4D34B-8FA3-4CDF-A0E2-07EB21732427}" type="pres">
      <dgm:prSet presAssocID="{FA0068C9-A29A-4B1C-934D-AFF556980495}" presName="node" presStyleLbl="node1" presStyleIdx="4" presStyleCnt="5">
        <dgm:presLayoutVars>
          <dgm:bulletEnabled val="1"/>
        </dgm:presLayoutVars>
      </dgm:prSet>
      <dgm:spPr/>
    </dgm:pt>
  </dgm:ptLst>
  <dgm:cxnLst>
    <dgm:cxn modelId="{A817D101-EAE5-47AC-97D9-D423C2F5214B}" srcId="{7553AF44-C00C-4336-A8A7-B1EE885B790C}" destId="{FA0068C9-A29A-4B1C-934D-AFF556980495}" srcOrd="4" destOrd="0" parTransId="{7ADB9476-51A5-43E2-A31F-4AC8245AC7A8}" sibTransId="{6F5B4E5F-E2F7-4581-93A5-683E6EA9C2E9}"/>
    <dgm:cxn modelId="{DFB6C50D-AA2A-4AB7-8A5B-238564640A11}" type="presOf" srcId="{FA0068C9-A29A-4B1C-934D-AFF556980495}" destId="{D9A4D34B-8FA3-4CDF-A0E2-07EB21732427}" srcOrd="0" destOrd="0" presId="urn:microsoft.com/office/officeart/2005/8/layout/process1"/>
    <dgm:cxn modelId="{807C3227-364A-4937-93E4-D1A8A36EA6F4}" type="presOf" srcId="{F944C497-CD4B-449B-BDEB-92D8A7AA7D09}" destId="{A7F477E9-91D3-4626-A48D-FF96FE5342D6}" srcOrd="0" destOrd="0" presId="urn:microsoft.com/office/officeart/2005/8/layout/process1"/>
    <dgm:cxn modelId="{7EBCB429-471F-4E04-8DA1-5598299725D6}" srcId="{7553AF44-C00C-4336-A8A7-B1EE885B790C}" destId="{38B918CC-4C7E-428F-86A5-C8ADCF9254F2}" srcOrd="1" destOrd="0" parTransId="{91880EF4-9443-47C1-8CEF-681157205FE0}" sibTransId="{F944C497-CD4B-449B-BDEB-92D8A7AA7D09}"/>
    <dgm:cxn modelId="{ADEE2C2B-5799-4EF3-AD46-9CD7608A1688}" type="presOf" srcId="{99BD0D3F-FAAF-4DD8-8BCB-A06099F11D36}" destId="{F39BC6AF-CBF4-45AD-8A3D-DAB4C51D8123}" srcOrd="1" destOrd="0" presId="urn:microsoft.com/office/officeart/2005/8/layout/process1"/>
    <dgm:cxn modelId="{5B70462E-E4DF-416E-A1DA-5D3F36863407}" type="presOf" srcId="{5ABEA629-F7BD-490A-AD9D-97B1F1BE4991}" destId="{FC2AC0D2-00AD-42EC-A0EA-EB51BCC9554B}" srcOrd="1" destOrd="0" presId="urn:microsoft.com/office/officeart/2005/8/layout/process1"/>
    <dgm:cxn modelId="{7094115E-5D9E-4C60-8D06-59DFBB5EA30E}" type="presOf" srcId="{180DC8E5-D7C9-4B40-B565-28367B24C9DF}" destId="{2B48A300-55CC-4886-BD25-835BB62216D9}" srcOrd="0" destOrd="0" presId="urn:microsoft.com/office/officeart/2005/8/layout/process1"/>
    <dgm:cxn modelId="{86AACA6C-8162-41F7-AA4F-4AF20BB00F9C}" srcId="{7553AF44-C00C-4336-A8A7-B1EE885B790C}" destId="{D68FB46C-29B7-45F8-8C8D-EB448E88EC57}" srcOrd="3" destOrd="0" parTransId="{4E13495B-984A-4A90-88E6-CB60EA900FD3}" sibTransId="{1B80869D-9E35-4582-A8B3-BE1EB0C43CC5}"/>
    <dgm:cxn modelId="{9F045E6D-2C6D-4290-8475-EAF19C68F0BF}" srcId="{7553AF44-C00C-4336-A8A7-B1EE885B790C}" destId="{178EA5DD-DFD6-4DFF-8CCC-7099AE934698}" srcOrd="2" destOrd="0" parTransId="{6530A73B-D5EB-48AE-B445-6280AE3874EF}" sibTransId="{99BD0D3F-FAAF-4DD8-8BCB-A06099F11D36}"/>
    <dgm:cxn modelId="{1B676F53-C929-46AE-8771-3A55E93CCAB3}" type="presOf" srcId="{1B80869D-9E35-4582-A8B3-BE1EB0C43CC5}" destId="{40430265-B9EF-4FDE-8319-E295F745FB39}" srcOrd="1" destOrd="0" presId="urn:microsoft.com/office/officeart/2005/8/layout/process1"/>
    <dgm:cxn modelId="{76AEA374-B327-47A6-9F06-EDB98A2991C9}" srcId="{7553AF44-C00C-4336-A8A7-B1EE885B790C}" destId="{180DC8E5-D7C9-4B40-B565-28367B24C9DF}" srcOrd="0" destOrd="0" parTransId="{80E7D39A-B4DF-4177-A604-5480617ABA03}" sibTransId="{5ABEA629-F7BD-490A-AD9D-97B1F1BE4991}"/>
    <dgm:cxn modelId="{A77B245A-CC03-452E-9B73-684D850E1DAA}" type="presOf" srcId="{178EA5DD-DFD6-4DFF-8CCC-7099AE934698}" destId="{C03B31C1-6867-4DB4-8491-3C3450528F36}" srcOrd="0" destOrd="0" presId="urn:microsoft.com/office/officeart/2005/8/layout/process1"/>
    <dgm:cxn modelId="{9148D090-33A7-4E56-A7E9-BF42CBE4FF6C}" type="presOf" srcId="{5ABEA629-F7BD-490A-AD9D-97B1F1BE4991}" destId="{6788C71F-3679-4B29-92F1-6D30C8BB1388}" srcOrd="0" destOrd="0" presId="urn:microsoft.com/office/officeart/2005/8/layout/process1"/>
    <dgm:cxn modelId="{369A7D9C-1A7A-4CE8-AB4A-B2CFCB4F6797}" type="presOf" srcId="{38B918CC-4C7E-428F-86A5-C8ADCF9254F2}" destId="{7F004FDE-025F-458E-9750-A13F1A82CE3A}" srcOrd="0" destOrd="0" presId="urn:microsoft.com/office/officeart/2005/8/layout/process1"/>
    <dgm:cxn modelId="{F4EEAEA5-EF6C-4484-82E1-F1169620EE9E}" type="presOf" srcId="{7553AF44-C00C-4336-A8A7-B1EE885B790C}" destId="{0781436A-052D-4450-B671-119422E98ECB}" srcOrd="0" destOrd="0" presId="urn:microsoft.com/office/officeart/2005/8/layout/process1"/>
    <dgm:cxn modelId="{98F749B7-B909-4A6A-AA75-CC5D29AB0E78}" type="presOf" srcId="{99BD0D3F-FAAF-4DD8-8BCB-A06099F11D36}" destId="{A1DF26F7-D87D-4213-813E-897426E7D2BD}" srcOrd="0" destOrd="0" presId="urn:microsoft.com/office/officeart/2005/8/layout/process1"/>
    <dgm:cxn modelId="{8A4B26B9-F38A-4BF4-BA98-47DCD5BCEFFC}" type="presOf" srcId="{F944C497-CD4B-449B-BDEB-92D8A7AA7D09}" destId="{4FB3C71B-3BF7-4917-8188-A4CEC6EE638D}" srcOrd="1" destOrd="0" presId="urn:microsoft.com/office/officeart/2005/8/layout/process1"/>
    <dgm:cxn modelId="{310106BA-B5DC-47B8-939D-239019972E56}" type="presOf" srcId="{D68FB46C-29B7-45F8-8C8D-EB448E88EC57}" destId="{238865BE-03E1-4776-B494-35E9FC864CD0}" srcOrd="0" destOrd="0" presId="urn:microsoft.com/office/officeart/2005/8/layout/process1"/>
    <dgm:cxn modelId="{0C8278EF-A737-477B-ACD8-08D3B425BABC}" type="presOf" srcId="{1B80869D-9E35-4582-A8B3-BE1EB0C43CC5}" destId="{AA9FBB45-2B5A-42DD-B1C9-19451F774CAD}" srcOrd="0" destOrd="0" presId="urn:microsoft.com/office/officeart/2005/8/layout/process1"/>
    <dgm:cxn modelId="{748A8F84-36C9-49A3-82DB-01C53D93920F}" type="presParOf" srcId="{0781436A-052D-4450-B671-119422E98ECB}" destId="{2B48A300-55CC-4886-BD25-835BB62216D9}" srcOrd="0" destOrd="0" presId="urn:microsoft.com/office/officeart/2005/8/layout/process1"/>
    <dgm:cxn modelId="{D6A171A1-B8D6-42E9-9EB8-D2D0B4893A41}" type="presParOf" srcId="{0781436A-052D-4450-B671-119422E98ECB}" destId="{6788C71F-3679-4B29-92F1-6D30C8BB1388}" srcOrd="1" destOrd="0" presId="urn:microsoft.com/office/officeart/2005/8/layout/process1"/>
    <dgm:cxn modelId="{9171BCE9-9AEC-4130-9DDC-62BC1ADE07FA}" type="presParOf" srcId="{6788C71F-3679-4B29-92F1-6D30C8BB1388}" destId="{FC2AC0D2-00AD-42EC-A0EA-EB51BCC9554B}" srcOrd="0" destOrd="0" presId="urn:microsoft.com/office/officeart/2005/8/layout/process1"/>
    <dgm:cxn modelId="{DF2E6007-80BA-48D7-9ABB-7315C0660A73}" type="presParOf" srcId="{0781436A-052D-4450-B671-119422E98ECB}" destId="{7F004FDE-025F-458E-9750-A13F1A82CE3A}" srcOrd="2" destOrd="0" presId="urn:microsoft.com/office/officeart/2005/8/layout/process1"/>
    <dgm:cxn modelId="{EBE2B622-43C5-4570-887C-4EBC41916913}" type="presParOf" srcId="{0781436A-052D-4450-B671-119422E98ECB}" destId="{A7F477E9-91D3-4626-A48D-FF96FE5342D6}" srcOrd="3" destOrd="0" presId="urn:microsoft.com/office/officeart/2005/8/layout/process1"/>
    <dgm:cxn modelId="{E3A48317-1A6E-451C-8825-50B423EE8EB7}" type="presParOf" srcId="{A7F477E9-91D3-4626-A48D-FF96FE5342D6}" destId="{4FB3C71B-3BF7-4917-8188-A4CEC6EE638D}" srcOrd="0" destOrd="0" presId="urn:microsoft.com/office/officeart/2005/8/layout/process1"/>
    <dgm:cxn modelId="{423632B8-C374-4D92-87A1-34CF1FFA2F9C}" type="presParOf" srcId="{0781436A-052D-4450-B671-119422E98ECB}" destId="{C03B31C1-6867-4DB4-8491-3C3450528F36}" srcOrd="4" destOrd="0" presId="urn:microsoft.com/office/officeart/2005/8/layout/process1"/>
    <dgm:cxn modelId="{24288CC8-E2BB-48E0-8EDE-874BA1592A60}" type="presParOf" srcId="{0781436A-052D-4450-B671-119422E98ECB}" destId="{A1DF26F7-D87D-4213-813E-897426E7D2BD}" srcOrd="5" destOrd="0" presId="urn:microsoft.com/office/officeart/2005/8/layout/process1"/>
    <dgm:cxn modelId="{D734501A-6D89-4680-889B-588346092C40}" type="presParOf" srcId="{A1DF26F7-D87D-4213-813E-897426E7D2BD}" destId="{F39BC6AF-CBF4-45AD-8A3D-DAB4C51D8123}" srcOrd="0" destOrd="0" presId="urn:microsoft.com/office/officeart/2005/8/layout/process1"/>
    <dgm:cxn modelId="{15CB84E3-E631-4E4A-A3BE-FF81EC5AD8F0}" type="presParOf" srcId="{0781436A-052D-4450-B671-119422E98ECB}" destId="{238865BE-03E1-4776-B494-35E9FC864CD0}" srcOrd="6" destOrd="0" presId="urn:microsoft.com/office/officeart/2005/8/layout/process1"/>
    <dgm:cxn modelId="{0855AF4F-C025-4388-BBF1-23D6EDBAA30D}" type="presParOf" srcId="{0781436A-052D-4450-B671-119422E98ECB}" destId="{AA9FBB45-2B5A-42DD-B1C9-19451F774CAD}" srcOrd="7" destOrd="0" presId="urn:microsoft.com/office/officeart/2005/8/layout/process1"/>
    <dgm:cxn modelId="{BEEE3981-9746-4F36-A4F9-EC53519AE3CA}" type="presParOf" srcId="{AA9FBB45-2B5A-42DD-B1C9-19451F774CAD}" destId="{40430265-B9EF-4FDE-8319-E295F745FB39}" srcOrd="0" destOrd="0" presId="urn:microsoft.com/office/officeart/2005/8/layout/process1"/>
    <dgm:cxn modelId="{8C49A7D1-52CA-45C9-B8E9-87A89C928671}" type="presParOf" srcId="{0781436A-052D-4450-B671-119422E98ECB}" destId="{D9A4D34B-8FA3-4CDF-A0E2-07EB2173242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8A300-55CC-4886-BD25-835BB62216D9}">
      <dsp:nvSpPr>
        <dsp:cNvPr id="0" name=""/>
        <dsp:cNvSpPr/>
      </dsp:nvSpPr>
      <dsp:spPr>
        <a:xfrm>
          <a:off x="5250" y="779519"/>
          <a:ext cx="1627505" cy="14800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Novi postupak</a:t>
          </a:r>
        </a:p>
      </dsp:txBody>
      <dsp:txXfrm>
        <a:off x="48598" y="822867"/>
        <a:ext cx="1540809" cy="1393316"/>
      </dsp:txXfrm>
    </dsp:sp>
    <dsp:sp modelId="{6788C71F-3679-4B29-92F1-6D30C8BB1388}">
      <dsp:nvSpPr>
        <dsp:cNvPr id="0" name=""/>
        <dsp:cNvSpPr/>
      </dsp:nvSpPr>
      <dsp:spPr>
        <a:xfrm>
          <a:off x="1795506" y="1317714"/>
          <a:ext cx="345031" cy="403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/>
        </a:p>
      </dsp:txBody>
      <dsp:txXfrm>
        <a:off x="1795506" y="1398438"/>
        <a:ext cx="241522" cy="242173"/>
      </dsp:txXfrm>
    </dsp:sp>
    <dsp:sp modelId="{7F004FDE-025F-458E-9750-A13F1A82CE3A}">
      <dsp:nvSpPr>
        <dsp:cNvPr id="0" name=""/>
        <dsp:cNvSpPr/>
      </dsp:nvSpPr>
      <dsp:spPr>
        <a:xfrm>
          <a:off x="2283757" y="779519"/>
          <a:ext cx="1627505" cy="14800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687435"/>
                <a:satOff val="-506"/>
                <a:lumOff val="-14166"/>
                <a:alphaOff val="0"/>
                <a:shade val="85000"/>
                <a:satMod val="130000"/>
              </a:schemeClr>
            </a:gs>
            <a:gs pos="34000">
              <a:schemeClr val="accent3">
                <a:hueOff val="-1687435"/>
                <a:satOff val="-506"/>
                <a:lumOff val="-14166"/>
                <a:alphaOff val="0"/>
                <a:shade val="87000"/>
                <a:satMod val="125000"/>
              </a:schemeClr>
            </a:gs>
            <a:gs pos="70000">
              <a:schemeClr val="accent3">
                <a:hueOff val="-1687435"/>
                <a:satOff val="-506"/>
                <a:lumOff val="-1416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1687435"/>
                <a:satOff val="-506"/>
                <a:lumOff val="-1416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Upis podataka, </a:t>
          </a:r>
          <a:r>
            <a:rPr lang="hr-HR" sz="1500" kern="1200" dirty="0" err="1"/>
            <a:t>generisanje</a:t>
          </a:r>
          <a:r>
            <a:rPr lang="hr-HR" sz="1500" kern="1200" dirty="0"/>
            <a:t> i učitavanje  delova konkursne dokumentacije</a:t>
          </a:r>
        </a:p>
      </dsp:txBody>
      <dsp:txXfrm>
        <a:off x="2327105" y="822867"/>
        <a:ext cx="1540809" cy="1393316"/>
      </dsp:txXfrm>
    </dsp:sp>
    <dsp:sp modelId="{A7F477E9-91D3-4626-A48D-FF96FE5342D6}">
      <dsp:nvSpPr>
        <dsp:cNvPr id="0" name=""/>
        <dsp:cNvSpPr/>
      </dsp:nvSpPr>
      <dsp:spPr>
        <a:xfrm>
          <a:off x="4074014" y="1317714"/>
          <a:ext cx="345031" cy="403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2249913"/>
                <a:satOff val="-675"/>
                <a:lumOff val="-18888"/>
                <a:alphaOff val="0"/>
                <a:shade val="85000"/>
                <a:satMod val="130000"/>
              </a:schemeClr>
            </a:gs>
            <a:gs pos="34000">
              <a:schemeClr val="accent3">
                <a:hueOff val="-2249913"/>
                <a:satOff val="-675"/>
                <a:lumOff val="-18888"/>
                <a:alphaOff val="0"/>
                <a:shade val="87000"/>
                <a:satMod val="125000"/>
              </a:schemeClr>
            </a:gs>
            <a:gs pos="70000">
              <a:schemeClr val="accent3">
                <a:hueOff val="-2249913"/>
                <a:satOff val="-675"/>
                <a:lumOff val="-1888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2249913"/>
                <a:satOff val="-675"/>
                <a:lumOff val="-1888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/>
        </a:p>
      </dsp:txBody>
      <dsp:txXfrm>
        <a:off x="4074014" y="1398438"/>
        <a:ext cx="241522" cy="242173"/>
      </dsp:txXfrm>
    </dsp:sp>
    <dsp:sp modelId="{C03B31C1-6867-4DB4-8491-3C3450528F36}">
      <dsp:nvSpPr>
        <dsp:cNvPr id="0" name=""/>
        <dsp:cNvSpPr/>
      </dsp:nvSpPr>
      <dsp:spPr>
        <a:xfrm>
          <a:off x="4562265" y="779519"/>
          <a:ext cx="1627505" cy="14800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3374869"/>
                <a:satOff val="-1013"/>
                <a:lumOff val="-28332"/>
                <a:alphaOff val="0"/>
                <a:shade val="85000"/>
                <a:satMod val="130000"/>
              </a:schemeClr>
            </a:gs>
            <a:gs pos="34000">
              <a:schemeClr val="accent3">
                <a:hueOff val="-3374869"/>
                <a:satOff val="-1013"/>
                <a:lumOff val="-28332"/>
                <a:alphaOff val="0"/>
                <a:shade val="87000"/>
                <a:satMod val="125000"/>
              </a:schemeClr>
            </a:gs>
            <a:gs pos="70000">
              <a:schemeClr val="accent3">
                <a:hueOff val="-3374869"/>
                <a:satOff val="-1013"/>
                <a:lumOff val="-2833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3374869"/>
                <a:satOff val="-1013"/>
                <a:lumOff val="-2833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Kreiranje javnog poziva</a:t>
          </a:r>
        </a:p>
      </dsp:txBody>
      <dsp:txXfrm>
        <a:off x="4605613" y="822867"/>
        <a:ext cx="1540809" cy="1393316"/>
      </dsp:txXfrm>
    </dsp:sp>
    <dsp:sp modelId="{A1DF26F7-D87D-4213-813E-897426E7D2BD}">
      <dsp:nvSpPr>
        <dsp:cNvPr id="0" name=""/>
        <dsp:cNvSpPr/>
      </dsp:nvSpPr>
      <dsp:spPr>
        <a:xfrm>
          <a:off x="6352521" y="1317714"/>
          <a:ext cx="345031" cy="403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4499826"/>
                <a:satOff val="-1350"/>
                <a:lumOff val="-37777"/>
                <a:alphaOff val="0"/>
                <a:shade val="85000"/>
                <a:satMod val="130000"/>
              </a:schemeClr>
            </a:gs>
            <a:gs pos="34000">
              <a:schemeClr val="accent3">
                <a:hueOff val="-4499826"/>
                <a:satOff val="-1350"/>
                <a:lumOff val="-37777"/>
                <a:alphaOff val="0"/>
                <a:shade val="87000"/>
                <a:satMod val="125000"/>
              </a:schemeClr>
            </a:gs>
            <a:gs pos="70000">
              <a:schemeClr val="accent3">
                <a:hueOff val="-4499826"/>
                <a:satOff val="-1350"/>
                <a:lumOff val="-3777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4499826"/>
                <a:satOff val="-1350"/>
                <a:lumOff val="-3777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/>
        </a:p>
      </dsp:txBody>
      <dsp:txXfrm>
        <a:off x="6352521" y="1398438"/>
        <a:ext cx="241522" cy="242173"/>
      </dsp:txXfrm>
    </dsp:sp>
    <dsp:sp modelId="{238865BE-03E1-4776-B494-35E9FC864CD0}">
      <dsp:nvSpPr>
        <dsp:cNvPr id="0" name=""/>
        <dsp:cNvSpPr/>
      </dsp:nvSpPr>
      <dsp:spPr>
        <a:xfrm>
          <a:off x="6840773" y="779519"/>
          <a:ext cx="1627505" cy="14800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5062304"/>
                <a:satOff val="-1519"/>
                <a:lumOff val="-42499"/>
                <a:alphaOff val="0"/>
                <a:shade val="85000"/>
                <a:satMod val="130000"/>
              </a:schemeClr>
            </a:gs>
            <a:gs pos="34000">
              <a:schemeClr val="accent3">
                <a:hueOff val="-5062304"/>
                <a:satOff val="-1519"/>
                <a:lumOff val="-42499"/>
                <a:alphaOff val="0"/>
                <a:shade val="87000"/>
                <a:satMod val="125000"/>
              </a:schemeClr>
            </a:gs>
            <a:gs pos="70000">
              <a:schemeClr val="accent3">
                <a:hueOff val="-5062304"/>
                <a:satOff val="-1519"/>
                <a:lumOff val="-4249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5062304"/>
                <a:satOff val="-1519"/>
                <a:lumOff val="-4249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Slanje javnog poziva na objavljivanje</a:t>
          </a:r>
        </a:p>
      </dsp:txBody>
      <dsp:txXfrm>
        <a:off x="6884121" y="822867"/>
        <a:ext cx="1540809" cy="1393316"/>
      </dsp:txXfrm>
    </dsp:sp>
    <dsp:sp modelId="{AA9FBB45-2B5A-42DD-B1C9-19451F774CAD}">
      <dsp:nvSpPr>
        <dsp:cNvPr id="0" name=""/>
        <dsp:cNvSpPr/>
      </dsp:nvSpPr>
      <dsp:spPr>
        <a:xfrm>
          <a:off x="8631029" y="1317714"/>
          <a:ext cx="345031" cy="403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6749738"/>
                <a:satOff val="-2025"/>
                <a:lumOff val="-56665"/>
                <a:alphaOff val="0"/>
                <a:shade val="85000"/>
                <a:satMod val="130000"/>
              </a:schemeClr>
            </a:gs>
            <a:gs pos="34000">
              <a:schemeClr val="accent3">
                <a:hueOff val="-6749738"/>
                <a:satOff val="-2025"/>
                <a:lumOff val="-56665"/>
                <a:alphaOff val="0"/>
                <a:shade val="87000"/>
                <a:satMod val="125000"/>
              </a:schemeClr>
            </a:gs>
            <a:gs pos="70000">
              <a:schemeClr val="accent3">
                <a:hueOff val="-6749738"/>
                <a:satOff val="-2025"/>
                <a:lumOff val="-5666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6749738"/>
                <a:satOff val="-2025"/>
                <a:lumOff val="-5666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200" kern="1200"/>
        </a:p>
      </dsp:txBody>
      <dsp:txXfrm>
        <a:off x="8631029" y="1398438"/>
        <a:ext cx="241522" cy="242173"/>
      </dsp:txXfrm>
    </dsp:sp>
    <dsp:sp modelId="{D9A4D34B-8FA3-4CDF-A0E2-07EB21732427}">
      <dsp:nvSpPr>
        <dsp:cNvPr id="0" name=""/>
        <dsp:cNvSpPr/>
      </dsp:nvSpPr>
      <dsp:spPr>
        <a:xfrm>
          <a:off x="9119281" y="779519"/>
          <a:ext cx="1627505" cy="14800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6749738"/>
                <a:satOff val="-2025"/>
                <a:lumOff val="-56665"/>
                <a:alphaOff val="0"/>
                <a:shade val="85000"/>
                <a:satMod val="130000"/>
              </a:schemeClr>
            </a:gs>
            <a:gs pos="34000">
              <a:schemeClr val="accent3">
                <a:hueOff val="-6749738"/>
                <a:satOff val="-2025"/>
                <a:lumOff val="-56665"/>
                <a:alphaOff val="0"/>
                <a:shade val="87000"/>
                <a:satMod val="125000"/>
              </a:schemeClr>
            </a:gs>
            <a:gs pos="70000">
              <a:schemeClr val="accent3">
                <a:hueOff val="-6749738"/>
                <a:satOff val="-2025"/>
                <a:lumOff val="-5666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-6749738"/>
                <a:satOff val="-2025"/>
                <a:lumOff val="-5666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500" kern="1200" dirty="0"/>
            <a:t>Objavljivanje</a:t>
          </a:r>
        </a:p>
      </dsp:txBody>
      <dsp:txXfrm>
        <a:off x="9162629" y="822867"/>
        <a:ext cx="1540809" cy="1393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22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t>6/11/2020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79" r:id="rId7"/>
    <p:sldLayoutId id="2147483692" r:id="rId8"/>
    <p:sldLayoutId id="2147483691" r:id="rId9"/>
    <p:sldLayoutId id="2147483690" r:id="rId10"/>
    <p:sldLayoutId id="2147483689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dirty="0"/>
              <a:t>U susret novom zakonu o javnim nabavkama</a:t>
            </a:r>
            <a:endParaRPr lang="en-US" sz="5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hr-HR" cap="none" dirty="0"/>
              <a:t>11. jun 2020.</a:t>
            </a:r>
          </a:p>
          <a:p>
            <a:r>
              <a:rPr lang="hr-HR" cap="none" dirty="0"/>
              <a:t>Teja Kolar</a:t>
            </a:r>
          </a:p>
          <a:p>
            <a:r>
              <a:rPr lang="hr-HR" cap="none" dirty="0"/>
              <a:t>Dean Firkelj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83336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EE182A2E-E63E-4EBC-B6AC-85861DAA2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/>
          <a:lstStyle/>
          <a:p>
            <a:r>
              <a:rPr lang="hr-HR" dirty="0"/>
              <a:t>Registracija ORGANIZACIJE i prvog korisničkog naloga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0E9DEF-A9C4-4035-AD90-FFEDD817F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818" y="2958274"/>
            <a:ext cx="4006659" cy="2910821"/>
          </a:xfrm>
          <a:prstGeom prst="rect">
            <a:avLst/>
          </a:prstGeom>
          <a:noFill/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BC25D56-12EF-4542-A533-DF3C1265A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/>
          <a:lstStyle/>
          <a:p>
            <a:r>
              <a:rPr lang="hr-HR" dirty="0"/>
              <a:t>Otvaranje novih korisničkih naloga U ORGANIZACIJI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ECC5B9-4361-4CEB-BCB3-97BF98F2B3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944" y="3070385"/>
            <a:ext cx="4639736" cy="2686596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1A717D6-96F3-4484-8808-8C66AEC89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</p:spPr>
        <p:txBody>
          <a:bodyPr anchor="ctr">
            <a:normAutofit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Registracija</a:t>
            </a:r>
          </a:p>
        </p:txBody>
      </p:sp>
    </p:spTree>
    <p:extLst>
      <p:ext uri="{BB962C8B-B14F-4D97-AF65-F5344CB8AC3E}">
        <p14:creationId xmlns:p14="http://schemas.microsoft.com/office/powerpoint/2010/main" val="539872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6FFC517C-1A2E-4B1D-B61D-BC49BD80C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/>
          <a:lstStyle/>
          <a:p>
            <a:r>
              <a:rPr lang="hr-HR" dirty="0"/>
              <a:t>Priprema i objavljivanje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305B98-2BD6-4F27-92E2-166B990DF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061251"/>
            <a:ext cx="4639736" cy="2704867"/>
          </a:xfrm>
          <a:prstGeom prst="rect">
            <a:avLst/>
          </a:prstGeom>
          <a:noFill/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02A78C8-862B-4B55-923F-E43170D91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/>
          <a:lstStyle/>
          <a:p>
            <a:r>
              <a:rPr lang="hr-HR" dirty="0"/>
              <a:t>Način pripreme i objavljivanja</a:t>
            </a:r>
            <a:endParaRPr lang="en-US" dirty="0"/>
          </a:p>
        </p:txBody>
      </p: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B3E9A56C-BEFA-4EA6-9926-2CD7D4623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Stavke plana javnih nabavki: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Direktni upis kroz formu, ili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Korišćenjem Excel obrasca</a:t>
            </a:r>
          </a:p>
          <a:p>
            <a:pPr marL="0" indent="0">
              <a:buClrTx/>
              <a:buNone/>
            </a:pPr>
            <a:r>
              <a:rPr lang="hr-HR" dirty="0"/>
              <a:t>U sistem se upisuje: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Datum donošenja plana i datum slanja na objavljivanje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Plan se objavljuje prvi naredni dan od datuma slanja</a:t>
            </a:r>
          </a:p>
          <a:p>
            <a:pPr marL="0" indent="0">
              <a:buClrTx/>
              <a:buNone/>
            </a:pPr>
            <a:r>
              <a:rPr lang="hr-HR" b="1" dirty="0"/>
              <a:t>Dokument plana javnih nabavki se automatski generiše iz upisanih / importovanih stavki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22EC494-0D63-4A6D-9DA0-D90D25E8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</p:spPr>
        <p:txBody>
          <a:bodyPr anchor="ctr">
            <a:normAutofit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Javnih nabavki</a:t>
            </a:r>
          </a:p>
        </p:txBody>
      </p:sp>
    </p:spTree>
    <p:extLst>
      <p:ext uri="{BB962C8B-B14F-4D97-AF65-F5344CB8AC3E}">
        <p14:creationId xmlns:p14="http://schemas.microsoft.com/office/powerpoint/2010/main" val="422253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EA4D3B6-C0FD-47B7-B5B7-FE915CA8A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4219"/>
            <a:ext cx="10058400" cy="3984874"/>
          </a:xfrm>
        </p:spPr>
        <p:txBody>
          <a:bodyPr>
            <a:normAutofit fontScale="77500" lnSpcReduction="20000"/>
          </a:bodyPr>
          <a:lstStyle/>
          <a:p>
            <a:pPr marL="268288" indent="-268288"/>
            <a:r>
              <a:rPr lang="hr-HR" dirty="0"/>
              <a:t>1. Da li ste objavili plan nabavki koji sadrži stavku za koju pokrećete postupak?</a:t>
            </a:r>
          </a:p>
          <a:p>
            <a:pPr marL="268288" indent="-268288"/>
            <a:r>
              <a:rPr lang="hr-HR" dirty="0"/>
              <a:t>2. Sistem automatski </a:t>
            </a:r>
            <a:r>
              <a:rPr lang="hr-HR" dirty="0" err="1"/>
              <a:t>generiše</a:t>
            </a:r>
            <a:r>
              <a:rPr lang="hr-HR" dirty="0"/>
              <a:t> </a:t>
            </a:r>
            <a:r>
              <a:rPr lang="hr-HR" dirty="0" err="1"/>
              <a:t>delove</a:t>
            </a:r>
            <a:r>
              <a:rPr lang="hr-HR" dirty="0"/>
              <a:t> konkursne dokumentacije iz upisanih podataka na Portalu:</a:t>
            </a:r>
          </a:p>
          <a:p>
            <a:pPr marL="720725" indent="-360363">
              <a:buClrTx/>
              <a:buFont typeface="Symbol" panose="05050102010706020507" pitchFamily="18" charset="2"/>
              <a:buChar char="-"/>
            </a:pPr>
            <a:r>
              <a:rPr lang="hr-HR" dirty="0"/>
              <a:t>Opis kriterijuma za kvalitativni izbor privrednog subjekta i način dokazivanja </a:t>
            </a:r>
            <a:r>
              <a:rPr lang="hr-HR" dirty="0" err="1"/>
              <a:t>kriterijuma</a:t>
            </a:r>
            <a:r>
              <a:rPr lang="hr-HR" dirty="0"/>
              <a:t> kao i elemente potrebne za popunjavanje Izjave o ispunjenosti </a:t>
            </a:r>
            <a:r>
              <a:rPr lang="hr-HR" dirty="0" err="1"/>
              <a:t>kriterijuma</a:t>
            </a:r>
            <a:r>
              <a:rPr lang="hr-HR" dirty="0"/>
              <a:t> za kvalitativni izbor privrednog subjekta</a:t>
            </a:r>
          </a:p>
          <a:p>
            <a:pPr marL="720725" indent="-360363">
              <a:buClrTx/>
              <a:buFont typeface="Symbol" panose="05050102010706020507" pitchFamily="18" charset="2"/>
              <a:buChar char="-"/>
            </a:pPr>
            <a:r>
              <a:rPr lang="hr-HR" dirty="0"/>
              <a:t>Opis kriterijuma za dodelu ugovora i ostalih zahteva nabavke</a:t>
            </a:r>
          </a:p>
          <a:p>
            <a:pPr marL="720725" indent="-360363">
              <a:buClrTx/>
              <a:buFont typeface="Symbol" panose="05050102010706020507" pitchFamily="18" charset="2"/>
              <a:buChar char="-"/>
            </a:pPr>
            <a:r>
              <a:rPr lang="hr-HR" dirty="0"/>
              <a:t>Uputstva o sačinjavanju ponude (uključuje i propisane elemente za obrazac ponude)</a:t>
            </a:r>
          </a:p>
          <a:p>
            <a:pPr marL="268288" indent="-268288">
              <a:buClrTx/>
            </a:pPr>
            <a:r>
              <a:rPr lang="hr-HR" dirty="0"/>
              <a:t>3. Sistem automatski </a:t>
            </a:r>
            <a:r>
              <a:rPr lang="hr-HR" dirty="0" err="1"/>
              <a:t>generiše</a:t>
            </a:r>
            <a:r>
              <a:rPr lang="hr-HR" dirty="0"/>
              <a:t> javni poziv iz upisanih podataka na Portalu</a:t>
            </a:r>
          </a:p>
          <a:p>
            <a:pPr marL="268288" indent="-268288">
              <a:buClrTx/>
            </a:pPr>
            <a:r>
              <a:rPr lang="hr-HR" dirty="0"/>
              <a:t>3. Da li ste predvideli korišćenje e-Kataloga, e-Licitacija ili okvirnog sporazuma?</a:t>
            </a:r>
          </a:p>
          <a:p>
            <a:pPr marL="268288" indent="-268288">
              <a:buClrTx/>
            </a:pPr>
            <a:r>
              <a:rPr lang="hr-HR" dirty="0"/>
              <a:t>4. Podaci sadržani u konkursnoj dokumentaciji i podaci koji su navedeni u javnom pozivu i drugim oglasima koji se koriste kao javni poziv ne smeju da budu u suprotnosti!</a:t>
            </a:r>
          </a:p>
          <a:p>
            <a:pPr marL="268288" indent="-268288">
              <a:buClrTx/>
            </a:pPr>
            <a:r>
              <a:rPr lang="hr-HR" dirty="0"/>
              <a:t>5. Upisani podaci </a:t>
            </a:r>
            <a:r>
              <a:rPr lang="hr-HR" dirty="0" err="1"/>
              <a:t>imaće</a:t>
            </a:r>
            <a:r>
              <a:rPr lang="hr-HR" dirty="0"/>
              <a:t> direktni </a:t>
            </a:r>
            <a:r>
              <a:rPr lang="hr-HR" dirty="0" err="1"/>
              <a:t>uticaj</a:t>
            </a:r>
            <a:r>
              <a:rPr lang="hr-HR" dirty="0"/>
              <a:t> na način kako ponuđači sačinjavaju i podnose ponude!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6747E2A-4F1C-4C33-8DE5-A5BC26A65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Pokretanje postupkA</a:t>
            </a:r>
          </a:p>
        </p:txBody>
      </p:sp>
    </p:spTree>
    <p:extLst>
      <p:ext uri="{BB962C8B-B14F-4D97-AF65-F5344CB8AC3E}">
        <p14:creationId xmlns:p14="http://schemas.microsoft.com/office/powerpoint/2010/main" val="1010297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D5E0BF5-F514-407D-AB69-9FE34024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POKRETANJE POSTUPKA, SLANJE NA </a:t>
            </a:r>
            <a:r>
              <a:rPr lang="hr-H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OBJAVljivanje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hr-H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OBJAVljivanje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766CF7D-A706-41A0-BF6F-6752E0549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630376"/>
              </p:ext>
            </p:extLst>
          </p:nvPr>
        </p:nvGraphicFramePr>
        <p:xfrm>
          <a:off x="682158" y="1952400"/>
          <a:ext cx="10752037" cy="3039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1E9BC84-5154-4C51-BE6C-A972B85C165F}"/>
              </a:ext>
            </a:extLst>
          </p:cNvPr>
          <p:cNvSpPr/>
          <p:nvPr/>
        </p:nvSpPr>
        <p:spPr>
          <a:xfrm>
            <a:off x="365760" y="4413169"/>
            <a:ext cx="1661362" cy="849904"/>
          </a:xfrm>
          <a:prstGeom prst="wedgeRoundRectCallout">
            <a:avLst>
              <a:gd name="adj1" fmla="val 16323"/>
              <a:gd name="adj2" fmla="val -73812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400" dirty="0"/>
              <a:t>Određivanje osnovnih parametara postupka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2A879FE-4F2D-4E03-AA87-D83D78ABA117}"/>
              </a:ext>
            </a:extLst>
          </p:cNvPr>
          <p:cNvSpPr/>
          <p:nvPr/>
        </p:nvSpPr>
        <p:spPr>
          <a:xfrm>
            <a:off x="1151017" y="1683674"/>
            <a:ext cx="2159685" cy="849904"/>
          </a:xfrm>
          <a:prstGeom prst="wedgeRoundRectCallout">
            <a:avLst>
              <a:gd name="adj1" fmla="val -33435"/>
              <a:gd name="adj2" fmla="val 7391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400" dirty="0"/>
              <a:t>Poveznica na planiranu nabavku iz objavljenog plana javnih nabavki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63C0FD1-7F8A-43CD-8A55-9C2BBC902DF0}"/>
              </a:ext>
            </a:extLst>
          </p:cNvPr>
          <p:cNvSpPr/>
          <p:nvPr/>
        </p:nvSpPr>
        <p:spPr>
          <a:xfrm>
            <a:off x="3310702" y="4472674"/>
            <a:ext cx="2468900" cy="940722"/>
          </a:xfrm>
          <a:prstGeom prst="wedgeRoundRectCallout">
            <a:avLst>
              <a:gd name="adj1" fmla="val -30281"/>
              <a:gd name="adj2" fmla="val -86079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400" dirty="0"/>
              <a:t>Podaci koji će biti sadržani u javnom pozivu i autogenerisanim delovima konkursne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6A55C89-5EA9-49D5-ACF2-B042BAA0E57B}"/>
              </a:ext>
            </a:extLst>
          </p:cNvPr>
          <p:cNvSpPr/>
          <p:nvPr/>
        </p:nvSpPr>
        <p:spPr>
          <a:xfrm>
            <a:off x="6210238" y="1731630"/>
            <a:ext cx="1906152" cy="869221"/>
          </a:xfrm>
          <a:prstGeom prst="wedgeRoundRectCallout">
            <a:avLst>
              <a:gd name="adj1" fmla="val -39404"/>
              <a:gd name="adj2" fmla="val 61504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400" dirty="0"/>
              <a:t>Javni poziv se kreira iz upisanih podataka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1991925C-6E8C-4EE2-8EBA-33E30F4C5362}"/>
              </a:ext>
            </a:extLst>
          </p:cNvPr>
          <p:cNvSpPr/>
          <p:nvPr/>
        </p:nvSpPr>
        <p:spPr>
          <a:xfrm>
            <a:off x="8116390" y="4565569"/>
            <a:ext cx="2945506" cy="1088136"/>
          </a:xfrm>
          <a:prstGeom prst="wedgeRoundRectCallout">
            <a:avLst>
              <a:gd name="adj1" fmla="val 27126"/>
              <a:gd name="adj2" fmla="val -8405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400" dirty="0"/>
              <a:t>Portal objavljuje javni poziv i konkursnu dokumentaciju prvi naredni dan od dana slanja na objavljivanje </a:t>
            </a:r>
          </a:p>
        </p:txBody>
      </p:sp>
    </p:spTree>
    <p:extLst>
      <p:ext uri="{BB962C8B-B14F-4D97-AF65-F5344CB8AC3E}">
        <p14:creationId xmlns:p14="http://schemas.microsoft.com/office/powerpoint/2010/main" val="39312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4F896F-F0C1-4E44-9A11-B5DFF3A7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Ponuđač postavlja pitanja naručiocu putem Portala</a:t>
            </a:r>
          </a:p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Pitanja su odmah po podnošenju vidljiva samo naručiocu</a:t>
            </a:r>
          </a:p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Identitet privrednog subjekta koji postavlja pitanje je poznat samo naručiocu</a:t>
            </a:r>
          </a:p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Naručilac priprema odgovore i zatim objavljuje listu odgovora sa postavljenim pitanjima (nema parafraziranja pitanja)</a:t>
            </a:r>
          </a:p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Sve zainteresovane strane u postupku su obaveštene o odgovorima kada su objavljeni</a:t>
            </a:r>
          </a:p>
          <a:p>
            <a:pPr marL="360363" indent="-360363">
              <a:buClrTx/>
              <a:buFont typeface="Arial" panose="020B0604020202020204" pitchFamily="34" charset="0"/>
              <a:buChar char="•"/>
            </a:pPr>
            <a:r>
              <a:rPr lang="hr-HR" dirty="0"/>
              <a:t>Identitet privrednog subjekta koji je postavio pitanja nije javan do otvaranja ponuda</a:t>
            </a:r>
          </a:p>
          <a:p>
            <a:endParaRPr lang="hr-H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AFC2B5-0D74-4CBB-A346-DAF94966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Zahtevi za pojašnjenjem i odgovori</a:t>
            </a:r>
          </a:p>
        </p:txBody>
      </p:sp>
    </p:spTree>
    <p:extLst>
      <p:ext uri="{BB962C8B-B14F-4D97-AF65-F5344CB8AC3E}">
        <p14:creationId xmlns:p14="http://schemas.microsoft.com/office/powerpoint/2010/main" val="3489916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1B2D45-8104-4AE9-8404-444E0425B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 Objavljuju je na posebnom obrascu </a:t>
            </a:r>
            <a:r>
              <a:rPr lang="pl-PL" dirty="0"/>
              <a:t>Ispravka - obaveštenje o izmenama ili dodatnim informacijama</a:t>
            </a:r>
          </a:p>
          <a:p>
            <a:r>
              <a:rPr lang="pl-PL" dirty="0"/>
              <a:t>- Ispravke mogu da se odnose na:</a:t>
            </a:r>
          </a:p>
          <a:p>
            <a:pPr lvl="1"/>
            <a:r>
              <a:rPr lang="pl-PL" dirty="0"/>
              <a:t>Izmenu konkursne dokumentacije</a:t>
            </a:r>
          </a:p>
          <a:p>
            <a:pPr lvl="1"/>
            <a:r>
              <a:rPr lang="hr-HR" dirty="0" err="1"/>
              <a:t>Izmenu</a:t>
            </a:r>
            <a:r>
              <a:rPr lang="hr-HR" dirty="0"/>
              <a:t> osnovnog oglasa</a:t>
            </a:r>
          </a:p>
          <a:p>
            <a:r>
              <a:rPr lang="hr-HR" dirty="0"/>
              <a:t>- Objavljuje se prvi naredni dan od dana slanja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F5ECB2-2032-41C8-9BFC-B48D87AB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Ispravke, IZMENE i dopune</a:t>
            </a:r>
          </a:p>
        </p:txBody>
      </p:sp>
    </p:spTree>
    <p:extLst>
      <p:ext uri="{BB962C8B-B14F-4D97-AF65-F5344CB8AC3E}">
        <p14:creationId xmlns:p14="http://schemas.microsoft.com/office/powerpoint/2010/main" val="223005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44F149-47BD-4D23-AA46-4F69767A1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4219"/>
            <a:ext cx="10058400" cy="3984874"/>
          </a:xfrm>
        </p:spPr>
        <p:txBody>
          <a:bodyPr>
            <a:normAutofit fontScale="92500" lnSpcReduction="20000"/>
          </a:bodyPr>
          <a:lstStyle/>
          <a:p>
            <a:pPr marL="268288" indent="-268288"/>
            <a:r>
              <a:rPr lang="hr-HR" sz="1600" dirty="0"/>
              <a:t>1. Privredni subjekti se prethodno trebaju </a:t>
            </a:r>
            <a:r>
              <a:rPr lang="hr-HR" sz="1600" dirty="0" err="1"/>
              <a:t>registrovati</a:t>
            </a:r>
            <a:r>
              <a:rPr lang="hr-HR" sz="1600" dirty="0"/>
              <a:t> na Portalu i preuzeti konkursnu dokumentaciju kako bi se zainteresovali za postupak</a:t>
            </a:r>
          </a:p>
          <a:p>
            <a:pPr marL="268288" indent="-268288"/>
            <a:r>
              <a:rPr lang="hr-HR" sz="1600" dirty="0"/>
              <a:t>2. Ako privredni subjekt nastupa kao grupa ponuđača, ili sa podizvođačima ili se oslanja na druge subjekte čije kapacitete koristi, svi koji na bilo koji način učestvuju u ponudi moraju biti </a:t>
            </a:r>
            <a:r>
              <a:rPr lang="hr-HR" sz="1600" dirty="0" err="1"/>
              <a:t>registrovani</a:t>
            </a:r>
            <a:r>
              <a:rPr lang="hr-HR" sz="1600" dirty="0"/>
              <a:t> na Portalu </a:t>
            </a:r>
          </a:p>
          <a:p>
            <a:pPr marL="268288" indent="-268288"/>
            <a:r>
              <a:rPr lang="hr-HR" sz="1600" dirty="0"/>
              <a:t>3. Svi koji učestvuju u ponudi sačinjavaju sopstvenu e-Izjavu o ispunjenosti kriterijuma za izbor privrednog subjekta putem Portala</a:t>
            </a:r>
          </a:p>
          <a:p>
            <a:pPr marL="268288" indent="-268288"/>
            <a:r>
              <a:rPr lang="hr-HR" sz="1600" dirty="0"/>
              <a:t>4. Ako ponudu podnosi grupa ponuđača, svi članovi grupe moraju potvrditi učešće u grupi za konkretni postupak putem Portala</a:t>
            </a:r>
          </a:p>
          <a:p>
            <a:pPr marL="268288" indent="-268288"/>
            <a:r>
              <a:rPr lang="hr-HR" sz="1600" dirty="0"/>
              <a:t>5. Proučiti konkursnu dokumentaciju – uputstva o sačinjavanju ponude sadrže elemente koje treba popunjavati na Portalu! </a:t>
            </a:r>
          </a:p>
          <a:p>
            <a:pPr marL="268288" indent="-268288"/>
            <a:r>
              <a:rPr lang="hr-HR" sz="1600" dirty="0"/>
              <a:t>6. Proučiti uputstva o korišćenju Portala zbog ograničenja na formate, veličine i broj dokumenta koji će se dostavljati u sklopu e-Ponude!</a:t>
            </a:r>
          </a:p>
          <a:p>
            <a:pPr marL="268288" indent="-268288"/>
            <a:r>
              <a:rPr lang="hr-HR" sz="1600" dirty="0"/>
              <a:t>7. Ako je naručilac propisao korišćenje e-Kataloga, potrebno je popuniti e-Katalog pre pripreme i podnošenja e-Ponude (i zatim ga uvezati u e-Ponudu)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718807-EC77-4D85-9970-99D154D1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 PRIPREME PONUDA</a:t>
            </a:r>
          </a:p>
        </p:txBody>
      </p:sp>
    </p:spTree>
    <p:extLst>
      <p:ext uri="{BB962C8B-B14F-4D97-AF65-F5344CB8AC3E}">
        <p14:creationId xmlns:p14="http://schemas.microsoft.com/office/powerpoint/2010/main" val="314559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531E55-1184-4420-9123-87CA6D7A0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403" y="171450"/>
            <a:ext cx="11036172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25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7DC82-A90D-418A-BB0C-E82B2F44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NEKA PRAVILA za e-PONUDE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AD6B-49DE-45E8-9191-ECECED864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14508" y="620915"/>
            <a:ext cx="4172328" cy="5616167"/>
          </a:xfrm>
        </p:spPr>
        <p:txBody>
          <a:bodyPr>
            <a:normAutofit fontScale="85000" lnSpcReduction="20000"/>
          </a:bodyPr>
          <a:lstStyle/>
          <a:p>
            <a:r>
              <a:rPr lang="hr-HR" dirty="0"/>
              <a:t>Svi podaci o ponudama se nalaze u posebnoj kriptovanoj bazi kojoj naručioci nemaju pristup. Pre isteka roka naručioci nemaju informaciju o tome da li je </a:t>
            </a:r>
            <a:r>
              <a:rPr lang="hr-HR" dirty="0" err="1"/>
              <a:t>podneta</a:t>
            </a:r>
            <a:r>
              <a:rPr lang="hr-HR" dirty="0"/>
              <a:t> ponuda i </a:t>
            </a:r>
            <a:r>
              <a:rPr lang="hr-HR" dirty="0" err="1"/>
              <a:t>ko</a:t>
            </a:r>
            <a:r>
              <a:rPr lang="hr-HR" dirty="0"/>
              <a:t> su ponuđači</a:t>
            </a:r>
          </a:p>
          <a:p>
            <a:r>
              <a:rPr lang="hr-HR" dirty="0"/>
              <a:t>E-Izjava o ispunjenosti kriterijuma za kvalitativni izbor privrednog subjekta se popunjava putem Portala</a:t>
            </a:r>
          </a:p>
          <a:p>
            <a:r>
              <a:rPr lang="hr-HR" dirty="0"/>
              <a:t>Moguće je sastaviti „grupu” ponuda odjednom za željene partije</a:t>
            </a:r>
          </a:p>
          <a:p>
            <a:r>
              <a:rPr lang="hr-HR" dirty="0"/>
              <a:t>Jednom </a:t>
            </a:r>
            <a:r>
              <a:rPr lang="hr-HR" dirty="0" err="1"/>
              <a:t>podneta</a:t>
            </a:r>
            <a:r>
              <a:rPr lang="hr-HR" dirty="0"/>
              <a:t> ponuda se može </a:t>
            </a:r>
            <a:r>
              <a:rPr lang="hr-HR" dirty="0" err="1"/>
              <a:t>izmeniti</a:t>
            </a:r>
            <a:r>
              <a:rPr lang="hr-HR" dirty="0"/>
              <a:t> / dopuniti / opozvati</a:t>
            </a:r>
          </a:p>
          <a:p>
            <a:r>
              <a:rPr lang="hr-HR" dirty="0"/>
              <a:t>Podnošenje ponuda / </a:t>
            </a:r>
            <a:r>
              <a:rPr lang="hr-HR" dirty="0" err="1"/>
              <a:t>izmene</a:t>
            </a:r>
            <a:r>
              <a:rPr lang="hr-HR" dirty="0"/>
              <a:t> / dopune / opoziv je moguće uraditi do isteka roka za podnošenje ponuda</a:t>
            </a:r>
          </a:p>
          <a:p>
            <a:r>
              <a:rPr lang="hr-HR" dirty="0" err="1"/>
              <a:t>Izmena</a:t>
            </a:r>
            <a:r>
              <a:rPr lang="hr-HR" dirty="0"/>
              <a:t>/dopuna ili opoziv se radi na pojedinačnoj podnetoj ponudi</a:t>
            </a:r>
          </a:p>
          <a:p>
            <a:r>
              <a:rPr lang="hr-HR" dirty="0"/>
              <a:t>Otvaraju se samo </a:t>
            </a:r>
            <a:r>
              <a:rPr lang="hr-HR" dirty="0" err="1"/>
              <a:t>poslednje</a:t>
            </a:r>
            <a:r>
              <a:rPr lang="hr-HR" dirty="0"/>
              <a:t> </a:t>
            </a:r>
            <a:r>
              <a:rPr lang="hr-HR" dirty="0" err="1"/>
              <a:t>podnete</a:t>
            </a:r>
            <a:r>
              <a:rPr lang="hr-HR" dirty="0"/>
              <a:t> „verzije” ponuda. Naručilac ne vidi trag </a:t>
            </a:r>
            <a:r>
              <a:rPr lang="hr-HR" dirty="0" err="1"/>
              <a:t>izmena</a:t>
            </a:r>
            <a:r>
              <a:rPr lang="hr-HR" dirty="0"/>
              <a:t> niti vidi opozvane ponude</a:t>
            </a:r>
          </a:p>
          <a:p>
            <a:r>
              <a:rPr lang="hr-HR" dirty="0"/>
              <a:t>Samo za određene vrste dokumenta je moguće označiti poverljivost uz obavezno obrazloženje i pravni </a:t>
            </a:r>
            <a:r>
              <a:rPr lang="hr-HR" dirty="0" err="1"/>
              <a:t>osnov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0414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D1AC61-3998-4EDB-9CE5-57DF81D91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 Automatski putem Portala na datum i vreme otvaranja ponuda kada sistem dekriptuje ponude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 Portal sam sastavlja i šalje Zapisnik o otvaranju ponuda ponuđačima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 Bilo koje zainteresovano lice može da učestvuje u elektronskom otvaranju  ponuda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 Po otvaranju ponuda, ponuđači i ostala zainteresovana lica mogu videti obrasce ponude svih ponuđača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hr-HR" dirty="0"/>
              <a:t> Zakonom je i dalje omogućeno i fizičko prisutstvo na otvaranju ponuda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D28617-E20E-43FE-93AD-872085740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Otvaranje ponuda</a:t>
            </a:r>
          </a:p>
        </p:txBody>
      </p:sp>
    </p:spTree>
    <p:extLst>
      <p:ext uri="{BB962C8B-B14F-4D97-AF65-F5344CB8AC3E}">
        <p14:creationId xmlns:p14="http://schemas.microsoft.com/office/powerpoint/2010/main" val="317209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Sadržina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4181" y="633874"/>
            <a:ext cx="5981171" cy="5590250"/>
          </a:xfrm>
        </p:spPr>
        <p:txBody>
          <a:bodyPr/>
          <a:lstStyle/>
          <a:p>
            <a:r>
              <a:rPr lang="hr-HR" dirty="0">
                <a:latin typeface="+mj-lt"/>
                <a:cs typeface="Arial" panose="020B0604020202020204" pitchFamily="34" charset="0"/>
              </a:rPr>
              <a:t>Elektronska komunikacija prema novom Zakonu o javnim nabavkama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r>
              <a:rPr lang="hr-HR" dirty="0">
                <a:latin typeface="+mj-lt"/>
                <a:cs typeface="Arial" panose="020B0604020202020204" pitchFamily="34" charset="0"/>
              </a:rPr>
              <a:t>Opšte o novom Portalu javnih nabavki – moduli i funkcionalnosti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r>
              <a:rPr lang="hr-HR" dirty="0">
                <a:latin typeface="+mj-lt"/>
                <a:cs typeface="Arial" panose="020B0604020202020204" pitchFamily="34" charset="0"/>
              </a:rPr>
              <a:t>Prikaz ključnih </a:t>
            </a:r>
            <a:r>
              <a:rPr lang="hr-HR" dirty="0" err="1">
                <a:latin typeface="+mj-lt"/>
                <a:cs typeface="Arial" panose="020B0604020202020204" pitchFamily="34" charset="0"/>
              </a:rPr>
              <a:t>delova</a:t>
            </a:r>
            <a:r>
              <a:rPr lang="hr-HR" dirty="0">
                <a:latin typeface="+mj-lt"/>
                <a:cs typeface="Arial" panose="020B0604020202020204" pitchFamily="34" charset="0"/>
              </a:rPr>
              <a:t> Portala za naručioce i ponuđače</a:t>
            </a:r>
            <a:endParaRPr lang="en-US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98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3784C7-A465-4B95-8302-3AC49D7A2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Komunikacija se odvija elektronski putem Portala za:</a:t>
            </a:r>
          </a:p>
          <a:p>
            <a:r>
              <a:rPr lang="hr-HR" dirty="0"/>
              <a:t>- Pojašnjenja ponuda</a:t>
            </a:r>
          </a:p>
          <a:p>
            <a:r>
              <a:rPr lang="hr-HR" dirty="0"/>
              <a:t>- Ispravku računske greške</a:t>
            </a:r>
          </a:p>
          <a:p>
            <a:r>
              <a:rPr lang="hr-HR" dirty="0"/>
              <a:t>- Obrazloženje neuobičajeno niske cene</a:t>
            </a:r>
          </a:p>
          <a:p>
            <a:r>
              <a:rPr lang="hr-HR" dirty="0"/>
              <a:t>- Dostavu dokaza za </a:t>
            </a:r>
            <a:r>
              <a:rPr lang="hr-HR" dirty="0" err="1"/>
              <a:t>kriterijume</a:t>
            </a:r>
            <a:r>
              <a:rPr lang="hr-HR" dirty="0"/>
              <a:t> za kvalitativni izbor privrednog subjekta</a:t>
            </a:r>
          </a:p>
          <a:p>
            <a:r>
              <a:rPr lang="hr-HR" dirty="0"/>
              <a:t>- Ostale slučajeve komunikacije</a:t>
            </a:r>
          </a:p>
          <a:p>
            <a:r>
              <a:rPr lang="hr-HR" dirty="0"/>
              <a:t>Uvid u e-Ponude vrši se putem Portala, na zahtev ponuđača, ali tek po donošenju Odluke!</a:t>
            </a:r>
          </a:p>
          <a:p>
            <a:endParaRPr lang="hr-H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1B4D0E-F003-4829-9080-DD256AE6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Komunikacija nakon otvaranja ponuda</a:t>
            </a:r>
          </a:p>
        </p:txBody>
      </p:sp>
    </p:spTree>
    <p:extLst>
      <p:ext uri="{BB962C8B-B14F-4D97-AF65-F5344CB8AC3E}">
        <p14:creationId xmlns:p14="http://schemas.microsoft.com/office/powerpoint/2010/main" val="3755228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B821E-68AA-4E6C-AA15-FECE28A8B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 Naručilac u sistem unosi rezultate stručne ocene</a:t>
            </a:r>
          </a:p>
          <a:p>
            <a:r>
              <a:rPr lang="hr-HR" dirty="0"/>
              <a:t>- Izveštaj o postupku se automatski generiše iz upisanih podatka</a:t>
            </a:r>
          </a:p>
          <a:p>
            <a:r>
              <a:rPr lang="hr-HR" dirty="0"/>
              <a:t>- Sistem automatski rangira prihvatljive ponude na osnovu kriterijuma za dodelu ugovora</a:t>
            </a:r>
          </a:p>
          <a:p>
            <a:r>
              <a:rPr lang="hr-HR" dirty="0"/>
              <a:t>- Sistem automatski generiše predlog Odluke o dodeli ugovora / Odluke o obustavi postupka</a:t>
            </a:r>
          </a:p>
          <a:p>
            <a:r>
              <a:rPr lang="hr-HR" dirty="0"/>
              <a:t>- Odluka se objavljuje javno</a:t>
            </a:r>
          </a:p>
          <a:p>
            <a:r>
              <a:rPr lang="hr-HR" dirty="0"/>
              <a:t>- U roku od 30 dana od zaključenja ugovora / obustave / poništenja, treba objaviti Obaveštenje o dodeli ugovora, obustavi ili poništenju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81F624-2E22-423E-AC7C-7033B133E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Stručna Ocena, Odluka i Obaveštenje</a:t>
            </a:r>
          </a:p>
        </p:txBody>
      </p:sp>
    </p:spTree>
    <p:extLst>
      <p:ext uri="{BB962C8B-B14F-4D97-AF65-F5344CB8AC3E}">
        <p14:creationId xmlns:p14="http://schemas.microsoft.com/office/powerpoint/2010/main" val="3768128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3936E4-44ED-4051-975B-85228AEDC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 Omogućeno podnošenje e-Zahteva za zaštitu prava putem Portala</a:t>
            </a:r>
          </a:p>
          <a:p>
            <a:r>
              <a:rPr lang="hr-HR" dirty="0"/>
              <a:t>-  Naručilac obavezno objavljuje Obaveštenje o podnetom zahtevu za zaštitu prava (bez obzira da li je ZZP podnet elektronskim putem ili ne)</a:t>
            </a:r>
          </a:p>
          <a:p>
            <a:r>
              <a:rPr lang="hr-HR" dirty="0"/>
              <a:t>- Moguće je </a:t>
            </a:r>
            <a:r>
              <a:rPr lang="hr-HR" dirty="0" err="1"/>
              <a:t>suspendovati</a:t>
            </a:r>
            <a:r>
              <a:rPr lang="hr-HR" dirty="0"/>
              <a:t> pojedine partije, ako se ZZP odnosi samo na pojedine partije</a:t>
            </a:r>
          </a:p>
          <a:p>
            <a:r>
              <a:rPr lang="hr-HR" dirty="0"/>
              <a:t>- Portal podržava celokupni proces zaštite prava i svu komunikaciju između svih relevantnih strana u postupku</a:t>
            </a:r>
          </a:p>
          <a:p>
            <a:r>
              <a:rPr lang="hr-HR" dirty="0"/>
              <a:t>- Republička komisija uvek objavljuje rešenje u postupku zaštite prava na Portalu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D6EE72-85B2-4496-A1B3-57B09D4F9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ZAŠTITA PRAVA</a:t>
            </a:r>
          </a:p>
        </p:txBody>
      </p:sp>
    </p:spTree>
    <p:extLst>
      <p:ext uri="{BB962C8B-B14F-4D97-AF65-F5344CB8AC3E}">
        <p14:creationId xmlns:p14="http://schemas.microsoft.com/office/powerpoint/2010/main" val="2991313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7DC82-A90D-418A-BB0C-E82B2F447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999" y="3135207"/>
            <a:ext cx="5802745" cy="587584"/>
          </a:xfrm>
        </p:spPr>
        <p:txBody>
          <a:bodyPr/>
          <a:lstStyle/>
          <a:p>
            <a:r>
              <a:rPr lang="hr-H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62754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3EFDC-D9E5-4185-9B8F-C3C93FF51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3025" y="1717997"/>
            <a:ext cx="4639736" cy="3505756"/>
          </a:xfrm>
        </p:spPr>
        <p:txBody>
          <a:bodyPr/>
          <a:lstStyle/>
          <a:p>
            <a:pPr lvl="0" algn="just"/>
            <a:r>
              <a:rPr lang="sr-Cyrl-RS" dirty="0" err="1">
                <a:latin typeface="+mj-lt"/>
                <a:cs typeface="Arial" panose="020B0604020202020204" pitchFamily="34" charset="0"/>
              </a:rPr>
              <a:t>Novim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hr-HR" b="1" cap="small" dirty="0">
                <a:latin typeface="+mj-lt"/>
                <a:cs typeface="Arial" panose="020B0604020202020204" pitchFamily="34" charset="0"/>
              </a:rPr>
              <a:t>Z</a:t>
            </a:r>
            <a:r>
              <a:rPr lang="sr-Cyrl-RS" b="1" cap="small" dirty="0" err="1">
                <a:latin typeface="+mj-lt"/>
                <a:cs typeface="Arial" panose="020B0604020202020204" pitchFamily="34" charset="0"/>
              </a:rPr>
              <a:t>akonom</a:t>
            </a:r>
            <a:r>
              <a:rPr lang="sr-Cyrl-RS" b="1" cap="small" dirty="0">
                <a:latin typeface="+mj-lt"/>
                <a:cs typeface="Arial" panose="020B0604020202020204" pitchFamily="34" charset="0"/>
              </a:rPr>
              <a:t> o </a:t>
            </a:r>
            <a:r>
              <a:rPr lang="sr-Cyrl-RS" b="1" cap="small" dirty="0" err="1">
                <a:latin typeface="+mj-lt"/>
                <a:cs typeface="Arial" panose="020B0604020202020204" pitchFamily="34" charset="0"/>
              </a:rPr>
              <a:t>javnim</a:t>
            </a:r>
            <a:r>
              <a:rPr lang="sr-Cyrl-RS" b="1" cap="small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b="1" cap="small" dirty="0" err="1">
                <a:latin typeface="+mj-lt"/>
                <a:cs typeface="Arial" panose="020B0604020202020204" pitchFamily="34" charset="0"/>
              </a:rPr>
              <a:t>nabavkama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koji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je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u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primeni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od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1.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jula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2020.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godine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propisano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je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da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se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sva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komunikacija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i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razmena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podataka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u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postupku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javne nabavke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sprovodi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elektronskim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sredstvima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na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Portalu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javnih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nabavki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. </a:t>
            </a:r>
            <a:endParaRPr lang="en-US" dirty="0">
              <a:latin typeface="+mj-lt"/>
              <a:cs typeface="Arial" panose="020B0604020202020204" pitchFamily="34" charset="0"/>
            </a:endParaRPr>
          </a:p>
          <a:p>
            <a:pPr lvl="0" algn="just"/>
            <a:r>
              <a:rPr lang="sr-Cyrl-RS" dirty="0">
                <a:latin typeface="+mj-lt"/>
                <a:cs typeface="Arial" panose="020B0604020202020204" pitchFamily="34" charset="0"/>
              </a:rPr>
              <a:t>U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sklopu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EU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projekta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„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Podrška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daljem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unapređenju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sistema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javnih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nabavki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u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Republici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Srbiji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“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razvijen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je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novi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Portal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javnih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 </a:t>
            </a:r>
            <a:r>
              <a:rPr lang="sr-Cyrl-RS" dirty="0" err="1">
                <a:latin typeface="+mj-lt"/>
                <a:cs typeface="Arial" panose="020B0604020202020204" pitchFamily="34" charset="0"/>
              </a:rPr>
              <a:t>nabavki</a:t>
            </a:r>
            <a:r>
              <a:rPr lang="sr-Cyrl-RS" dirty="0">
                <a:latin typeface="+mj-lt"/>
                <a:cs typeface="Arial" panose="020B0604020202020204" pitchFamily="34" charset="0"/>
              </a:rPr>
              <a:t>.</a:t>
            </a:r>
            <a:endParaRPr lang="en-US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62B56-74BF-47D4-B1CD-AF93A810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46306"/>
            <a:ext cx="10058400" cy="789396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ZAŠTO NOVI PORTAL JAVNIH NABAVKI?</a:t>
            </a:r>
            <a:br>
              <a:rPr lang="en-US" dirty="0"/>
            </a:b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3B2E3BC-07BE-4285-9E59-B09B7CE88E28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55" y="1717997"/>
            <a:ext cx="3936489" cy="291147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68205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3EFDC-D9E5-4185-9B8F-C3C93FF51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91423" y="1717996"/>
            <a:ext cx="3711337" cy="4091885"/>
          </a:xfrm>
        </p:spPr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ČLAN 45. ZJN</a:t>
            </a:r>
          </a:p>
          <a:p>
            <a:r>
              <a:rPr lang="en-US" dirty="0" err="1">
                <a:latin typeface="+mj-lt"/>
                <a:cs typeface="Arial" panose="020B0604020202020204" pitchFamily="34" charset="0"/>
              </a:rPr>
              <a:t>Komunikacija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i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razmena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podataka</a:t>
            </a:r>
            <a:r>
              <a:rPr lang="en-US" dirty="0">
                <a:latin typeface="+mj-lt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postupku</a:t>
            </a:r>
            <a:r>
              <a:rPr lang="en-US" dirty="0">
                <a:latin typeface="+mj-lt"/>
                <a:cs typeface="Arial" panose="020B0604020202020204" pitchFamily="34" charset="0"/>
              </a:rPr>
              <a:t> javne nabavke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vrši</a:t>
            </a:r>
            <a:r>
              <a:rPr lang="en-US" dirty="0">
                <a:latin typeface="+mj-lt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elektronskim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na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Portalu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javnih</a:t>
            </a:r>
            <a:r>
              <a:rPr lang="en-US" dirty="0">
                <a:latin typeface="+mj-lt"/>
                <a:cs typeface="Arial" panose="020B0604020202020204" pitchFamily="34" charset="0"/>
              </a:rPr>
              <a:t> </a:t>
            </a:r>
            <a:r>
              <a:rPr lang="en-US" dirty="0" err="1">
                <a:latin typeface="+mj-lt"/>
                <a:cs typeface="Arial" panose="020B0604020202020204" pitchFamily="34" charset="0"/>
              </a:rPr>
              <a:t>nabavki</a:t>
            </a:r>
            <a:r>
              <a:rPr lang="en-US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62B56-74BF-47D4-B1CD-AF93A810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48118"/>
            <a:ext cx="10058400" cy="587584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ELEKTRONSKA KOMUNIKACIJA I RAZMENA PODATAKA NA PORTALU</a:t>
            </a:r>
            <a:br>
              <a:rPr lang="en-US" dirty="0"/>
            </a:b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4CCBE4B-AC3F-4A4F-9294-2848350E5693}"/>
              </a:ext>
            </a:extLst>
          </p:cNvPr>
          <p:cNvGrpSpPr/>
          <p:nvPr/>
        </p:nvGrpSpPr>
        <p:grpSpPr>
          <a:xfrm>
            <a:off x="741193" y="1578552"/>
            <a:ext cx="6273801" cy="4152999"/>
            <a:chOff x="-92916" y="82451"/>
            <a:chExt cx="6557216" cy="4152999"/>
          </a:xfrm>
        </p:grpSpPr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id="{83193845-9F08-42F3-90F8-7B18830A65F7}"/>
                </a:ext>
              </a:extLst>
            </p:cNvPr>
            <p:cNvSpPr/>
            <p:nvPr/>
          </p:nvSpPr>
          <p:spPr>
            <a:xfrm>
              <a:off x="776903" y="759586"/>
              <a:ext cx="1214545" cy="774700"/>
            </a:xfrm>
            <a:prstGeom prst="wedgeRoundRectCallout">
              <a:avLst>
                <a:gd name="adj1" fmla="val 75471"/>
                <a:gd name="adj2" fmla="val 94077"/>
                <a:gd name="adj3" fmla="val 16667"/>
              </a:avLst>
            </a:prstGeom>
            <a:solidFill>
              <a:schemeClr val="accent3">
                <a:lumMod val="20000"/>
                <a:lumOff val="80000"/>
                <a:alpha val="60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Planovi javnih nabavki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Speech Bubble: Rectangle with Corners Rounded 12">
              <a:extLst>
                <a:ext uri="{FF2B5EF4-FFF2-40B4-BE49-F238E27FC236}">
                  <a16:creationId xmlns:a16="http://schemas.microsoft.com/office/drawing/2014/main" id="{F7864834-6C17-42FB-AC76-5070D84896E1}"/>
                </a:ext>
              </a:extLst>
            </p:cNvPr>
            <p:cNvSpPr/>
            <p:nvPr/>
          </p:nvSpPr>
          <p:spPr>
            <a:xfrm>
              <a:off x="2327150" y="82451"/>
              <a:ext cx="2089151" cy="939800"/>
            </a:xfrm>
            <a:prstGeom prst="wedgeRoundRectCallout">
              <a:avLst>
                <a:gd name="adj1" fmla="val -22097"/>
                <a:gd name="adj2" fmla="val 123597"/>
                <a:gd name="adj3" fmla="val 16667"/>
              </a:avLst>
            </a:prstGeom>
            <a:solidFill>
              <a:schemeClr val="accent1">
                <a:lumMod val="20000"/>
                <a:lumOff val="80000"/>
                <a:alpha val="61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Oglasi i konkursna dokumentacija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44EC4F2E-3155-4D48-BA2A-0B9E98BC726D}"/>
                </a:ext>
              </a:extLst>
            </p:cNvPr>
            <p:cNvSpPr/>
            <p:nvPr/>
          </p:nvSpPr>
          <p:spPr>
            <a:xfrm>
              <a:off x="4508500" y="368300"/>
              <a:ext cx="1898650" cy="1352550"/>
            </a:xfrm>
            <a:prstGeom prst="wedgeRoundRectCallout">
              <a:avLst>
                <a:gd name="adj1" fmla="val -73337"/>
                <a:gd name="adj2" fmla="val 54631"/>
                <a:gd name="adj3" fmla="val 16667"/>
              </a:avLst>
            </a:prstGeom>
            <a:solidFill>
              <a:schemeClr val="bg1">
                <a:lumMod val="85000"/>
                <a:alpha val="71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Elektronsko podnošenje ponuda i komunikacije pre i posle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Speech Bubble: Rectangle with Corners Rounded 14">
              <a:extLst>
                <a:ext uri="{FF2B5EF4-FFF2-40B4-BE49-F238E27FC236}">
                  <a16:creationId xmlns:a16="http://schemas.microsoft.com/office/drawing/2014/main" id="{43F11A8C-F319-40C7-A716-E609E863ED30}"/>
                </a:ext>
              </a:extLst>
            </p:cNvPr>
            <p:cNvSpPr/>
            <p:nvPr/>
          </p:nvSpPr>
          <p:spPr>
            <a:xfrm>
              <a:off x="4464050" y="2203450"/>
              <a:ext cx="2000250" cy="641350"/>
            </a:xfrm>
            <a:prstGeom prst="wedgeRoundRectCallout">
              <a:avLst>
                <a:gd name="adj1" fmla="val -72371"/>
                <a:gd name="adj2" fmla="val -31518"/>
                <a:gd name="adj3" fmla="val 16667"/>
              </a:avLst>
            </a:prstGeom>
            <a:solidFill>
              <a:schemeClr val="tx2">
                <a:lumMod val="20000"/>
                <a:lumOff val="80000"/>
                <a:alpha val="60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Postupci, tehnike i instrumenti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54526E7C-1130-4A99-B59D-CA1DA8B994F5}"/>
                </a:ext>
              </a:extLst>
            </p:cNvPr>
            <p:cNvSpPr/>
            <p:nvPr/>
          </p:nvSpPr>
          <p:spPr>
            <a:xfrm>
              <a:off x="3683000" y="3632200"/>
              <a:ext cx="1447292" cy="603250"/>
            </a:xfrm>
            <a:prstGeom prst="wedgeRoundRectCallout">
              <a:avLst>
                <a:gd name="adj1" fmla="val -67787"/>
                <a:gd name="adj2" fmla="val -232448"/>
                <a:gd name="adj3" fmla="val 16667"/>
              </a:avLst>
            </a:prstGeom>
            <a:solidFill>
              <a:schemeClr val="accent2">
                <a:lumMod val="40000"/>
                <a:lumOff val="60000"/>
                <a:alpha val="53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Zaštita prava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Speech Bubble: Rectangle with Corners Rounded 16">
              <a:extLst>
                <a:ext uri="{FF2B5EF4-FFF2-40B4-BE49-F238E27FC236}">
                  <a16:creationId xmlns:a16="http://schemas.microsoft.com/office/drawing/2014/main" id="{96FC6B2B-10A0-43D1-BEDC-52C7856EA311}"/>
                </a:ext>
              </a:extLst>
            </p:cNvPr>
            <p:cNvSpPr/>
            <p:nvPr/>
          </p:nvSpPr>
          <p:spPr>
            <a:xfrm>
              <a:off x="-92916" y="2247900"/>
              <a:ext cx="1699036" cy="774700"/>
            </a:xfrm>
            <a:prstGeom prst="wedgeRoundRectCallout">
              <a:avLst>
                <a:gd name="adj1" fmla="val 84135"/>
                <a:gd name="adj2" fmla="val -33466"/>
                <a:gd name="adj3" fmla="val 16667"/>
              </a:avLst>
            </a:prstGeom>
            <a:solidFill>
              <a:srgbClr val="F3FDB9">
                <a:alpha val="48000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Statistički </a:t>
              </a:r>
              <a:r>
                <a:rPr lang="hr-HR" sz="1100" dirty="0" err="1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izveštaji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Speech Bubble: Rectangle with Corners Rounded 17">
              <a:extLst>
                <a:ext uri="{FF2B5EF4-FFF2-40B4-BE49-F238E27FC236}">
                  <a16:creationId xmlns:a16="http://schemas.microsoft.com/office/drawing/2014/main" id="{3517A9DA-D187-45DB-880E-910065024737}"/>
                </a:ext>
              </a:extLst>
            </p:cNvPr>
            <p:cNvSpPr/>
            <p:nvPr/>
          </p:nvSpPr>
          <p:spPr>
            <a:xfrm>
              <a:off x="1073150" y="3549650"/>
              <a:ext cx="1536700" cy="603250"/>
            </a:xfrm>
            <a:prstGeom prst="wedgeRoundRectCallout">
              <a:avLst>
                <a:gd name="adj1" fmla="val 69939"/>
                <a:gd name="adj2" fmla="val -215606"/>
                <a:gd name="adj3" fmla="val 16667"/>
              </a:avLst>
            </a:prstGeom>
            <a:solidFill>
              <a:schemeClr val="accent2">
                <a:lumMod val="20000"/>
                <a:lumOff val="80000"/>
                <a:alpha val="37000"/>
              </a:scheme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dirty="0">
                  <a:solidFill>
                    <a:srgbClr val="365F91"/>
                  </a:solidFill>
                  <a:cs typeface="Arial" panose="020B0604020202020204" pitchFamily="34" charset="0"/>
                </a:rPr>
                <a:t>Monitoring funkcije</a:t>
              </a:r>
              <a:endParaRPr lang="en-US" sz="1100" dirty="0">
                <a:solidFill>
                  <a:srgbClr val="365F9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3487D4A-466E-4D54-B6DE-3A7B5297693A}"/>
                </a:ext>
              </a:extLst>
            </p:cNvPr>
            <p:cNvSpPr/>
            <p:nvPr/>
          </p:nvSpPr>
          <p:spPr>
            <a:xfrm>
              <a:off x="2285999" y="1778000"/>
              <a:ext cx="1733549" cy="946150"/>
            </a:xfrm>
            <a:prstGeom prst="roundRect">
              <a:avLst/>
            </a:prstGeom>
            <a:solidFill>
              <a:schemeClr val="bg1"/>
            </a:solidFill>
            <a:ln w="15875"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hr-HR" sz="1100" b="1" dirty="0">
                  <a:solidFill>
                    <a:srgbClr val="365F9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Portal javnih nabavki</a:t>
              </a:r>
              <a:endParaRPr lang="en-US" sz="1100" dirty="0">
                <a:solidFill>
                  <a:srgbClr val="365F9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095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EA173FD-303D-46BA-A84E-9435C9787588}"/>
              </a:ext>
            </a:extLst>
          </p:cNvPr>
          <p:cNvGrpSpPr/>
          <p:nvPr/>
        </p:nvGrpSpPr>
        <p:grpSpPr>
          <a:xfrm>
            <a:off x="686974" y="656467"/>
            <a:ext cx="10818051" cy="5545065"/>
            <a:chOff x="11126" y="-71365"/>
            <a:chExt cx="10818051" cy="5545065"/>
          </a:xfrm>
        </p:grpSpPr>
        <p:sp>
          <p:nvSpPr>
            <p:cNvPr id="7" name="Text Box 2">
              <a:extLst>
                <a:ext uri="{FF2B5EF4-FFF2-40B4-BE49-F238E27FC236}">
                  <a16:creationId xmlns:a16="http://schemas.microsoft.com/office/drawing/2014/main" id="{C1386243-4AAA-4DA6-959C-C53251FFB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26" y="-71365"/>
              <a:ext cx="4002567" cy="554506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lnSpc>
                  <a:spcPct val="106000"/>
                </a:lnSpc>
                <a:spcAft>
                  <a:spcPts val="600"/>
                </a:spcAft>
              </a:pPr>
              <a:r>
                <a:rPr lang="sr-Cyrl-RS" b="1" cap="small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Postupci</a:t>
              </a:r>
              <a:r>
                <a:rPr lang="sr-Cyrl-RS" b="1" cap="small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b="1" cap="small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javnih</a:t>
              </a:r>
              <a:r>
                <a:rPr lang="sr-Cyrl-RS" b="1" cap="small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b="1" cap="small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nabavki</a:t>
              </a:r>
              <a:endPara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>
                <a:lnSpc>
                  <a:spcPct val="106000"/>
                </a:lnSpc>
                <a:spcAft>
                  <a:spcPts val="600"/>
                </a:spcAft>
              </a:pP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O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mogućeno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sprovođenje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b="1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svih</a:t>
              </a:r>
              <a:r>
                <a:rPr lang="sr-Cyrl-RS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b="1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postupaka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: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otvoreni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postupak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restriktivni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postupak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60363" lvl="0" indent="-360363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konkurentni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postupak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sa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pregovaranjem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konkurentni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dijalog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pregovarački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postupak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sa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objavljivanjem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javnog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poziva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partnerstvo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za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inovacije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  <a:tabLst>
                  <a:tab pos="457200" algn="l"/>
                </a:tabLst>
              </a:pP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pregovarački postupak bez objavljivanja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javnog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poziva</a:t>
              </a: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*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>
                <a:lnSpc>
                  <a:spcPct val="106000"/>
                </a:lnSpc>
                <a:spcAft>
                  <a:spcPts val="600"/>
                </a:spcAft>
              </a:pP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Podržano je i sprovođenje </a:t>
              </a:r>
              <a:r>
                <a:rPr lang="sr-Cyrl-RS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posebnih režima nabavki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.</a:t>
              </a:r>
              <a:endParaRPr lang="hr-HR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just">
                <a:lnSpc>
                  <a:spcPct val="106000"/>
                </a:lnSpc>
                <a:spcAft>
                  <a:spcPts val="600"/>
                </a:spcAft>
              </a:pP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Omogućeno je sprovođenje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b="1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tehnik</a:t>
              </a:r>
              <a:r>
                <a:rPr lang="hr-HR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sr-Cyrl-RS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i </a:t>
              </a:r>
              <a:r>
                <a:rPr lang="sr-Cyrl-RS" sz="1400" b="1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instrumen</a:t>
              </a:r>
              <a:r>
                <a:rPr lang="hr-HR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lang="sr-Cyrl-RS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t</a:t>
              </a:r>
              <a:r>
                <a:rPr lang="hr-HR" sz="1400" b="1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a: </a:t>
              </a:r>
            </a:p>
            <a:p>
              <a:pPr marL="360363" indent="-360363" algn="just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okvirn</a:t>
              </a: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sporazum</a:t>
              </a:r>
              <a:endParaRPr lang="hr-HR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60363" indent="-360363" algn="just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sistem dinami</a:t>
              </a: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č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ne nabavke</a:t>
              </a:r>
              <a:endParaRPr lang="hr-HR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60363" indent="-360363" algn="just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sistem kvalifikacije</a:t>
              </a:r>
              <a:endParaRPr lang="hr-HR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360363" indent="-360363" algn="just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elektronske licitacij</a:t>
              </a: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e</a:t>
              </a:r>
            </a:p>
            <a:p>
              <a:pPr marL="360363" indent="-360363" algn="just">
                <a:lnSpc>
                  <a:spcPct val="106000"/>
                </a:lnSpc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elektronsk</a:t>
              </a:r>
              <a:r>
                <a:rPr lang="hr-HR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sr-Cyrl-RS" sz="1400" dirty="0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sr-Cyrl-RS" sz="1400" dirty="0" err="1">
                  <a:solidFill>
                    <a:srgbClr val="000000"/>
                  </a:solidFill>
                  <a:latin typeface="+mj-lt"/>
                  <a:ea typeface="Times New Roman" panose="02020603050405020304" pitchFamily="18" charset="0"/>
                  <a:cs typeface="Arial" panose="020B0604020202020204" pitchFamily="34" charset="0"/>
                </a:rPr>
                <a:t>katalog</a:t>
              </a:r>
              <a:endParaRPr lang="en-US" sz="14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BE8688BF-E419-4631-ABE8-3F7C1487D7B0}"/>
                </a:ext>
              </a:extLst>
            </p:cNvPr>
            <p:cNvSpPr/>
            <p:nvPr/>
          </p:nvSpPr>
          <p:spPr>
            <a:xfrm>
              <a:off x="4206640" y="41945"/>
              <a:ext cx="2793365" cy="2302720"/>
            </a:xfrm>
            <a:prstGeom prst="round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4950AA7-9931-4A0C-985D-FB55A1AB330E}"/>
                </a:ext>
              </a:extLst>
            </p:cNvPr>
            <p:cNvSpPr/>
            <p:nvPr/>
          </p:nvSpPr>
          <p:spPr>
            <a:xfrm>
              <a:off x="7487170" y="4222588"/>
              <a:ext cx="3342007" cy="1136650"/>
            </a:xfrm>
            <a:prstGeom prst="round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B3269BD4-9DE6-4489-912D-C084B3CCCDAD}"/>
                </a:ext>
              </a:extLst>
            </p:cNvPr>
            <p:cNvSpPr/>
            <p:nvPr/>
          </p:nvSpPr>
          <p:spPr>
            <a:xfrm>
              <a:off x="5571940" y="2438238"/>
              <a:ext cx="3477694" cy="1784350"/>
            </a:xfrm>
            <a:prstGeom prst="roundRect">
              <a:avLst/>
            </a:pr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9525"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197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54" y="-12500"/>
            <a:ext cx="4157296" cy="646375"/>
          </a:xfrm>
        </p:spPr>
        <p:txBody>
          <a:bodyPr/>
          <a:lstStyle/>
          <a:p>
            <a:r>
              <a:rPr lang="hr-HR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Korisnici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8712" y="868841"/>
            <a:ext cx="4951379" cy="4971545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 korisnici</a:t>
            </a:r>
            <a:endParaRPr lang="hr-HR" sz="1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2618" lvl="1" indent="-1714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Pregled postupaka i preuzimanje oglasa</a:t>
            </a:r>
          </a:p>
          <a:p>
            <a:pPr marL="372618" lvl="1" indent="-17145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3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Pretraživanje, pregled i preuzimanje objavljenih planova</a:t>
            </a:r>
            <a:endParaRPr lang="en-US" sz="13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363" indent="-360363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Registrovan</a:t>
            </a:r>
            <a:r>
              <a:rPr lang="hr-HR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korisnici</a:t>
            </a:r>
            <a:endParaRPr lang="hr-HR" sz="14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2618" lvl="1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300" dirty="0">
                <a:latin typeface="+mj-lt"/>
                <a:cs typeface="Times New Roman" panose="02020603050405020304" pitchFamily="18" charset="0"/>
              </a:rPr>
              <a:t>Uloge naručioca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Administrator naručioca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Službenik naručioca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Administracija organizacije i korisničkih naloga</a:t>
            </a:r>
          </a:p>
          <a:p>
            <a:pPr marL="372618" lvl="1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300" dirty="0">
                <a:latin typeface="+mj-lt"/>
                <a:cs typeface="Times New Roman" panose="02020603050405020304" pitchFamily="18" charset="0"/>
              </a:rPr>
              <a:t>Uloge ponuđača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Administrator ponuđača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Komercijalista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cs typeface="Times New Roman" panose="02020603050405020304" pitchFamily="18" charset="0"/>
              </a:rPr>
              <a:t>Administracija organizacije i korisničkih naloga</a:t>
            </a:r>
            <a:endParaRPr lang="hr-HR" sz="1000" dirty="0">
              <a:latin typeface="+mj-lt"/>
              <a:cs typeface="Times New Roman" panose="02020603050405020304" pitchFamily="18" charset="0"/>
            </a:endParaRPr>
          </a:p>
          <a:p>
            <a:pPr marL="372618" lvl="1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300" dirty="0">
                <a:latin typeface="+mj-lt"/>
                <a:cs typeface="Times New Roman" panose="02020603050405020304" pitchFamily="18" charset="0"/>
              </a:rPr>
              <a:t>Ostali: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Republička komisija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Centralizovana tela</a:t>
            </a: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000" dirty="0">
                <a:latin typeface="+mj-lt"/>
                <a:cs typeface="Times New Roman" panose="02020603050405020304" pitchFamily="18" charset="0"/>
              </a:rPr>
              <a:t>Kancelarija za javne nabavke</a:t>
            </a:r>
            <a:endParaRPr lang="hr-HR" sz="1300" dirty="0">
              <a:latin typeface="+mj-lt"/>
              <a:cs typeface="Times New Roman" panose="02020603050405020304" pitchFamily="18" charset="0"/>
            </a:endParaRPr>
          </a:p>
          <a:p>
            <a:pPr marL="555498" lvl="2" indent="-1714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r-HR" sz="1300" dirty="0">
              <a:latin typeface="+mj-lt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800" dirty="0">
                <a:latin typeface="+mj-lt"/>
                <a:cs typeface="Times New Roman" panose="02020603050405020304" pitchFamily="18" charset="0"/>
              </a:rPr>
              <a:t>Registracija na Portalu je </a:t>
            </a:r>
            <a:r>
              <a:rPr lang="hr-HR" sz="1800" b="1" dirty="0">
                <a:latin typeface="+mj-lt"/>
                <a:cs typeface="Times New Roman" panose="02020603050405020304" pitchFamily="18" charset="0"/>
              </a:rPr>
              <a:t>besplatna</a:t>
            </a:r>
          </a:p>
          <a:p>
            <a:pPr marL="285750" indent="-285750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800" dirty="0">
                <a:latin typeface="+mj-lt"/>
                <a:cs typeface="Times New Roman" panose="02020603050405020304" pitchFamily="18" charset="0"/>
              </a:rPr>
              <a:t>Za </a:t>
            </a:r>
            <a:r>
              <a:rPr lang="hr-HR" sz="1800" b="1" dirty="0">
                <a:latin typeface="+mj-lt"/>
                <a:cs typeface="Times New Roman" panose="02020603050405020304" pitchFamily="18" charset="0"/>
              </a:rPr>
              <a:t>preuzimanje konkursne dokumentacije</a:t>
            </a:r>
            <a:r>
              <a:rPr lang="hr-HR" sz="1800" dirty="0">
                <a:latin typeface="+mj-lt"/>
                <a:cs typeface="Times New Roman" panose="02020603050405020304" pitchFamily="18" charset="0"/>
              </a:rPr>
              <a:t> potrebna je </a:t>
            </a:r>
            <a:r>
              <a:rPr lang="hr-HR" sz="1800" b="1" dirty="0">
                <a:latin typeface="+mj-lt"/>
                <a:cs typeface="Times New Roman" panose="02020603050405020304" pitchFamily="18" charset="0"/>
              </a:rPr>
              <a:t>registracija</a:t>
            </a:r>
          </a:p>
          <a:p>
            <a:pPr lvl="2" algn="just">
              <a:lnSpc>
                <a:spcPct val="117000"/>
              </a:lnSpc>
              <a:spcBef>
                <a:spcPts val="600"/>
              </a:spcBef>
              <a:spcAft>
                <a:spcPts val="0"/>
              </a:spcAft>
            </a:pPr>
            <a:endParaRPr lang="hr-HR" sz="13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27" name="Picture Placeholder 26" descr="Woman standing in front of a window on tablet">
            <a:extLst>
              <a:ext uri="{FF2B5EF4-FFF2-40B4-BE49-F238E27FC236}">
                <a16:creationId xmlns:a16="http://schemas.microsoft.com/office/drawing/2014/main" id="{1E23C3D4-3265-654A-93D6-FE4FDACECE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24550" y="633875"/>
            <a:ext cx="5632450" cy="5591175"/>
          </a:xfrm>
        </p:spPr>
      </p:pic>
    </p:spTree>
    <p:extLst>
      <p:ext uri="{BB962C8B-B14F-4D97-AF65-F5344CB8AC3E}">
        <p14:creationId xmlns:p14="http://schemas.microsoft.com/office/powerpoint/2010/main" val="1255359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C1386243-4AAA-4DA6-959C-C53251FFB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92" y="704850"/>
            <a:ext cx="5996738" cy="546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sr-Cyrl-RS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praćenje</a:t>
            </a:r>
            <a:r>
              <a:rPr lang="sr-Cyrl-RS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r>
              <a:rPr lang="sr-Cyrl-RS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zainteresovanim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licima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omogućen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besplatan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neograničen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direktni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pristup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pregled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preuzimanje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objavljenih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oglasa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nabavkama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dokumentacije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nabavci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zainteresovani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korisnici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prate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određeni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postupak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javne nabavke,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automatski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primaju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promenama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postupku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dodatne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pojašnjenja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roka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podnošenje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ponuda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promena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konkursne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dokumentacije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objavljivanje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novog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oglasa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postupku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endParaRPr lang="hr-HR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postupke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podnesu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zahtev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dodatnim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informacijama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pojašnjenjem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dokumentacijom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nabavci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pripreme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podnesu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ponudu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Portalu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omogućeno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planova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javnih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r-HR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Korisnici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javnih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nalaze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njihovim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favoritima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automatski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primaju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informaciju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pokrenuta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javna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nabavka</a:t>
            </a:r>
            <a:r>
              <a:rPr lang="sr-Cyrl-RS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stavke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o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promenama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planu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toj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stavci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javnih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1C542EF-B78C-41F4-A70C-6E7C796852B4}"/>
              </a:ext>
            </a:extLst>
          </p:cNvPr>
          <p:cNvSpPr/>
          <p:nvPr/>
        </p:nvSpPr>
        <p:spPr>
          <a:xfrm>
            <a:off x="7075747" y="926982"/>
            <a:ext cx="2797175" cy="262989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1A22941-6517-4B56-A3B0-145E87053594}"/>
              </a:ext>
            </a:extLst>
          </p:cNvPr>
          <p:cNvSpPr/>
          <p:nvPr/>
        </p:nvSpPr>
        <p:spPr>
          <a:xfrm>
            <a:off x="8476240" y="3942712"/>
            <a:ext cx="2793365" cy="1988306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4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9E9EE2C-A105-614C-A133-EF7DF2AD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751278"/>
            <a:ext cx="10058400" cy="587584"/>
          </a:xfrm>
        </p:spPr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PREDNOSTI NOVOG PORTALA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AE1107C-5653-4ADA-AAB7-1F882819D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3747" y="1504846"/>
            <a:ext cx="2853062" cy="43165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rot="0" vert="horz" wrap="square" lIns="72000" tIns="108000" rIns="108000" bIns="72000" anchor="t" anchorCtr="0">
            <a:noAutofit/>
          </a:bodyPr>
          <a:lstStyle/>
          <a:p>
            <a:pPr algn="just">
              <a:lnSpc>
                <a:spcPct val="106000"/>
              </a:lnSpc>
              <a:spcAft>
                <a:spcPts val="600"/>
              </a:spcAft>
            </a:pP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Osnovni principi i koncepti</a:t>
            </a:r>
            <a:endParaRPr lang="en-US" sz="16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Vođenje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procesa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postupaka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javnih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nabavki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Strukturisanje dokumenata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autogenerisanje dokumenta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standardi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dokumenata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razmene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Bezbednosni mehanizmi ugrađeni u sistem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Centralna platforma za komunikaciju među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različiti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učesnicima u postupku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r-Cyrl-RS" sz="110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rgbClr val="365F9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7C82A58-D60E-4034-94A7-A8A7C1FDA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235" y="1504846"/>
            <a:ext cx="4685126" cy="22869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rot="0" vert="horz" wrap="square" lIns="72000" tIns="108000" rIns="108000" bIns="72000" anchor="t" anchorCtr="0">
            <a:noAutofit/>
          </a:bodyPr>
          <a:lstStyle/>
          <a:p>
            <a:pPr algn="just">
              <a:lnSpc>
                <a:spcPct val="106000"/>
              </a:lnSpc>
              <a:spcAft>
                <a:spcPts val="600"/>
              </a:spcAft>
            </a:pPr>
            <a:r>
              <a:rPr lang="sr-Cyrl-RS" b="1" cap="small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Elektronsko</a:t>
            </a: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cap="small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sprovođenje</a:t>
            </a: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cap="small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postupaka</a:t>
            </a:r>
            <a:endParaRPr lang="en-US" sz="16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Standardizovano</a:t>
            </a:r>
            <a:endParaRPr lang="hr-HR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Dostupnost i smanjenje potrebe za fizičkim prisustvom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Niži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troškovi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Olakšan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nad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pregled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postupaka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Bezbednost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ugrađena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uvanje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dokumentacije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na sigurnim serverima</a:t>
            </a:r>
            <a:endParaRPr lang="en-US" sz="16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sr-Cyrl-RS" sz="1100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solidFill>
                <a:srgbClr val="365F9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C9C0B0F-D080-48DB-BE37-4B75C5D237E4}"/>
              </a:ext>
            </a:extLst>
          </p:cNvPr>
          <p:cNvSpPr/>
          <p:nvPr/>
        </p:nvSpPr>
        <p:spPr>
          <a:xfrm>
            <a:off x="764891" y="1723079"/>
            <a:ext cx="2551430" cy="2578100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518311B9-0E99-4492-9432-2DC165CF17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235" y="3979116"/>
            <a:ext cx="4685126" cy="18422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rot="0" vert="horz" wrap="square" lIns="72000" tIns="108000" rIns="108000" bIns="72000" anchor="t" anchorCtr="0">
            <a:noAutofit/>
          </a:bodyPr>
          <a:lstStyle/>
          <a:p>
            <a:pPr algn="just">
              <a:lnSpc>
                <a:spcPct val="106000"/>
              </a:lnSpc>
              <a:spcAft>
                <a:spcPts val="600"/>
              </a:spcAft>
            </a:pP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Model razvoja</a:t>
            </a:r>
            <a:r>
              <a:rPr lang="hr-HR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 upravljanja</a:t>
            </a: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e-nabavkama</a:t>
            </a:r>
            <a:r>
              <a:rPr lang="sr-Cyrl-RS" b="1" cap="small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Jedan centralni Portal na nivou Republike Srbije</a:t>
            </a:r>
            <a:endParaRPr lang="hr-HR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Besplatan za korišćenje</a:t>
            </a:r>
            <a:endParaRPr lang="en-US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indent="-285750" algn="just">
              <a:lnSpc>
                <a:spcPct val="106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Centralna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tačka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integrisanja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različit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servis</a:t>
            </a:r>
            <a:r>
              <a:rPr lang="hr-HR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Cyrl-R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prilikom sprovođenja postupaka javnih nabavki</a:t>
            </a:r>
            <a:endParaRPr lang="en-US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40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125D5C-67F6-4213-AACF-4C79BE642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09" y="41776"/>
            <a:ext cx="10561900" cy="675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9063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 Pitch" id="{BA0280BF-E6B4-464B-BF28-F0D2A23065D1}" vid="{A1F0DEB3-06CD-4A85-8D08-B66BE056CE0F}"/>
    </a:ext>
  </a:extLst>
</a:theme>
</file>

<file path=ppt/theme/themeOverride1.xml><?xml version="1.0" encoding="utf-8"?>
<a:themeOverride xmlns:a="http://schemas.openxmlformats.org/drawingml/2006/main">
  <a:clrScheme name="MONO">
    <a:dk1>
      <a:srgbClr val="000000"/>
    </a:dk1>
    <a:lt1>
      <a:srgbClr val="ECEEF7"/>
    </a:lt1>
    <a:dk2>
      <a:srgbClr val="000000"/>
    </a:dk2>
    <a:lt2>
      <a:srgbClr val="F5F8FF"/>
    </a:lt2>
    <a:accent1>
      <a:srgbClr val="ECEEF7"/>
    </a:accent1>
    <a:accent2>
      <a:srgbClr val="F5F8FF"/>
    </a:accent2>
    <a:accent3>
      <a:srgbClr val="A1A2A9"/>
    </a:accent3>
    <a:accent4>
      <a:srgbClr val="141514"/>
    </a:accent4>
    <a:accent5>
      <a:srgbClr val="000000"/>
    </a:accent5>
    <a:accent6>
      <a:srgbClr val="96969C"/>
    </a:accent6>
    <a:hlink>
      <a:srgbClr val="5F6063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1543</Words>
  <Application>Microsoft Office PowerPoint</Application>
  <PresentationFormat>Widescreen</PresentationFormat>
  <Paragraphs>177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Symbol</vt:lpstr>
      <vt:lpstr>RetrospectVTI</vt:lpstr>
      <vt:lpstr>U susret novom zakonu o javnim nabavkama</vt:lpstr>
      <vt:lpstr>Sadržina</vt:lpstr>
      <vt:lpstr>ZAŠTO NOVI PORTAL JAVNIH NABAVKI? </vt:lpstr>
      <vt:lpstr>ELEKTRONSKA KOMUNIKACIJA I RAZMENA PODATAKA NA PORTALU </vt:lpstr>
      <vt:lpstr>PowerPoint Presentation</vt:lpstr>
      <vt:lpstr>Korisnici</vt:lpstr>
      <vt:lpstr>PowerPoint Presentation</vt:lpstr>
      <vt:lpstr>PREDNOSTI NOVOG PORTALA</vt:lpstr>
      <vt:lpstr>PowerPoint Presentation</vt:lpstr>
      <vt:lpstr>Registracija</vt:lpstr>
      <vt:lpstr>Plan Javnih nabavki</vt:lpstr>
      <vt:lpstr>Pre Pokretanje postupkA</vt:lpstr>
      <vt:lpstr>POKRETANJE POSTUPKA, SLANJE NA OBJAVljivanje I OBJAVljivanje</vt:lpstr>
      <vt:lpstr>Zahtevi za pojašnjenjem i odgovori</vt:lpstr>
      <vt:lpstr>Ispravke, IZMENE i dopune</vt:lpstr>
      <vt:lpstr>PRE PRIPREME PONUDA</vt:lpstr>
      <vt:lpstr>PowerPoint Presentation</vt:lpstr>
      <vt:lpstr>NEKA PRAVILA za e-PONUDE</vt:lpstr>
      <vt:lpstr>Otvaranje ponuda</vt:lpstr>
      <vt:lpstr>Komunikacija nakon otvaranja ponuda</vt:lpstr>
      <vt:lpstr>Stručna Ocena, Odluka i Obaveštenje</vt:lpstr>
      <vt:lpstr>ZAŠTITA PRAVA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2020-06-10T13:54:53Z</dcterms:created>
  <dcterms:modified xsi:type="dcterms:W3CDTF">2020-06-11T07:34:05Z</dcterms:modified>
</cp:coreProperties>
</file>